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48.xml" ContentType="application/vnd.openxmlformats-officedocument.presentationml.notesSlide+xml"/>
  <Override PartName="/ppt/tags/tag51.xml" ContentType="application/vnd.openxmlformats-officedocument.presentationml.tags+xml"/>
  <Override PartName="/ppt/notesSlides/notesSlide49.xml" ContentType="application/vnd.openxmlformats-officedocument.presentationml.notesSlide+xml"/>
  <Override PartName="/ppt/tags/tag52.xml" ContentType="application/vnd.openxmlformats-officedocument.presentationml.tags+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76" r:id="rId2"/>
  </p:sldMasterIdLst>
  <p:notesMasterIdLst>
    <p:notesMasterId r:id="rId54"/>
  </p:notesMasterIdLst>
  <p:sldIdLst>
    <p:sldId id="284" r:id="rId3"/>
    <p:sldId id="257" r:id="rId4"/>
    <p:sldId id="294" r:id="rId5"/>
    <p:sldId id="295" r:id="rId6"/>
    <p:sldId id="293" r:id="rId7"/>
    <p:sldId id="298" r:id="rId8"/>
    <p:sldId id="301" r:id="rId9"/>
    <p:sldId id="302" r:id="rId10"/>
    <p:sldId id="303" r:id="rId11"/>
    <p:sldId id="304" r:id="rId12"/>
    <p:sldId id="305" r:id="rId13"/>
    <p:sldId id="258" r:id="rId14"/>
    <p:sldId id="261" r:id="rId15"/>
    <p:sldId id="259" r:id="rId16"/>
    <p:sldId id="260" r:id="rId17"/>
    <p:sldId id="343" r:id="rId18"/>
    <p:sldId id="344" r:id="rId19"/>
    <p:sldId id="264" r:id="rId20"/>
    <p:sldId id="265" r:id="rId21"/>
    <p:sldId id="266" r:id="rId22"/>
    <p:sldId id="338" r:id="rId23"/>
    <p:sldId id="339" r:id="rId24"/>
    <p:sldId id="340" r:id="rId25"/>
    <p:sldId id="341" r:id="rId26"/>
    <p:sldId id="310" r:id="rId27"/>
    <p:sldId id="311" r:id="rId28"/>
    <p:sldId id="313" r:id="rId29"/>
    <p:sldId id="314" r:id="rId30"/>
    <p:sldId id="332" r:id="rId31"/>
    <p:sldId id="333" r:id="rId32"/>
    <p:sldId id="335" r:id="rId33"/>
    <p:sldId id="320" r:id="rId34"/>
    <p:sldId id="321" r:id="rId35"/>
    <p:sldId id="274" r:id="rId36"/>
    <p:sldId id="351" r:id="rId37"/>
    <p:sldId id="352" r:id="rId38"/>
    <p:sldId id="353" r:id="rId39"/>
    <p:sldId id="319" r:id="rId40"/>
    <p:sldId id="345" r:id="rId41"/>
    <p:sldId id="330" r:id="rId42"/>
    <p:sldId id="346" r:id="rId43"/>
    <p:sldId id="328" r:id="rId44"/>
    <p:sldId id="347" r:id="rId45"/>
    <p:sldId id="322" r:id="rId46"/>
    <p:sldId id="348" r:id="rId47"/>
    <p:sldId id="268" r:id="rId48"/>
    <p:sldId id="269" r:id="rId49"/>
    <p:sldId id="270" r:id="rId50"/>
    <p:sldId id="355" r:id="rId51"/>
    <p:sldId id="354" r:id="rId52"/>
    <p:sldId id="272" r:id="rId53"/>
  </p:sldIdLst>
  <p:sldSz cx="9144000" cy="6858000" type="screen4x3"/>
  <p:notesSz cx="7010400" cy="9296400"/>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BFA1"/>
    <a:srgbClr val="69735D"/>
    <a:srgbClr val="1D5C18"/>
    <a:srgbClr val="0000FF"/>
    <a:srgbClr val="FFFFE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5274" autoAdjust="0"/>
  </p:normalViewPr>
  <p:slideViewPr>
    <p:cSldViewPr>
      <p:cViewPr>
        <p:scale>
          <a:sx n="70" d="100"/>
          <a:sy n="70" d="100"/>
        </p:scale>
        <p:origin x="-606" y="-43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388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6B0914B-87D3-4F65-AED2-AB7D84AABF85}" type="datetimeFigureOut">
              <a:rPr lang="en-US" smtClean="0"/>
              <a:t>3/31/2014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17B7C6C-E432-4FE8-88C1-3392198A6DB5}" type="slidenum">
              <a:rPr lang="en-US" smtClean="0"/>
              <a:t>‹#›</a:t>
            </a:fld>
            <a:endParaRPr lang="en-US"/>
          </a:p>
        </p:txBody>
      </p:sp>
    </p:spTree>
    <p:extLst>
      <p:ext uri="{BB962C8B-B14F-4D97-AF65-F5344CB8AC3E}">
        <p14:creationId xmlns:p14="http://schemas.microsoft.com/office/powerpoint/2010/main" val="2227271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defTabSz="931706" eaLnBrk="0" hangingPunct="0">
              <a:spcBef>
                <a:spcPct val="30000"/>
              </a:spcBef>
              <a:defRPr sz="1100">
                <a:solidFill>
                  <a:schemeClr val="tx1"/>
                </a:solidFill>
                <a:latin typeface="Arial" charset="0"/>
              </a:defRPr>
            </a:lvl1pPr>
            <a:lvl2pPr marL="717169" indent="-275834" defTabSz="931706" eaLnBrk="0" hangingPunct="0">
              <a:spcBef>
                <a:spcPct val="30000"/>
              </a:spcBef>
              <a:defRPr sz="1100">
                <a:solidFill>
                  <a:schemeClr val="tx1"/>
                </a:solidFill>
                <a:latin typeface="Arial" charset="0"/>
              </a:defRPr>
            </a:lvl2pPr>
            <a:lvl3pPr marL="1103337" indent="-220668" defTabSz="931706" eaLnBrk="0" hangingPunct="0">
              <a:spcBef>
                <a:spcPct val="30000"/>
              </a:spcBef>
              <a:defRPr sz="1100">
                <a:solidFill>
                  <a:schemeClr val="tx1"/>
                </a:solidFill>
                <a:latin typeface="Arial" charset="0"/>
              </a:defRPr>
            </a:lvl3pPr>
            <a:lvl4pPr marL="1544671" indent="-220668" defTabSz="931706" eaLnBrk="0" hangingPunct="0">
              <a:spcBef>
                <a:spcPct val="30000"/>
              </a:spcBef>
              <a:defRPr sz="1100">
                <a:solidFill>
                  <a:schemeClr val="tx1"/>
                </a:solidFill>
                <a:latin typeface="Arial" charset="0"/>
              </a:defRPr>
            </a:lvl4pPr>
            <a:lvl5pPr marL="1986006" indent="-220668" defTabSz="931706" eaLnBrk="0" hangingPunct="0">
              <a:spcBef>
                <a:spcPct val="30000"/>
              </a:spcBef>
              <a:defRPr sz="1100">
                <a:solidFill>
                  <a:schemeClr val="tx1"/>
                </a:solidFill>
                <a:latin typeface="Arial" charset="0"/>
              </a:defRPr>
            </a:lvl5pPr>
            <a:lvl6pPr marL="2427341" indent="-220668" defTabSz="931706" eaLnBrk="0" fontAlgn="base" hangingPunct="0">
              <a:spcBef>
                <a:spcPct val="30000"/>
              </a:spcBef>
              <a:spcAft>
                <a:spcPct val="0"/>
              </a:spcAft>
              <a:defRPr sz="1100">
                <a:solidFill>
                  <a:schemeClr val="tx1"/>
                </a:solidFill>
                <a:latin typeface="Arial" charset="0"/>
              </a:defRPr>
            </a:lvl6pPr>
            <a:lvl7pPr marL="2868675" indent="-220668" defTabSz="931706" eaLnBrk="0" fontAlgn="base" hangingPunct="0">
              <a:spcBef>
                <a:spcPct val="30000"/>
              </a:spcBef>
              <a:spcAft>
                <a:spcPct val="0"/>
              </a:spcAft>
              <a:defRPr sz="1100">
                <a:solidFill>
                  <a:schemeClr val="tx1"/>
                </a:solidFill>
                <a:latin typeface="Arial" charset="0"/>
              </a:defRPr>
            </a:lvl7pPr>
            <a:lvl8pPr marL="3310010" indent="-220668" defTabSz="931706" eaLnBrk="0" fontAlgn="base" hangingPunct="0">
              <a:spcBef>
                <a:spcPct val="30000"/>
              </a:spcBef>
              <a:spcAft>
                <a:spcPct val="0"/>
              </a:spcAft>
              <a:defRPr sz="1100">
                <a:solidFill>
                  <a:schemeClr val="tx1"/>
                </a:solidFill>
                <a:latin typeface="Arial" charset="0"/>
              </a:defRPr>
            </a:lvl8pPr>
            <a:lvl9pPr marL="3751344" indent="-220668" defTabSz="931706"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92D77057-29F4-4C2A-AD12-77D2566CBA0E}" type="slidenum">
              <a:rPr lang="en-US" altLang="en-US" sz="1200">
                <a:solidFill>
                  <a:prstClr val="black"/>
                </a:solidFill>
              </a:rPr>
              <a:pPr eaLnBrk="1" hangingPunct="1">
                <a:spcBef>
                  <a:spcPct val="0"/>
                </a:spcBef>
              </a:pPr>
              <a:t>1</a:t>
            </a:fld>
            <a:endParaRPr lang="en-US" altLang="en-US" sz="1200">
              <a:solidFill>
                <a:prstClr val="black"/>
              </a:solidFill>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defTabSz="931706" eaLnBrk="0" hangingPunct="0">
              <a:spcBef>
                <a:spcPct val="30000"/>
              </a:spcBef>
              <a:defRPr sz="1100">
                <a:solidFill>
                  <a:schemeClr val="tx1"/>
                </a:solidFill>
                <a:latin typeface="Arial" charset="0"/>
              </a:defRPr>
            </a:lvl1pPr>
            <a:lvl2pPr marL="717169" indent="-275834" defTabSz="931706" eaLnBrk="0" hangingPunct="0">
              <a:spcBef>
                <a:spcPct val="30000"/>
              </a:spcBef>
              <a:defRPr sz="1100">
                <a:solidFill>
                  <a:schemeClr val="tx1"/>
                </a:solidFill>
                <a:latin typeface="Arial" charset="0"/>
              </a:defRPr>
            </a:lvl2pPr>
            <a:lvl3pPr marL="1103337" indent="-220668" defTabSz="931706" eaLnBrk="0" hangingPunct="0">
              <a:spcBef>
                <a:spcPct val="30000"/>
              </a:spcBef>
              <a:defRPr sz="1100">
                <a:solidFill>
                  <a:schemeClr val="tx1"/>
                </a:solidFill>
                <a:latin typeface="Arial" charset="0"/>
              </a:defRPr>
            </a:lvl3pPr>
            <a:lvl4pPr marL="1544671" indent="-220668" defTabSz="931706" eaLnBrk="0" hangingPunct="0">
              <a:spcBef>
                <a:spcPct val="30000"/>
              </a:spcBef>
              <a:defRPr sz="1100">
                <a:solidFill>
                  <a:schemeClr val="tx1"/>
                </a:solidFill>
                <a:latin typeface="Arial" charset="0"/>
              </a:defRPr>
            </a:lvl4pPr>
            <a:lvl5pPr marL="1986006" indent="-220668" defTabSz="931706" eaLnBrk="0" hangingPunct="0">
              <a:spcBef>
                <a:spcPct val="30000"/>
              </a:spcBef>
              <a:defRPr sz="1100">
                <a:solidFill>
                  <a:schemeClr val="tx1"/>
                </a:solidFill>
                <a:latin typeface="Arial" charset="0"/>
              </a:defRPr>
            </a:lvl5pPr>
            <a:lvl6pPr marL="2427341" indent="-220668" defTabSz="931706" eaLnBrk="0" fontAlgn="base" hangingPunct="0">
              <a:spcBef>
                <a:spcPct val="30000"/>
              </a:spcBef>
              <a:spcAft>
                <a:spcPct val="0"/>
              </a:spcAft>
              <a:defRPr sz="1100">
                <a:solidFill>
                  <a:schemeClr val="tx1"/>
                </a:solidFill>
                <a:latin typeface="Arial" charset="0"/>
              </a:defRPr>
            </a:lvl6pPr>
            <a:lvl7pPr marL="2868675" indent="-220668" defTabSz="931706" eaLnBrk="0" fontAlgn="base" hangingPunct="0">
              <a:spcBef>
                <a:spcPct val="30000"/>
              </a:spcBef>
              <a:spcAft>
                <a:spcPct val="0"/>
              </a:spcAft>
              <a:defRPr sz="1100">
                <a:solidFill>
                  <a:schemeClr val="tx1"/>
                </a:solidFill>
                <a:latin typeface="Arial" charset="0"/>
              </a:defRPr>
            </a:lvl7pPr>
            <a:lvl8pPr marL="3310010" indent="-220668" defTabSz="931706" eaLnBrk="0" fontAlgn="base" hangingPunct="0">
              <a:spcBef>
                <a:spcPct val="30000"/>
              </a:spcBef>
              <a:spcAft>
                <a:spcPct val="0"/>
              </a:spcAft>
              <a:defRPr sz="1100">
                <a:solidFill>
                  <a:schemeClr val="tx1"/>
                </a:solidFill>
                <a:latin typeface="Arial" charset="0"/>
              </a:defRPr>
            </a:lvl8pPr>
            <a:lvl9pPr marL="3751344" indent="-220668" defTabSz="931706"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5DC51824-7126-4270-9D08-CC975F922D7F}" type="slidenum">
              <a:rPr lang="en-US" altLang="en-US" sz="1200"/>
              <a:pPr eaLnBrk="1" hangingPunct="1">
                <a:spcBef>
                  <a:spcPct val="0"/>
                </a:spcBef>
              </a:pPr>
              <a:t>10</a:t>
            </a:fld>
            <a:endParaRPr lang="en-US" altLang="en-US" sz="120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r>
              <a:rPr lang="en-US" altLang="en-US" dirty="0" smtClean="0"/>
              <a:t>The brown </a:t>
            </a:r>
            <a:r>
              <a:rPr lang="en-US" altLang="en-US" dirty="0" err="1" smtClean="0"/>
              <a:t>marmorated</a:t>
            </a:r>
            <a:r>
              <a:rPr lang="en-US" altLang="en-US" dirty="0" smtClean="0"/>
              <a:t> stink bug (</a:t>
            </a:r>
            <a:r>
              <a:rPr lang="en-US" altLang="en-US" i="1" dirty="0" err="1" smtClean="0"/>
              <a:t>Halyomorpha</a:t>
            </a:r>
            <a:r>
              <a:rPr lang="en-US" altLang="en-US" i="1" dirty="0" smtClean="0"/>
              <a:t> </a:t>
            </a:r>
            <a:r>
              <a:rPr lang="en-US" altLang="en-US" i="1" dirty="0" err="1" smtClean="0"/>
              <a:t>halys</a:t>
            </a:r>
            <a:r>
              <a:rPr lang="en-US" altLang="en-US" dirty="0" smtClean="0"/>
              <a:t>, right) can be distinguished from the brown (</a:t>
            </a:r>
            <a:r>
              <a:rPr lang="en-US" altLang="en-US" i="1" dirty="0" err="1" smtClean="0"/>
              <a:t>Euschistus</a:t>
            </a:r>
            <a:r>
              <a:rPr lang="en-US" altLang="en-US" i="1" dirty="0" smtClean="0"/>
              <a:t> </a:t>
            </a:r>
            <a:r>
              <a:rPr lang="en-US" altLang="en-US" i="1" dirty="0" err="1" smtClean="0"/>
              <a:t>servus</a:t>
            </a:r>
            <a:r>
              <a:rPr lang="en-US" altLang="en-US" dirty="0" smtClean="0"/>
              <a:t>, left) and bark (</a:t>
            </a:r>
            <a:r>
              <a:rPr lang="en-US" altLang="en-US" i="1" dirty="0" err="1" smtClean="0"/>
              <a:t>Brochymena</a:t>
            </a:r>
            <a:r>
              <a:rPr lang="en-US" altLang="en-US" i="1" dirty="0" smtClean="0"/>
              <a:t> </a:t>
            </a:r>
            <a:r>
              <a:rPr lang="en-US" altLang="en-US" i="1" dirty="0" err="1" smtClean="0"/>
              <a:t>quadripustulata</a:t>
            </a:r>
            <a:r>
              <a:rPr lang="en-US" altLang="en-US" dirty="0" smtClean="0"/>
              <a:t>, center) stink bugs by markings and the white bands at the joints of the antennae.  </a:t>
            </a:r>
          </a:p>
          <a:p>
            <a:pPr eaLnBrk="1" hangingPunct="1"/>
            <a:endParaRPr lang="en-US" alt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defTabSz="931706" eaLnBrk="0" hangingPunct="0">
              <a:spcBef>
                <a:spcPct val="30000"/>
              </a:spcBef>
              <a:defRPr sz="1100">
                <a:solidFill>
                  <a:schemeClr val="tx1"/>
                </a:solidFill>
                <a:latin typeface="Arial" charset="0"/>
              </a:defRPr>
            </a:lvl1pPr>
            <a:lvl2pPr marL="717169" indent="-275834" defTabSz="931706" eaLnBrk="0" hangingPunct="0">
              <a:spcBef>
                <a:spcPct val="30000"/>
              </a:spcBef>
              <a:defRPr sz="1100">
                <a:solidFill>
                  <a:schemeClr val="tx1"/>
                </a:solidFill>
                <a:latin typeface="Arial" charset="0"/>
              </a:defRPr>
            </a:lvl2pPr>
            <a:lvl3pPr marL="1103337" indent="-220668" defTabSz="931706" eaLnBrk="0" hangingPunct="0">
              <a:spcBef>
                <a:spcPct val="30000"/>
              </a:spcBef>
              <a:defRPr sz="1100">
                <a:solidFill>
                  <a:schemeClr val="tx1"/>
                </a:solidFill>
                <a:latin typeface="Arial" charset="0"/>
              </a:defRPr>
            </a:lvl3pPr>
            <a:lvl4pPr marL="1544671" indent="-220668" defTabSz="931706" eaLnBrk="0" hangingPunct="0">
              <a:spcBef>
                <a:spcPct val="30000"/>
              </a:spcBef>
              <a:defRPr sz="1100">
                <a:solidFill>
                  <a:schemeClr val="tx1"/>
                </a:solidFill>
                <a:latin typeface="Arial" charset="0"/>
              </a:defRPr>
            </a:lvl4pPr>
            <a:lvl5pPr marL="1986006" indent="-220668" defTabSz="931706" eaLnBrk="0" hangingPunct="0">
              <a:spcBef>
                <a:spcPct val="30000"/>
              </a:spcBef>
              <a:defRPr sz="1100">
                <a:solidFill>
                  <a:schemeClr val="tx1"/>
                </a:solidFill>
                <a:latin typeface="Arial" charset="0"/>
              </a:defRPr>
            </a:lvl5pPr>
            <a:lvl6pPr marL="2427341" indent="-220668" defTabSz="931706" eaLnBrk="0" fontAlgn="base" hangingPunct="0">
              <a:spcBef>
                <a:spcPct val="30000"/>
              </a:spcBef>
              <a:spcAft>
                <a:spcPct val="0"/>
              </a:spcAft>
              <a:defRPr sz="1100">
                <a:solidFill>
                  <a:schemeClr val="tx1"/>
                </a:solidFill>
                <a:latin typeface="Arial" charset="0"/>
              </a:defRPr>
            </a:lvl6pPr>
            <a:lvl7pPr marL="2868675" indent="-220668" defTabSz="931706" eaLnBrk="0" fontAlgn="base" hangingPunct="0">
              <a:spcBef>
                <a:spcPct val="30000"/>
              </a:spcBef>
              <a:spcAft>
                <a:spcPct val="0"/>
              </a:spcAft>
              <a:defRPr sz="1100">
                <a:solidFill>
                  <a:schemeClr val="tx1"/>
                </a:solidFill>
                <a:latin typeface="Arial" charset="0"/>
              </a:defRPr>
            </a:lvl7pPr>
            <a:lvl8pPr marL="3310010" indent="-220668" defTabSz="931706" eaLnBrk="0" fontAlgn="base" hangingPunct="0">
              <a:spcBef>
                <a:spcPct val="30000"/>
              </a:spcBef>
              <a:spcAft>
                <a:spcPct val="0"/>
              </a:spcAft>
              <a:defRPr sz="1100">
                <a:solidFill>
                  <a:schemeClr val="tx1"/>
                </a:solidFill>
                <a:latin typeface="Arial" charset="0"/>
              </a:defRPr>
            </a:lvl8pPr>
            <a:lvl9pPr marL="3751344" indent="-220668" defTabSz="931706"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117FDC9D-CD19-46DD-9004-90F0881A3272}" type="slidenum">
              <a:rPr lang="en-US" altLang="en-US" sz="1200"/>
              <a:pPr eaLnBrk="1" hangingPunct="1">
                <a:spcBef>
                  <a:spcPct val="0"/>
                </a:spcBef>
              </a:pPr>
              <a:t>11</a:t>
            </a:fld>
            <a:endParaRPr lang="en-US" altLang="en-US" sz="120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r>
              <a:rPr lang="en-US" altLang="en-US" dirty="0" smtClean="0"/>
              <a:t>BMSB has not been reported in Maine</a:t>
            </a:r>
            <a:r>
              <a:rPr lang="en-US" altLang="en-US" baseline="0" dirty="0" smtClean="0"/>
              <a:t> as a nuisance pest or agricultural pest… yet.</a:t>
            </a:r>
          </a:p>
          <a:p>
            <a:pPr eaLnBrk="1" hangingPunct="1"/>
            <a:r>
              <a:rPr lang="en-US" altLang="en-US" baseline="0" dirty="0" smtClean="0"/>
              <a:t>Populations are starting to build MA.</a:t>
            </a:r>
          </a:p>
          <a:p>
            <a:pPr eaLnBrk="1" hangingPunct="1"/>
            <a:r>
              <a:rPr lang="en-US" altLang="en-US" dirty="0" smtClean="0"/>
              <a:t>Report nuisance sightings.  That will be a beacon to growers and farmers</a:t>
            </a:r>
          </a:p>
          <a:p>
            <a:pPr eaLnBrk="1" hangingPunct="1"/>
            <a:endParaRPr lang="en-US" alt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Hemlock woolly adelgid was detected in Maine’s hemlock forests in</a:t>
            </a:r>
            <a:r>
              <a:rPr lang="en-US" baseline="0" dirty="0" smtClean="0"/>
              <a:t> 2003.  It is an invasive insect native to Asia and the Pacific Northwest that attacks hemlocks and can cause decline and mortality of native hemlock.  The insect attaches along the twigs, at the base of hemlock needles on newer growth.  The most easily recognized sign is the white waxy material (“wool”) that covers the insect as it develops.  This is most visible from December through June.  Two stages of the insect are nearly invisible—the crawlers, which are mobile and hatch out of eggs in the spring are miniscule, can be picked up on clothing and equipment.  The settled nymphs of the overwintering generation spend up to 4 months without the woolly covering, and can only be seen with magnification.</a:t>
            </a:r>
            <a:endParaRPr lang="en-US" dirty="0"/>
          </a:p>
        </p:txBody>
      </p:sp>
      <p:sp>
        <p:nvSpPr>
          <p:cNvPr id="4" name="Slide Number Placeholder 3"/>
          <p:cNvSpPr>
            <a:spLocks noGrp="1"/>
          </p:cNvSpPr>
          <p:nvPr>
            <p:ph type="sldNum" sz="quarter" idx="10"/>
          </p:nvPr>
        </p:nvSpPr>
        <p:spPr/>
        <p:txBody>
          <a:bodyPr/>
          <a:lstStyle/>
          <a:p>
            <a:fld id="{C59B629D-C669-4A5E-A8B9-2A2EB33F4495}" type="slidenum">
              <a:rPr lang="en-US" smtClean="0"/>
              <a:t>12</a:t>
            </a:fld>
            <a:endParaRPr lang="en-US"/>
          </a:p>
        </p:txBody>
      </p:sp>
    </p:spTree>
    <p:extLst>
      <p:ext uri="{BB962C8B-B14F-4D97-AF65-F5344CB8AC3E}">
        <p14:creationId xmlns:p14="http://schemas.microsoft.com/office/powerpoint/2010/main" val="2857276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forest, this insect has been found to the eastern border of Lincoln</a:t>
            </a:r>
            <a:r>
              <a:rPr lang="en-US" baseline="0" dirty="0" smtClean="0"/>
              <a:t> County.  It has been found in plantings all the way east to </a:t>
            </a:r>
            <a:r>
              <a:rPr lang="en-US" baseline="0" dirty="0" err="1" smtClean="0"/>
              <a:t>Lubec</a:t>
            </a:r>
            <a:r>
              <a:rPr lang="en-US" baseline="0" dirty="0" smtClean="0"/>
              <a:t> and North to Bangor, with infested plantings most recently detected in Coastal </a:t>
            </a:r>
            <a:r>
              <a:rPr lang="en-US" baseline="0" dirty="0" err="1" smtClean="0"/>
              <a:t>hancock</a:t>
            </a:r>
            <a:r>
              <a:rPr lang="en-US" baseline="0" dirty="0" smtClean="0"/>
              <a:t> county (MDI, Ellsworth, Sedgwick).  </a:t>
            </a:r>
            <a:endParaRPr lang="en-US" dirty="0"/>
          </a:p>
        </p:txBody>
      </p:sp>
      <p:sp>
        <p:nvSpPr>
          <p:cNvPr id="4" name="Slide Number Placeholder 3"/>
          <p:cNvSpPr>
            <a:spLocks noGrp="1"/>
          </p:cNvSpPr>
          <p:nvPr>
            <p:ph type="sldNum" sz="quarter" idx="10"/>
          </p:nvPr>
        </p:nvSpPr>
        <p:spPr/>
        <p:txBody>
          <a:bodyPr/>
          <a:lstStyle/>
          <a:p>
            <a:fld id="{117B7C6C-E432-4FE8-88C1-3392198A6DB5}" type="slidenum">
              <a:rPr lang="en-US" smtClean="0"/>
              <a:t>13</a:t>
            </a:fld>
            <a:endParaRPr lang="en-US"/>
          </a:p>
        </p:txBody>
      </p:sp>
    </p:spTree>
    <p:extLst>
      <p:ext uri="{BB962C8B-B14F-4D97-AF65-F5344CB8AC3E}">
        <p14:creationId xmlns:p14="http://schemas.microsoft.com/office/powerpoint/2010/main" val="2906598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HWA spends a lot of</a:t>
            </a:r>
            <a:r>
              <a:rPr lang="en-US" baseline="0" dirty="0" smtClean="0"/>
              <a:t> the year attached to its host—and unless it is an egg or a crawler, cannot survive off of the host plant.  People move HWA by moving infested, rooted plants, by moving cut hemlock when the eggs and crawlers are present (roughly March through July), or by moving eggs and crawlers on equipment, clothing or other items.</a:t>
            </a:r>
          </a:p>
          <a:p>
            <a:endParaRPr lang="en-US" baseline="0" dirty="0" smtClean="0"/>
          </a:p>
          <a:p>
            <a:r>
              <a:rPr lang="en-US" baseline="0" dirty="0" smtClean="0"/>
              <a:t>HWA spreads naturally when eggs or crawlers are picked up by wind and weather or by animals such as birds and small mammals.</a:t>
            </a:r>
            <a:endParaRPr lang="en-US" dirty="0"/>
          </a:p>
        </p:txBody>
      </p:sp>
      <p:sp>
        <p:nvSpPr>
          <p:cNvPr id="4" name="Slide Number Placeholder 3"/>
          <p:cNvSpPr>
            <a:spLocks noGrp="1"/>
          </p:cNvSpPr>
          <p:nvPr>
            <p:ph type="sldNum" sz="quarter" idx="10"/>
          </p:nvPr>
        </p:nvSpPr>
        <p:spPr/>
        <p:txBody>
          <a:bodyPr/>
          <a:lstStyle/>
          <a:p>
            <a:fld id="{117B7C6C-E432-4FE8-88C1-3392198A6DB5}" type="slidenum">
              <a:rPr lang="en-US" smtClean="0"/>
              <a:t>14</a:t>
            </a:fld>
            <a:endParaRPr lang="en-US"/>
          </a:p>
        </p:txBody>
      </p:sp>
    </p:spTree>
    <p:extLst>
      <p:ext uri="{BB962C8B-B14F-4D97-AF65-F5344CB8AC3E}">
        <p14:creationId xmlns:p14="http://schemas.microsoft.com/office/powerpoint/2010/main" val="2611393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integrated approach to HWA management</a:t>
            </a:r>
            <a:r>
              <a:rPr lang="en-US" baseline="0" dirty="0" smtClean="0"/>
              <a:t> may include </a:t>
            </a:r>
          </a:p>
          <a:p>
            <a:r>
              <a:rPr lang="en-US" baseline="0" dirty="0" smtClean="0"/>
              <a:t>physical and cultural approaches </a:t>
            </a:r>
          </a:p>
          <a:p>
            <a:pPr marL="174708" indent="-174708">
              <a:buFont typeface="Arial" panose="020B0604020202020204" pitchFamily="34" charset="0"/>
              <a:buChar char="•"/>
            </a:pPr>
            <a:r>
              <a:rPr lang="en-US" baseline="0" dirty="0" smtClean="0"/>
              <a:t>such as pruning material that might be encountered by carriers (think delivery vehicles, hikers and others), </a:t>
            </a:r>
          </a:p>
          <a:p>
            <a:pPr marL="174708" indent="-174708">
              <a:buFont typeface="Arial" panose="020B0604020202020204" pitchFamily="34" charset="0"/>
              <a:buChar char="•"/>
            </a:pPr>
            <a:r>
              <a:rPr lang="en-US" baseline="0" dirty="0" smtClean="0"/>
              <a:t>isolating hemlock branches from maintenance activities such as lawn care (consider mulch as </a:t>
            </a:r>
            <a:r>
              <a:rPr lang="en-US" baseline="0" dirty="0" err="1" smtClean="0"/>
              <a:t>underplantings</a:t>
            </a:r>
            <a:r>
              <a:rPr lang="en-US" baseline="0" dirty="0" smtClean="0"/>
              <a:t> may interfere with eventual management with soil-applied </a:t>
            </a:r>
            <a:r>
              <a:rPr lang="en-US" baseline="0" dirty="0" err="1" smtClean="0"/>
              <a:t>systemics</a:t>
            </a:r>
            <a:r>
              <a:rPr lang="en-US" baseline="0" dirty="0" smtClean="0"/>
              <a:t>), and </a:t>
            </a:r>
          </a:p>
          <a:p>
            <a:pPr marL="174708" indent="-174708">
              <a:buFont typeface="Arial" panose="020B0604020202020204" pitchFamily="34" charset="0"/>
              <a:buChar char="•"/>
            </a:pPr>
            <a:r>
              <a:rPr lang="en-US" baseline="0" dirty="0" smtClean="0"/>
              <a:t>replacement with alternative species.  </a:t>
            </a:r>
          </a:p>
          <a:p>
            <a:r>
              <a:rPr lang="en-US" baseline="0" dirty="0" err="1" smtClean="0"/>
              <a:t>Biocontrol</a:t>
            </a:r>
            <a:r>
              <a:rPr lang="en-US" baseline="0" dirty="0" smtClean="0"/>
              <a:t> in more natural settings</a:t>
            </a:r>
          </a:p>
          <a:p>
            <a:r>
              <a:rPr lang="en-US" baseline="0" dirty="0" smtClean="0"/>
              <a:t>Regulatory control on carriers of the pest such as rooted plants and top material as well as </a:t>
            </a:r>
            <a:br>
              <a:rPr lang="en-US" baseline="0" dirty="0" smtClean="0"/>
            </a:br>
            <a:r>
              <a:rPr lang="en-US" baseline="0" dirty="0" smtClean="0"/>
              <a:t>Chemical management of the pest.</a:t>
            </a:r>
          </a:p>
          <a:p>
            <a:pPr marL="465887" lvl="1"/>
            <a:r>
              <a:rPr lang="en-US" baseline="0" dirty="0" smtClean="0"/>
              <a:t>Chemical management likely necessary to maintain function in landscapes</a:t>
            </a:r>
          </a:p>
          <a:p>
            <a:pPr marL="1106481" lvl="2" indent="-174708">
              <a:buFont typeface="Arial" panose="020B0604020202020204" pitchFamily="34" charset="0"/>
              <a:buChar char="•"/>
            </a:pPr>
            <a:r>
              <a:rPr lang="en-US" baseline="0" dirty="0" smtClean="0"/>
              <a:t>Oils/Soaps quite effective if full coverage possible—often annual applications required</a:t>
            </a:r>
          </a:p>
          <a:p>
            <a:pPr marL="1106481" lvl="2" indent="-174708">
              <a:buFont typeface="Arial" panose="020B0604020202020204" pitchFamily="34" charset="0"/>
              <a:buChar char="•"/>
            </a:pPr>
            <a:r>
              <a:rPr lang="en-US" baseline="0" dirty="0" err="1" smtClean="0"/>
              <a:t>Neonicitinoid</a:t>
            </a:r>
            <a:r>
              <a:rPr lang="en-US" baseline="0" dirty="0" smtClean="0"/>
              <a:t> </a:t>
            </a:r>
            <a:r>
              <a:rPr lang="en-US" baseline="0" dirty="0" err="1" smtClean="0"/>
              <a:t>systemics</a:t>
            </a:r>
            <a:r>
              <a:rPr lang="en-US" baseline="0" dirty="0" smtClean="0"/>
              <a:t> also very good at managing adelgid—various application methods, can achieve several years of acceptable level of control</a:t>
            </a:r>
          </a:p>
          <a:p>
            <a:pPr marL="1106481" lvl="2" indent="-174708">
              <a:buFont typeface="Arial" panose="020B0604020202020204" pitchFamily="34" charset="0"/>
              <a:buChar char="•"/>
            </a:pPr>
            <a:r>
              <a:rPr lang="en-US" baseline="0" dirty="0" smtClean="0"/>
              <a:t>A combination of the two can also help with immediate control/management of pests such as spider mites or scale.</a:t>
            </a:r>
          </a:p>
        </p:txBody>
      </p:sp>
      <p:sp>
        <p:nvSpPr>
          <p:cNvPr id="4" name="Slide Number Placeholder 3"/>
          <p:cNvSpPr>
            <a:spLocks noGrp="1"/>
          </p:cNvSpPr>
          <p:nvPr>
            <p:ph type="sldNum" sz="quarter" idx="10"/>
          </p:nvPr>
        </p:nvSpPr>
        <p:spPr/>
        <p:txBody>
          <a:bodyPr/>
          <a:lstStyle/>
          <a:p>
            <a:fld id="{117B7C6C-E432-4FE8-88C1-3392198A6DB5}" type="slidenum">
              <a:rPr lang="en-US" smtClean="0"/>
              <a:t>15</a:t>
            </a:fld>
            <a:endParaRPr lang="en-US"/>
          </a:p>
        </p:txBody>
      </p:sp>
    </p:spTree>
    <p:extLst>
      <p:ext uri="{BB962C8B-B14F-4D97-AF65-F5344CB8AC3E}">
        <p14:creationId xmlns:p14="http://schemas.microsoft.com/office/powerpoint/2010/main" val="3999691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defTabSz="931706" eaLnBrk="0" hangingPunct="0">
              <a:spcBef>
                <a:spcPct val="30000"/>
              </a:spcBef>
              <a:defRPr sz="1100">
                <a:solidFill>
                  <a:schemeClr val="tx1"/>
                </a:solidFill>
                <a:latin typeface="Arial" charset="0"/>
              </a:defRPr>
            </a:lvl1pPr>
            <a:lvl2pPr marL="717169" indent="-275834" defTabSz="931706" eaLnBrk="0" hangingPunct="0">
              <a:spcBef>
                <a:spcPct val="30000"/>
              </a:spcBef>
              <a:defRPr sz="1100">
                <a:solidFill>
                  <a:schemeClr val="tx1"/>
                </a:solidFill>
                <a:latin typeface="Arial" charset="0"/>
              </a:defRPr>
            </a:lvl2pPr>
            <a:lvl3pPr marL="1103337" indent="-220668" defTabSz="931706" eaLnBrk="0" hangingPunct="0">
              <a:spcBef>
                <a:spcPct val="30000"/>
              </a:spcBef>
              <a:defRPr sz="1100">
                <a:solidFill>
                  <a:schemeClr val="tx1"/>
                </a:solidFill>
                <a:latin typeface="Arial" charset="0"/>
              </a:defRPr>
            </a:lvl3pPr>
            <a:lvl4pPr marL="1544671" indent="-220668" defTabSz="931706" eaLnBrk="0" hangingPunct="0">
              <a:spcBef>
                <a:spcPct val="30000"/>
              </a:spcBef>
              <a:defRPr sz="1100">
                <a:solidFill>
                  <a:schemeClr val="tx1"/>
                </a:solidFill>
                <a:latin typeface="Arial" charset="0"/>
              </a:defRPr>
            </a:lvl4pPr>
            <a:lvl5pPr marL="1986006" indent="-220668" defTabSz="931706" eaLnBrk="0" hangingPunct="0">
              <a:spcBef>
                <a:spcPct val="30000"/>
              </a:spcBef>
              <a:defRPr sz="1100">
                <a:solidFill>
                  <a:schemeClr val="tx1"/>
                </a:solidFill>
                <a:latin typeface="Arial" charset="0"/>
              </a:defRPr>
            </a:lvl5pPr>
            <a:lvl6pPr marL="2427341" indent="-220668" defTabSz="931706" eaLnBrk="0" fontAlgn="base" hangingPunct="0">
              <a:spcBef>
                <a:spcPct val="30000"/>
              </a:spcBef>
              <a:spcAft>
                <a:spcPct val="0"/>
              </a:spcAft>
              <a:defRPr sz="1100">
                <a:solidFill>
                  <a:schemeClr val="tx1"/>
                </a:solidFill>
                <a:latin typeface="Arial" charset="0"/>
              </a:defRPr>
            </a:lvl6pPr>
            <a:lvl7pPr marL="2868675" indent="-220668" defTabSz="931706" eaLnBrk="0" fontAlgn="base" hangingPunct="0">
              <a:spcBef>
                <a:spcPct val="30000"/>
              </a:spcBef>
              <a:spcAft>
                <a:spcPct val="0"/>
              </a:spcAft>
              <a:defRPr sz="1100">
                <a:solidFill>
                  <a:schemeClr val="tx1"/>
                </a:solidFill>
                <a:latin typeface="Arial" charset="0"/>
              </a:defRPr>
            </a:lvl7pPr>
            <a:lvl8pPr marL="3310010" indent="-220668" defTabSz="931706" eaLnBrk="0" fontAlgn="base" hangingPunct="0">
              <a:spcBef>
                <a:spcPct val="30000"/>
              </a:spcBef>
              <a:spcAft>
                <a:spcPct val="0"/>
              </a:spcAft>
              <a:defRPr sz="1100">
                <a:solidFill>
                  <a:schemeClr val="tx1"/>
                </a:solidFill>
                <a:latin typeface="Arial" charset="0"/>
              </a:defRPr>
            </a:lvl8pPr>
            <a:lvl9pPr marL="3751344" indent="-220668" defTabSz="931706"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C744B0E2-C3CF-48B3-85CE-F42AF17077FB}" type="slidenum">
              <a:rPr lang="en-US" altLang="en-US" sz="1200"/>
              <a:pPr eaLnBrk="1" hangingPunct="1">
                <a:spcBef>
                  <a:spcPct val="0"/>
                </a:spcBef>
              </a:pPr>
              <a:t>16</a:t>
            </a:fld>
            <a:endParaRPr lang="en-US" altLang="en-US" sz="120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spcBef>
                <a:spcPct val="0"/>
              </a:spcBef>
            </a:pPr>
            <a:r>
              <a:rPr lang="en-US" altLang="en-US" sz="1100" dirty="0"/>
              <a:t>Eggs hatch in early spring at or just before bud break.  The larvae, which are greenish inchworms or </a:t>
            </a:r>
            <a:r>
              <a:rPr lang="en-US" altLang="en-US" sz="1100" dirty="0" err="1"/>
              <a:t>loopers</a:t>
            </a:r>
            <a:r>
              <a:rPr lang="en-US" altLang="en-US" sz="1100" dirty="0"/>
              <a:t>, then crawl up the tree and enter leaf and flower buds to feed.  The larvae may also balloon, which is spin a silken thread that carries them on the wind to new areas to cause new infestations.</a:t>
            </a:r>
          </a:p>
          <a:p>
            <a:pPr eaLnBrk="1" hangingPunct="1">
              <a:spcBef>
                <a:spcPct val="0"/>
              </a:spcBef>
            </a:pPr>
            <a:endParaRPr lang="en-US" altLang="en-US" sz="1100" dirty="0"/>
          </a:p>
          <a:p>
            <a:pPr eaLnBrk="1" hangingPunct="1">
              <a:spcBef>
                <a:spcPct val="0"/>
              </a:spcBef>
            </a:pPr>
            <a:r>
              <a:rPr lang="en-US" altLang="en-US" sz="1100" dirty="0"/>
              <a:t>In Late May to Early June the larvae spin down out of the trees and enter the soil to pupate, they then remain in the soil until November when the adults emerge.  </a:t>
            </a:r>
          </a:p>
          <a:p>
            <a:pPr eaLnBrk="1" hangingPunct="1">
              <a:spcBef>
                <a:spcPct val="0"/>
              </a:spcBef>
            </a:pPr>
            <a:endParaRPr lang="en-US" altLang="en-US" sz="1100" dirty="0"/>
          </a:p>
          <a:p>
            <a:pPr eaLnBrk="1" hangingPunct="1">
              <a:spcBef>
                <a:spcPct val="0"/>
              </a:spcBef>
            </a:pPr>
            <a:r>
              <a:rPr lang="en-US" altLang="en-US" sz="1100" dirty="0"/>
              <a:t>The adults are active until January when the temperatures are above freezing.  The females are wingless and lay eggs on bark and other surfaces, but the males can fly and are often attracted to outdoor lights.  The adults look very similar to the native Bruce Spanworm which has a similar flight period and you can usually only tell them apart by sending a sample to the lab.</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defTabSz="931706" eaLnBrk="0" hangingPunct="0">
              <a:spcBef>
                <a:spcPct val="30000"/>
              </a:spcBef>
              <a:defRPr sz="1100">
                <a:solidFill>
                  <a:schemeClr val="tx1"/>
                </a:solidFill>
                <a:latin typeface="Arial" charset="0"/>
              </a:defRPr>
            </a:lvl1pPr>
            <a:lvl2pPr marL="717169" indent="-275834" defTabSz="931706" eaLnBrk="0" hangingPunct="0">
              <a:spcBef>
                <a:spcPct val="30000"/>
              </a:spcBef>
              <a:defRPr sz="1100">
                <a:solidFill>
                  <a:schemeClr val="tx1"/>
                </a:solidFill>
                <a:latin typeface="Arial" charset="0"/>
              </a:defRPr>
            </a:lvl2pPr>
            <a:lvl3pPr marL="1103337" indent="-220668" defTabSz="931706" eaLnBrk="0" hangingPunct="0">
              <a:spcBef>
                <a:spcPct val="30000"/>
              </a:spcBef>
              <a:defRPr sz="1100">
                <a:solidFill>
                  <a:schemeClr val="tx1"/>
                </a:solidFill>
                <a:latin typeface="Arial" charset="0"/>
              </a:defRPr>
            </a:lvl3pPr>
            <a:lvl4pPr marL="1544671" indent="-220668" defTabSz="931706" eaLnBrk="0" hangingPunct="0">
              <a:spcBef>
                <a:spcPct val="30000"/>
              </a:spcBef>
              <a:defRPr sz="1100">
                <a:solidFill>
                  <a:schemeClr val="tx1"/>
                </a:solidFill>
                <a:latin typeface="Arial" charset="0"/>
              </a:defRPr>
            </a:lvl4pPr>
            <a:lvl5pPr marL="1986006" indent="-220668" defTabSz="931706" eaLnBrk="0" hangingPunct="0">
              <a:spcBef>
                <a:spcPct val="30000"/>
              </a:spcBef>
              <a:defRPr sz="1100">
                <a:solidFill>
                  <a:schemeClr val="tx1"/>
                </a:solidFill>
                <a:latin typeface="Arial" charset="0"/>
              </a:defRPr>
            </a:lvl5pPr>
            <a:lvl6pPr marL="2427341" indent="-220668" defTabSz="931706" eaLnBrk="0" fontAlgn="base" hangingPunct="0">
              <a:spcBef>
                <a:spcPct val="30000"/>
              </a:spcBef>
              <a:spcAft>
                <a:spcPct val="0"/>
              </a:spcAft>
              <a:defRPr sz="1100">
                <a:solidFill>
                  <a:schemeClr val="tx1"/>
                </a:solidFill>
                <a:latin typeface="Arial" charset="0"/>
              </a:defRPr>
            </a:lvl6pPr>
            <a:lvl7pPr marL="2868675" indent="-220668" defTabSz="931706" eaLnBrk="0" fontAlgn="base" hangingPunct="0">
              <a:spcBef>
                <a:spcPct val="30000"/>
              </a:spcBef>
              <a:spcAft>
                <a:spcPct val="0"/>
              </a:spcAft>
              <a:defRPr sz="1100">
                <a:solidFill>
                  <a:schemeClr val="tx1"/>
                </a:solidFill>
                <a:latin typeface="Arial" charset="0"/>
              </a:defRPr>
            </a:lvl7pPr>
            <a:lvl8pPr marL="3310010" indent="-220668" defTabSz="931706" eaLnBrk="0" fontAlgn="base" hangingPunct="0">
              <a:spcBef>
                <a:spcPct val="30000"/>
              </a:spcBef>
              <a:spcAft>
                <a:spcPct val="0"/>
              </a:spcAft>
              <a:defRPr sz="1100">
                <a:solidFill>
                  <a:schemeClr val="tx1"/>
                </a:solidFill>
                <a:latin typeface="Arial" charset="0"/>
              </a:defRPr>
            </a:lvl8pPr>
            <a:lvl9pPr marL="3751344" indent="-220668" defTabSz="931706"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94EEA120-C075-42DB-9CBE-3418537C5630}" type="slidenum">
              <a:rPr lang="en-US" altLang="en-US" sz="1200"/>
              <a:pPr eaLnBrk="1" hangingPunct="1">
                <a:spcBef>
                  <a:spcPct val="0"/>
                </a:spcBef>
              </a:pPr>
              <a:t>17</a:t>
            </a:fld>
            <a:endParaRPr lang="en-US" altLang="en-US" sz="120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p:spPr>
        <p:txBody>
          <a:bodyPr/>
          <a:lstStyle/>
          <a:p>
            <a:pPr eaLnBrk="1" hangingPunct="1">
              <a:spcBef>
                <a:spcPct val="0"/>
              </a:spcBef>
            </a:pPr>
            <a:r>
              <a:rPr lang="en-US" altLang="en-US" dirty="0" smtClean="0"/>
              <a:t>Larvae feed on buds of deciduous trees in early spring.  Leaves emerge with holes already in them</a:t>
            </a:r>
          </a:p>
          <a:p>
            <a:pPr eaLnBrk="1" hangingPunct="1">
              <a:spcBef>
                <a:spcPct val="0"/>
              </a:spcBef>
            </a:pPr>
            <a:r>
              <a:rPr lang="en-US" altLang="en-US" dirty="0" smtClean="0"/>
              <a:t>Extensive defoliation in Massachusetts – many oak trees have died through continuous defoliation</a:t>
            </a:r>
          </a:p>
          <a:p>
            <a:pPr eaLnBrk="1" hangingPunct="1">
              <a:spcBef>
                <a:spcPct val="0"/>
              </a:spcBef>
            </a:pPr>
            <a:endParaRPr lang="en-US" altLang="en-US" dirty="0" smtClean="0"/>
          </a:p>
          <a:p>
            <a:pPr eaLnBrk="1" hangingPunct="1"/>
            <a:endParaRPr lang="en-US" altLang="en-US" dirty="0" smtClean="0"/>
          </a:p>
          <a:p>
            <a:pPr eaLnBrk="1" hangingPunct="1">
              <a:spcBef>
                <a:spcPct val="0"/>
              </a:spcBef>
            </a:pPr>
            <a:endParaRPr lang="en-US" alt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a:t>
            </a:r>
            <a:r>
              <a:rPr lang="en-US" baseline="0" dirty="0" smtClean="0"/>
              <a:t> risk of spreading insect in soil from June through adult emergence!</a:t>
            </a:r>
          </a:p>
          <a:p>
            <a:r>
              <a:rPr lang="en-US" baseline="0" dirty="0" smtClean="0"/>
              <a:t>From egg deposition through pupation, high risk of spreading insect on host plants.</a:t>
            </a:r>
            <a:endParaRPr lang="en-US" dirty="0"/>
          </a:p>
        </p:txBody>
      </p:sp>
      <p:sp>
        <p:nvSpPr>
          <p:cNvPr id="4" name="Slide Number Placeholder 3"/>
          <p:cNvSpPr>
            <a:spLocks noGrp="1"/>
          </p:cNvSpPr>
          <p:nvPr>
            <p:ph type="sldNum" sz="quarter" idx="10"/>
          </p:nvPr>
        </p:nvSpPr>
        <p:spPr/>
        <p:txBody>
          <a:bodyPr/>
          <a:lstStyle/>
          <a:p>
            <a:fld id="{117B7C6C-E432-4FE8-88C1-3392198A6DB5}" type="slidenum">
              <a:rPr lang="en-US" smtClean="0"/>
              <a:t>18</a:t>
            </a:fld>
            <a:endParaRPr lang="en-US"/>
          </a:p>
        </p:txBody>
      </p:sp>
    </p:spTree>
    <p:extLst>
      <p:ext uri="{BB962C8B-B14F-4D97-AF65-F5344CB8AC3E}">
        <p14:creationId xmlns:p14="http://schemas.microsoft.com/office/powerpoint/2010/main" val="2004859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map predicts risk for winter moth (</a:t>
            </a:r>
            <a:r>
              <a:rPr lang="en-US" i="1" dirty="0" err="1"/>
              <a:t>Operophtera</a:t>
            </a:r>
            <a:r>
              <a:rPr lang="en-US" i="1" dirty="0"/>
              <a:t> </a:t>
            </a:r>
            <a:r>
              <a:rPr lang="en-US" i="1" dirty="0" err="1"/>
              <a:t>brumata</a:t>
            </a:r>
            <a:r>
              <a:rPr lang="en-US" dirty="0"/>
              <a:t>)- caused defoliation in spring 2014.  Estimates of risk are based on locations with mapped defoliation in 2013, moth flight reports from our on-line survey in December and other customer calls, moth samples submitted by the public and in pheromone traps set by the Maine Forest Service in December 2013.  The risk level was also adjusted to reflect the weather-related very brief adult emergence period that occurred in 2013-14.  </a:t>
            </a:r>
          </a:p>
          <a:p>
            <a:r>
              <a:rPr lang="en-US" dirty="0" smtClean="0"/>
              <a:t>Risk of defoliation is lower this year because cold December shut down moth</a:t>
            </a:r>
            <a:r>
              <a:rPr lang="en-US" baseline="0" dirty="0" smtClean="0"/>
              <a:t> emergence/survival which should have limited mating success and </a:t>
            </a:r>
            <a:r>
              <a:rPr lang="en-US" baseline="0" dirty="0" err="1" smtClean="0"/>
              <a:t>oviposition</a:t>
            </a:r>
            <a:r>
              <a:rPr lang="en-US" baseline="0" dirty="0" smtClean="0"/>
              <a: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17B7C6C-E432-4FE8-88C1-3392198A6DB5}" type="slidenum">
              <a:rPr lang="en-US" smtClean="0"/>
              <a:t>19</a:t>
            </a:fld>
            <a:endParaRPr lang="en-US"/>
          </a:p>
        </p:txBody>
      </p:sp>
    </p:spTree>
    <p:extLst>
      <p:ext uri="{BB962C8B-B14F-4D97-AF65-F5344CB8AC3E}">
        <p14:creationId xmlns:p14="http://schemas.microsoft.com/office/powerpoint/2010/main" val="2175596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defRPr>
                <a:solidFill>
                  <a:schemeClr val="tx1"/>
                </a:solidFill>
                <a:latin typeface="Times New Roman" pitchFamily="18" charset="0"/>
              </a:defRPr>
            </a:lvl1pPr>
            <a:lvl2pPr marL="757066" indent="-291179">
              <a:defRPr>
                <a:solidFill>
                  <a:schemeClr val="tx1"/>
                </a:solidFill>
                <a:latin typeface="Times New Roman" pitchFamily="18" charset="0"/>
              </a:defRPr>
            </a:lvl2pPr>
            <a:lvl3pPr marL="1164717" indent="-232943">
              <a:defRPr>
                <a:solidFill>
                  <a:schemeClr val="tx1"/>
                </a:solidFill>
                <a:latin typeface="Times New Roman" pitchFamily="18" charset="0"/>
              </a:defRPr>
            </a:lvl3pPr>
            <a:lvl4pPr marL="1630604" indent="-232943">
              <a:defRPr>
                <a:solidFill>
                  <a:schemeClr val="tx1"/>
                </a:solidFill>
                <a:latin typeface="Times New Roman" pitchFamily="18" charset="0"/>
              </a:defRPr>
            </a:lvl4pPr>
            <a:lvl5pPr marL="2096491" indent="-232943">
              <a:defRPr>
                <a:solidFill>
                  <a:schemeClr val="tx1"/>
                </a:solidFill>
                <a:latin typeface="Times New Roman" pitchFamily="18" charset="0"/>
              </a:defRPr>
            </a:lvl5pPr>
            <a:lvl6pPr marL="2562377" indent="-232943" algn="ctr" eaLnBrk="0" fontAlgn="base" hangingPunct="0">
              <a:spcBef>
                <a:spcPct val="0"/>
              </a:spcBef>
              <a:spcAft>
                <a:spcPct val="0"/>
              </a:spcAft>
              <a:defRPr>
                <a:solidFill>
                  <a:schemeClr val="tx1"/>
                </a:solidFill>
                <a:latin typeface="Times New Roman" pitchFamily="18" charset="0"/>
              </a:defRPr>
            </a:lvl6pPr>
            <a:lvl7pPr marL="3028264" indent="-232943" algn="ctr" eaLnBrk="0" fontAlgn="base" hangingPunct="0">
              <a:spcBef>
                <a:spcPct val="0"/>
              </a:spcBef>
              <a:spcAft>
                <a:spcPct val="0"/>
              </a:spcAft>
              <a:defRPr>
                <a:solidFill>
                  <a:schemeClr val="tx1"/>
                </a:solidFill>
                <a:latin typeface="Times New Roman" pitchFamily="18" charset="0"/>
              </a:defRPr>
            </a:lvl7pPr>
            <a:lvl8pPr marL="3494151" indent="-232943" algn="ctr" eaLnBrk="0" fontAlgn="base" hangingPunct="0">
              <a:spcBef>
                <a:spcPct val="0"/>
              </a:spcBef>
              <a:spcAft>
                <a:spcPct val="0"/>
              </a:spcAft>
              <a:defRPr>
                <a:solidFill>
                  <a:schemeClr val="tx1"/>
                </a:solidFill>
                <a:latin typeface="Times New Roman" pitchFamily="18" charset="0"/>
              </a:defRPr>
            </a:lvl8pPr>
            <a:lvl9pPr marL="3960038" indent="-232943" algn="ctr" eaLnBrk="0" fontAlgn="base" hangingPunct="0">
              <a:spcBef>
                <a:spcPct val="0"/>
              </a:spcBef>
              <a:spcAft>
                <a:spcPct val="0"/>
              </a:spcAft>
              <a:defRPr>
                <a:solidFill>
                  <a:schemeClr val="tx1"/>
                </a:solidFill>
                <a:latin typeface="Times New Roman" pitchFamily="18" charset="0"/>
              </a:defRPr>
            </a:lvl9pPr>
          </a:lstStyle>
          <a:p>
            <a:fld id="{45347CEC-84A1-4A19-A325-42BEF96CE141}" type="slidenum">
              <a:rPr lang="en-US" altLang="en-US" smtClean="0">
                <a:latin typeface="Arial" charset="0"/>
              </a:rPr>
              <a:pPr/>
              <a:t>2</a:t>
            </a:fld>
            <a:endParaRPr lang="en-US" altLang="en-US" smtClean="0">
              <a:latin typeface="Arial"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r>
              <a:rPr lang="en-US" altLang="en-US" dirty="0" smtClean="0"/>
              <a:t>Photo: CT Ag</a:t>
            </a:r>
            <a:r>
              <a:rPr lang="en-US" altLang="en-US" baseline="0" dirty="0" smtClean="0"/>
              <a:t> </a:t>
            </a:r>
            <a:r>
              <a:rPr lang="en-US" altLang="en-US" baseline="0" dirty="0" err="1" smtClean="0"/>
              <a:t>Exp</a:t>
            </a:r>
            <a:r>
              <a:rPr lang="en-US" altLang="en-US" baseline="0" dirty="0" smtClean="0"/>
              <a:t> </a:t>
            </a:r>
            <a:r>
              <a:rPr lang="en-US" altLang="en-US" baseline="0" dirty="0" err="1" smtClean="0"/>
              <a:t>Stn</a:t>
            </a:r>
            <a:endParaRPr lang="en-US" alt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 proven </a:t>
            </a:r>
            <a:r>
              <a:rPr lang="en-US" baseline="0" dirty="0" err="1" smtClean="0"/>
              <a:t>biocontrol</a:t>
            </a:r>
            <a:r>
              <a:rPr lang="en-US" baseline="0" dirty="0" smtClean="0"/>
              <a:t> that may bring things in balance in the forest.  It is a parasitic fly that lays its eggs on chewed leaves.  Eggs consumed by winter moth larvae can develop within the pupating moth.  Very host specific.  Used successfully in Nova Scotia (introduced &gt;45 years ago) and has been introduced more recently in BC and Ma.</a:t>
            </a:r>
            <a:endParaRPr lang="en-US" dirty="0"/>
          </a:p>
        </p:txBody>
      </p:sp>
      <p:sp>
        <p:nvSpPr>
          <p:cNvPr id="4" name="Slide Number Placeholder 3"/>
          <p:cNvSpPr>
            <a:spLocks noGrp="1"/>
          </p:cNvSpPr>
          <p:nvPr>
            <p:ph type="sldNum" sz="quarter" idx="10"/>
          </p:nvPr>
        </p:nvSpPr>
        <p:spPr/>
        <p:txBody>
          <a:bodyPr/>
          <a:lstStyle/>
          <a:p>
            <a:fld id="{117B7C6C-E432-4FE8-88C1-3392198A6DB5}" type="slidenum">
              <a:rPr lang="en-US" smtClean="0"/>
              <a:t>20</a:t>
            </a:fld>
            <a:endParaRPr lang="en-US"/>
          </a:p>
        </p:txBody>
      </p:sp>
    </p:spTree>
    <p:extLst>
      <p:ext uri="{BB962C8B-B14F-4D97-AF65-F5344CB8AC3E}">
        <p14:creationId xmlns:p14="http://schemas.microsoft.com/office/powerpoint/2010/main" val="647414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sz="2000" b="1">
                <a:solidFill>
                  <a:schemeClr val="bg1"/>
                </a:solidFill>
                <a:latin typeface="Times New Roman" pitchFamily="18" charset="0"/>
              </a:defRPr>
            </a:lvl1pPr>
            <a:lvl2pPr marL="757066" indent="-291179">
              <a:defRPr sz="2000" b="1">
                <a:solidFill>
                  <a:schemeClr val="bg1"/>
                </a:solidFill>
                <a:latin typeface="Times New Roman" pitchFamily="18" charset="0"/>
              </a:defRPr>
            </a:lvl2pPr>
            <a:lvl3pPr marL="1164717" indent="-232943">
              <a:defRPr sz="2000" b="1">
                <a:solidFill>
                  <a:schemeClr val="bg1"/>
                </a:solidFill>
                <a:latin typeface="Times New Roman" pitchFamily="18" charset="0"/>
              </a:defRPr>
            </a:lvl3pPr>
            <a:lvl4pPr marL="1630604" indent="-232943">
              <a:defRPr sz="2000" b="1">
                <a:solidFill>
                  <a:schemeClr val="bg1"/>
                </a:solidFill>
                <a:latin typeface="Times New Roman" pitchFamily="18" charset="0"/>
              </a:defRPr>
            </a:lvl4pPr>
            <a:lvl5pPr marL="2096491" indent="-232943">
              <a:defRPr sz="2000" b="1">
                <a:solidFill>
                  <a:schemeClr val="bg1"/>
                </a:solidFill>
                <a:latin typeface="Times New Roman" pitchFamily="18" charset="0"/>
              </a:defRPr>
            </a:lvl5pPr>
            <a:lvl6pPr marL="2562377" indent="-232943" eaLnBrk="0" fontAlgn="base" hangingPunct="0">
              <a:spcBef>
                <a:spcPct val="0"/>
              </a:spcBef>
              <a:spcAft>
                <a:spcPct val="0"/>
              </a:spcAft>
              <a:defRPr sz="2000" b="1">
                <a:solidFill>
                  <a:schemeClr val="bg1"/>
                </a:solidFill>
                <a:latin typeface="Times New Roman" pitchFamily="18" charset="0"/>
              </a:defRPr>
            </a:lvl6pPr>
            <a:lvl7pPr marL="3028264" indent="-232943" eaLnBrk="0" fontAlgn="base" hangingPunct="0">
              <a:spcBef>
                <a:spcPct val="0"/>
              </a:spcBef>
              <a:spcAft>
                <a:spcPct val="0"/>
              </a:spcAft>
              <a:defRPr sz="2000" b="1">
                <a:solidFill>
                  <a:schemeClr val="bg1"/>
                </a:solidFill>
                <a:latin typeface="Times New Roman" pitchFamily="18" charset="0"/>
              </a:defRPr>
            </a:lvl7pPr>
            <a:lvl8pPr marL="3494151" indent="-232943" eaLnBrk="0" fontAlgn="base" hangingPunct="0">
              <a:spcBef>
                <a:spcPct val="0"/>
              </a:spcBef>
              <a:spcAft>
                <a:spcPct val="0"/>
              </a:spcAft>
              <a:defRPr sz="2000" b="1">
                <a:solidFill>
                  <a:schemeClr val="bg1"/>
                </a:solidFill>
                <a:latin typeface="Times New Roman" pitchFamily="18" charset="0"/>
              </a:defRPr>
            </a:lvl8pPr>
            <a:lvl9pPr marL="3960038" indent="-232943" eaLnBrk="0" fontAlgn="base" hangingPunct="0">
              <a:spcBef>
                <a:spcPct val="0"/>
              </a:spcBef>
              <a:spcAft>
                <a:spcPct val="0"/>
              </a:spcAft>
              <a:defRPr sz="2000" b="1">
                <a:solidFill>
                  <a:schemeClr val="bg1"/>
                </a:solidFill>
                <a:latin typeface="Times New Roman" pitchFamily="18" charset="0"/>
              </a:defRPr>
            </a:lvl9pPr>
          </a:lstStyle>
          <a:p>
            <a:fld id="{319B173C-9CA0-4D26-9941-D58619A17E9A}" type="slidenum">
              <a:rPr lang="en-US" altLang="en-US" sz="1200" b="0">
                <a:solidFill>
                  <a:schemeClr val="tx1"/>
                </a:solidFill>
              </a:rPr>
              <a:pPr/>
              <a:t>21</a:t>
            </a:fld>
            <a:endParaRPr lang="en-US" altLang="en-US" sz="1200" b="0">
              <a:solidFill>
                <a:schemeClr val="tx1"/>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r>
              <a:rPr lang="en-US" altLang="en-US" dirty="0" smtClean="0"/>
              <a:t>White pine blister rust is an</a:t>
            </a:r>
            <a:r>
              <a:rPr lang="en-US" altLang="en-US" baseline="0" dirty="0" smtClean="0"/>
              <a:t> invasive disease that affects 5 needled pines including our state tree, the eastern white pine.  It has a complicated life cycle, with 5 spore stages that alternate between two hosts: the aforementioned 5-needled pines and </a:t>
            </a:r>
            <a:r>
              <a:rPr lang="en-US" altLang="en-US" i="1" baseline="0" dirty="0" err="1" smtClean="0"/>
              <a:t>Ribes</a:t>
            </a:r>
            <a:r>
              <a:rPr lang="en-US" altLang="en-US" i="1" baseline="0" dirty="0" smtClean="0"/>
              <a:t> </a:t>
            </a:r>
            <a:r>
              <a:rPr lang="en-US" altLang="en-US" i="0" baseline="0" dirty="0" smtClean="0"/>
              <a:t>(currants, gooseberries, </a:t>
            </a:r>
            <a:r>
              <a:rPr lang="en-US" altLang="en-US" i="0" baseline="0" dirty="0" err="1" smtClean="0"/>
              <a:t>jostaberries</a:t>
            </a:r>
            <a:r>
              <a:rPr lang="en-US" altLang="en-US" i="0" baseline="0" dirty="0" smtClean="0"/>
              <a:t>).  The fungus, </a:t>
            </a:r>
            <a:r>
              <a:rPr lang="en-US" altLang="en-US" i="1" baseline="0" dirty="0" err="1" smtClean="0"/>
              <a:t>Cronartium</a:t>
            </a:r>
            <a:r>
              <a:rPr lang="en-US" altLang="en-US" i="1" baseline="0" dirty="0" smtClean="0"/>
              <a:t> </a:t>
            </a:r>
            <a:r>
              <a:rPr lang="en-US" altLang="en-US" i="1" baseline="0" dirty="0" err="1" smtClean="0"/>
              <a:t>ribicola</a:t>
            </a:r>
            <a:r>
              <a:rPr lang="en-US" altLang="en-US" i="0" baseline="0" dirty="0" smtClean="0"/>
              <a:t>, </a:t>
            </a:r>
            <a:r>
              <a:rPr lang="en-US" altLang="en-US" i="0" baseline="0" dirty="0" err="1" smtClean="0"/>
              <a:t>sporulates</a:t>
            </a:r>
            <a:r>
              <a:rPr lang="en-US" altLang="en-US" i="0" baseline="0" dirty="0" smtClean="0"/>
              <a:t> prolifically on the non-native European black currant.  Possession and planting of European black currant and its cultivars is illegal in all of Maine.  </a:t>
            </a:r>
            <a:endParaRPr lang="en-US" alt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sz="2000" b="1">
                <a:solidFill>
                  <a:schemeClr val="bg1"/>
                </a:solidFill>
                <a:latin typeface="Times New Roman" pitchFamily="18" charset="0"/>
              </a:defRPr>
            </a:lvl1pPr>
            <a:lvl2pPr marL="757066" indent="-291179">
              <a:defRPr sz="2000" b="1">
                <a:solidFill>
                  <a:schemeClr val="bg1"/>
                </a:solidFill>
                <a:latin typeface="Times New Roman" pitchFamily="18" charset="0"/>
              </a:defRPr>
            </a:lvl2pPr>
            <a:lvl3pPr marL="1164717" indent="-232943">
              <a:defRPr sz="2000" b="1">
                <a:solidFill>
                  <a:schemeClr val="bg1"/>
                </a:solidFill>
                <a:latin typeface="Times New Roman" pitchFamily="18" charset="0"/>
              </a:defRPr>
            </a:lvl3pPr>
            <a:lvl4pPr marL="1630604" indent="-232943">
              <a:defRPr sz="2000" b="1">
                <a:solidFill>
                  <a:schemeClr val="bg1"/>
                </a:solidFill>
                <a:latin typeface="Times New Roman" pitchFamily="18" charset="0"/>
              </a:defRPr>
            </a:lvl4pPr>
            <a:lvl5pPr marL="2096491" indent="-232943">
              <a:defRPr sz="2000" b="1">
                <a:solidFill>
                  <a:schemeClr val="bg1"/>
                </a:solidFill>
                <a:latin typeface="Times New Roman" pitchFamily="18" charset="0"/>
              </a:defRPr>
            </a:lvl5pPr>
            <a:lvl6pPr marL="2562377" indent="-232943" eaLnBrk="0" fontAlgn="base" hangingPunct="0">
              <a:spcBef>
                <a:spcPct val="0"/>
              </a:spcBef>
              <a:spcAft>
                <a:spcPct val="0"/>
              </a:spcAft>
              <a:defRPr sz="2000" b="1">
                <a:solidFill>
                  <a:schemeClr val="bg1"/>
                </a:solidFill>
                <a:latin typeface="Times New Roman" pitchFamily="18" charset="0"/>
              </a:defRPr>
            </a:lvl6pPr>
            <a:lvl7pPr marL="3028264" indent="-232943" eaLnBrk="0" fontAlgn="base" hangingPunct="0">
              <a:spcBef>
                <a:spcPct val="0"/>
              </a:spcBef>
              <a:spcAft>
                <a:spcPct val="0"/>
              </a:spcAft>
              <a:defRPr sz="2000" b="1">
                <a:solidFill>
                  <a:schemeClr val="bg1"/>
                </a:solidFill>
                <a:latin typeface="Times New Roman" pitchFamily="18" charset="0"/>
              </a:defRPr>
            </a:lvl7pPr>
            <a:lvl8pPr marL="3494151" indent="-232943" eaLnBrk="0" fontAlgn="base" hangingPunct="0">
              <a:spcBef>
                <a:spcPct val="0"/>
              </a:spcBef>
              <a:spcAft>
                <a:spcPct val="0"/>
              </a:spcAft>
              <a:defRPr sz="2000" b="1">
                <a:solidFill>
                  <a:schemeClr val="bg1"/>
                </a:solidFill>
                <a:latin typeface="Times New Roman" pitchFamily="18" charset="0"/>
              </a:defRPr>
            </a:lvl8pPr>
            <a:lvl9pPr marL="3960038" indent="-232943" eaLnBrk="0" fontAlgn="base" hangingPunct="0">
              <a:spcBef>
                <a:spcPct val="0"/>
              </a:spcBef>
              <a:spcAft>
                <a:spcPct val="0"/>
              </a:spcAft>
              <a:defRPr sz="2000" b="1">
                <a:solidFill>
                  <a:schemeClr val="bg1"/>
                </a:solidFill>
                <a:latin typeface="Times New Roman" pitchFamily="18" charset="0"/>
              </a:defRPr>
            </a:lvl9pPr>
          </a:lstStyle>
          <a:p>
            <a:fld id="{BA7414E1-1A77-4D3D-B1A5-E14620B931A6}" type="slidenum">
              <a:rPr lang="en-US" altLang="en-US" sz="1200" b="0">
                <a:solidFill>
                  <a:schemeClr val="tx1"/>
                </a:solidFill>
              </a:rPr>
              <a:pPr/>
              <a:t>22</a:t>
            </a:fld>
            <a:endParaRPr lang="en-US" altLang="en-US" sz="1200" b="0">
              <a:solidFill>
                <a:schemeClr val="tx1"/>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r>
              <a:rPr lang="en-US" altLang="en-US" dirty="0" smtClean="0"/>
              <a:t>Recently, it has been confirmed that </a:t>
            </a:r>
            <a:r>
              <a:rPr lang="en-US" dirty="0"/>
              <a:t>a new strain of the pathogen now able to infect previously resistant or immune species and cultivars of </a:t>
            </a:r>
            <a:r>
              <a:rPr lang="en-US" i="1" dirty="0" err="1"/>
              <a:t>Ribes</a:t>
            </a:r>
            <a:r>
              <a:rPr lang="en-US" i="1" dirty="0"/>
              <a:t>.  </a:t>
            </a:r>
            <a:r>
              <a:rPr lang="en-US" dirty="0"/>
              <a:t>The USDA Forest Service has worked with State of NH to identify sites with permitted </a:t>
            </a:r>
            <a:r>
              <a:rPr lang="en-US" i="1" dirty="0" err="1"/>
              <a:t>Ribes</a:t>
            </a:r>
            <a:r>
              <a:rPr lang="en-US" dirty="0"/>
              <a:t> plantings, and has evaluated severity of disease on those plantings.</a:t>
            </a:r>
            <a:endParaRPr lang="en-US" altLang="en-US" i="0"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defRPr sz="2000" b="1">
                <a:solidFill>
                  <a:schemeClr val="bg1"/>
                </a:solidFill>
                <a:latin typeface="Times New Roman" pitchFamily="18" charset="0"/>
              </a:defRPr>
            </a:lvl1pPr>
            <a:lvl2pPr marL="757066" indent="-291179">
              <a:defRPr sz="2000" b="1">
                <a:solidFill>
                  <a:schemeClr val="bg1"/>
                </a:solidFill>
                <a:latin typeface="Times New Roman" pitchFamily="18" charset="0"/>
              </a:defRPr>
            </a:lvl2pPr>
            <a:lvl3pPr marL="1164717" indent="-232943">
              <a:defRPr sz="2000" b="1">
                <a:solidFill>
                  <a:schemeClr val="bg1"/>
                </a:solidFill>
                <a:latin typeface="Times New Roman" pitchFamily="18" charset="0"/>
              </a:defRPr>
            </a:lvl3pPr>
            <a:lvl4pPr marL="1630604" indent="-232943">
              <a:defRPr sz="2000" b="1">
                <a:solidFill>
                  <a:schemeClr val="bg1"/>
                </a:solidFill>
                <a:latin typeface="Times New Roman" pitchFamily="18" charset="0"/>
              </a:defRPr>
            </a:lvl4pPr>
            <a:lvl5pPr marL="2096491" indent="-232943">
              <a:defRPr sz="2000" b="1">
                <a:solidFill>
                  <a:schemeClr val="bg1"/>
                </a:solidFill>
                <a:latin typeface="Times New Roman" pitchFamily="18" charset="0"/>
              </a:defRPr>
            </a:lvl5pPr>
            <a:lvl6pPr marL="2562377" indent="-232943" eaLnBrk="0" fontAlgn="base" hangingPunct="0">
              <a:spcBef>
                <a:spcPct val="0"/>
              </a:spcBef>
              <a:spcAft>
                <a:spcPct val="0"/>
              </a:spcAft>
              <a:defRPr sz="2000" b="1">
                <a:solidFill>
                  <a:schemeClr val="bg1"/>
                </a:solidFill>
                <a:latin typeface="Times New Roman" pitchFamily="18" charset="0"/>
              </a:defRPr>
            </a:lvl6pPr>
            <a:lvl7pPr marL="3028264" indent="-232943" eaLnBrk="0" fontAlgn="base" hangingPunct="0">
              <a:spcBef>
                <a:spcPct val="0"/>
              </a:spcBef>
              <a:spcAft>
                <a:spcPct val="0"/>
              </a:spcAft>
              <a:defRPr sz="2000" b="1">
                <a:solidFill>
                  <a:schemeClr val="bg1"/>
                </a:solidFill>
                <a:latin typeface="Times New Roman" pitchFamily="18" charset="0"/>
              </a:defRPr>
            </a:lvl7pPr>
            <a:lvl8pPr marL="3494151" indent="-232943" eaLnBrk="0" fontAlgn="base" hangingPunct="0">
              <a:spcBef>
                <a:spcPct val="0"/>
              </a:spcBef>
              <a:spcAft>
                <a:spcPct val="0"/>
              </a:spcAft>
              <a:defRPr sz="2000" b="1">
                <a:solidFill>
                  <a:schemeClr val="bg1"/>
                </a:solidFill>
                <a:latin typeface="Times New Roman" pitchFamily="18" charset="0"/>
              </a:defRPr>
            </a:lvl8pPr>
            <a:lvl9pPr marL="3960038" indent="-232943" eaLnBrk="0" fontAlgn="base" hangingPunct="0">
              <a:spcBef>
                <a:spcPct val="0"/>
              </a:spcBef>
              <a:spcAft>
                <a:spcPct val="0"/>
              </a:spcAft>
              <a:defRPr sz="2000" b="1">
                <a:solidFill>
                  <a:schemeClr val="bg1"/>
                </a:solidFill>
                <a:latin typeface="Times New Roman" pitchFamily="18" charset="0"/>
              </a:defRPr>
            </a:lvl9pPr>
          </a:lstStyle>
          <a:p>
            <a:fld id="{344E519F-A71F-44E3-B8C7-1852F66BBA2B}" type="slidenum">
              <a:rPr lang="en-US" altLang="en-US" sz="1200" b="0">
                <a:solidFill>
                  <a:schemeClr val="tx1"/>
                </a:solidFill>
              </a:rPr>
              <a:pPr/>
              <a:t>23</a:t>
            </a:fld>
            <a:endParaRPr lang="en-US" altLang="en-US" sz="1200" b="0">
              <a:solidFill>
                <a:schemeClr val="tx1"/>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r>
              <a:rPr lang="en-US" altLang="en-US" dirty="0" smtClean="0"/>
              <a:t>Immune and resistant varieties of </a:t>
            </a:r>
            <a:r>
              <a:rPr lang="en-US" altLang="en-US" i="1" dirty="0" err="1" smtClean="0"/>
              <a:t>Ribes</a:t>
            </a:r>
            <a:r>
              <a:rPr lang="en-US" altLang="en-US" dirty="0" smtClean="0"/>
              <a:t> were both susceptible to infections by WPBR</a:t>
            </a:r>
            <a:r>
              <a:rPr lang="en-US" altLang="en-US" baseline="0" dirty="0" smtClean="0"/>
              <a:t> fungus.  The immune more so because immunity from a single gene (resistance from multiple).</a:t>
            </a:r>
            <a:endParaRPr lang="en-US" alt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WPBR quarantine: </a:t>
            </a:r>
          </a:p>
          <a:p>
            <a:r>
              <a:rPr lang="en-US" dirty="0" smtClean="0"/>
              <a:t>Planting or possession</a:t>
            </a:r>
            <a:r>
              <a:rPr lang="en-US" baseline="0" dirty="0" smtClean="0"/>
              <a:t> of European black currant – </a:t>
            </a:r>
            <a:r>
              <a:rPr lang="en-US" baseline="0" dirty="0" err="1" smtClean="0"/>
              <a:t>Ribes</a:t>
            </a:r>
            <a:r>
              <a:rPr lang="en-US" baseline="0" dirty="0" smtClean="0"/>
              <a:t> </a:t>
            </a:r>
            <a:r>
              <a:rPr lang="en-US" baseline="0" dirty="0" err="1" smtClean="0"/>
              <a:t>nigrum</a:t>
            </a:r>
            <a:r>
              <a:rPr lang="en-US" baseline="0" dirty="0" smtClean="0"/>
              <a:t> -  is prohibited throughout the state;</a:t>
            </a:r>
          </a:p>
          <a:p>
            <a:r>
              <a:rPr lang="en-US" dirty="0" smtClean="0"/>
              <a:t>Other </a:t>
            </a:r>
            <a:r>
              <a:rPr lang="en-US" dirty="0" err="1" smtClean="0"/>
              <a:t>Ribes</a:t>
            </a:r>
            <a:r>
              <a:rPr lang="en-US" dirty="0" smtClean="0"/>
              <a:t> sp. are restricted only in the towns shaded purple.</a:t>
            </a:r>
            <a:endParaRPr lang="en-US" dirty="0"/>
          </a:p>
        </p:txBody>
      </p:sp>
      <p:sp>
        <p:nvSpPr>
          <p:cNvPr id="4" name="Slide Number Placeholder 3"/>
          <p:cNvSpPr>
            <a:spLocks noGrp="1"/>
          </p:cNvSpPr>
          <p:nvPr>
            <p:ph type="sldNum" sz="quarter" idx="10"/>
          </p:nvPr>
        </p:nvSpPr>
        <p:spPr/>
        <p:txBody>
          <a:bodyPr/>
          <a:lstStyle/>
          <a:p>
            <a:fld id="{117B7C6C-E432-4FE8-88C1-3392198A6DB5}" type="slidenum">
              <a:rPr lang="en-US" smtClean="0"/>
              <a:t>24</a:t>
            </a:fld>
            <a:endParaRPr lang="en-US"/>
          </a:p>
        </p:txBody>
      </p:sp>
    </p:spTree>
    <p:extLst>
      <p:ext uri="{BB962C8B-B14F-4D97-AF65-F5344CB8AC3E}">
        <p14:creationId xmlns:p14="http://schemas.microsoft.com/office/powerpoint/2010/main" val="1727704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Impatiens downy mildew is not a totally new disease to the US (it may have been found here as early as the late 1800s), but it wasn’t until 2004 that significant, but still sporadic outbreaks, of this disease showed up.  The</a:t>
            </a:r>
            <a:r>
              <a:rPr lang="en-US" altLang="en-US" baseline="0" dirty="0" smtClean="0"/>
              <a:t> 2011/2012 growing season saw </a:t>
            </a:r>
            <a:r>
              <a:rPr lang="en-US" altLang="en-US" dirty="0" smtClean="0"/>
              <a:t>significant widespread losses in landscape plantings of impatiens.  This lead to dire predictions about disease outbreaks in 2013 and questioned the future of impatiens in the US landscape.</a:t>
            </a:r>
          </a:p>
          <a:p>
            <a:pPr eaLnBrk="1" hangingPunct="1">
              <a:spcBef>
                <a:spcPct val="0"/>
              </a:spcBef>
            </a:pPr>
            <a:endParaRPr lang="en-US" altLang="en-US" dirty="0" smtClean="0"/>
          </a:p>
          <a:p>
            <a:pPr eaLnBrk="1" hangingPunct="1">
              <a:spcBef>
                <a:spcPct val="0"/>
              </a:spcBef>
            </a:pPr>
            <a:r>
              <a:rPr lang="en-US" altLang="en-US" dirty="0" smtClean="0"/>
              <a:t>Impatiens downy mildew is caused by a fungus, but it is not the same pathogen that causes downy mildews on other crops, such as basil and cucurbits, it only infects Impatiens </a:t>
            </a:r>
            <a:r>
              <a:rPr lang="en-US" altLang="en-US" dirty="0" err="1" smtClean="0"/>
              <a:t>walleriana</a:t>
            </a:r>
            <a:r>
              <a:rPr lang="en-US" altLang="en-US" dirty="0" smtClean="0"/>
              <a:t>, the common garden impatiens and Impatiens </a:t>
            </a:r>
            <a:r>
              <a:rPr lang="en-US" altLang="en-US" dirty="0" err="1" smtClean="0"/>
              <a:t>balsamina</a:t>
            </a:r>
            <a:r>
              <a:rPr lang="en-US" altLang="en-US" dirty="0" smtClean="0"/>
              <a:t>, garden balsam, it may also infect some jewelweeds.  It does </a:t>
            </a:r>
            <a:r>
              <a:rPr lang="en-US" altLang="en-US" u="sng" dirty="0" smtClean="0"/>
              <a:t>NOT</a:t>
            </a:r>
            <a:r>
              <a:rPr lang="en-US" altLang="en-US" dirty="0" smtClean="0"/>
              <a:t> infect New Guinea impatiens.</a:t>
            </a:r>
          </a:p>
          <a:p>
            <a:pPr eaLnBrk="1" hangingPunct="1">
              <a:spcBef>
                <a:spcPct val="0"/>
              </a:spcBef>
            </a:pPr>
            <a:endParaRPr lang="en-US" altLang="en-US" dirty="0" smtClean="0"/>
          </a:p>
          <a:p>
            <a:pPr eaLnBrk="1" hangingPunct="1">
              <a:spcBef>
                <a:spcPct val="0"/>
              </a:spcBef>
            </a:pPr>
            <a:r>
              <a:rPr lang="en-US" altLang="en-US" dirty="0" smtClean="0"/>
              <a:t>Infection is usually spread by infected plant material (that may take sometime to express symptoms), spores that are blown long distances on the wind or splashed from nearby plants.  It also produces resting spores in infected plant material that help the fungus survive the winter.</a:t>
            </a:r>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09" indent="-285734" eaLnBrk="0" hangingPunct="0">
              <a:spcBef>
                <a:spcPct val="30000"/>
              </a:spcBef>
              <a:defRPr sz="1200">
                <a:solidFill>
                  <a:schemeClr val="tx1"/>
                </a:solidFill>
                <a:latin typeface="Calibri" pitchFamily="34" charset="0"/>
              </a:defRPr>
            </a:lvl2pPr>
            <a:lvl3pPr marL="1142937" indent="-228587" eaLnBrk="0" hangingPunct="0">
              <a:spcBef>
                <a:spcPct val="30000"/>
              </a:spcBef>
              <a:defRPr sz="1200">
                <a:solidFill>
                  <a:schemeClr val="tx1"/>
                </a:solidFill>
                <a:latin typeface="Calibri" pitchFamily="34" charset="0"/>
              </a:defRPr>
            </a:lvl3pPr>
            <a:lvl4pPr marL="1600111" indent="-228587" eaLnBrk="0" hangingPunct="0">
              <a:spcBef>
                <a:spcPct val="30000"/>
              </a:spcBef>
              <a:defRPr sz="1200">
                <a:solidFill>
                  <a:schemeClr val="tx1"/>
                </a:solidFill>
                <a:latin typeface="Calibri" pitchFamily="34" charset="0"/>
              </a:defRPr>
            </a:lvl4pPr>
            <a:lvl5pPr marL="2057287" indent="-228587" eaLnBrk="0" hangingPunct="0">
              <a:spcBef>
                <a:spcPct val="30000"/>
              </a:spcBef>
              <a:defRPr sz="1200">
                <a:solidFill>
                  <a:schemeClr val="tx1"/>
                </a:solidFill>
                <a:latin typeface="Calibri" pitchFamily="34" charset="0"/>
              </a:defRPr>
            </a:lvl5pPr>
            <a:lvl6pPr marL="2514461" indent="-228587" eaLnBrk="0" fontAlgn="base" hangingPunct="0">
              <a:spcBef>
                <a:spcPct val="30000"/>
              </a:spcBef>
              <a:spcAft>
                <a:spcPct val="0"/>
              </a:spcAft>
              <a:defRPr sz="1200">
                <a:solidFill>
                  <a:schemeClr val="tx1"/>
                </a:solidFill>
                <a:latin typeface="Calibri" pitchFamily="34" charset="0"/>
              </a:defRPr>
            </a:lvl6pPr>
            <a:lvl7pPr marL="2971635" indent="-228587" eaLnBrk="0" fontAlgn="base" hangingPunct="0">
              <a:spcBef>
                <a:spcPct val="30000"/>
              </a:spcBef>
              <a:spcAft>
                <a:spcPct val="0"/>
              </a:spcAft>
              <a:defRPr sz="1200">
                <a:solidFill>
                  <a:schemeClr val="tx1"/>
                </a:solidFill>
                <a:latin typeface="Calibri" pitchFamily="34" charset="0"/>
              </a:defRPr>
            </a:lvl7pPr>
            <a:lvl8pPr marL="3428811" indent="-228587" eaLnBrk="0" fontAlgn="base" hangingPunct="0">
              <a:spcBef>
                <a:spcPct val="30000"/>
              </a:spcBef>
              <a:spcAft>
                <a:spcPct val="0"/>
              </a:spcAft>
              <a:defRPr sz="1200">
                <a:solidFill>
                  <a:schemeClr val="tx1"/>
                </a:solidFill>
                <a:latin typeface="Calibri" pitchFamily="34" charset="0"/>
              </a:defRPr>
            </a:lvl8pPr>
            <a:lvl9pPr marL="3885985" indent="-228587"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5C3956F-CD4F-4B76-8BA4-EBCBDE4ABE64}" type="slidenum">
              <a:rPr lang="en-US" altLang="en-US" smtClean="0"/>
              <a:pPr eaLnBrk="1" hangingPunct="1">
                <a:spcBef>
                  <a:spcPct val="0"/>
                </a:spcBef>
              </a:pPr>
              <a:t>25</a:t>
            </a:fld>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Symptoms you might notice may look like  nutritional issues, spray injury or cold damage.  Yellowing, light green or gray markings on upper surfaces of leaves with some downward curling foliage.  </a:t>
            </a:r>
          </a:p>
          <a:p>
            <a:endParaRPr lang="en-US" altLang="en-US" dirty="0" smtClean="0"/>
          </a:p>
          <a:p>
            <a:r>
              <a:rPr lang="en-US" altLang="en-US" dirty="0" smtClean="0"/>
              <a:t>On closer examination the underside of leaves will have white fluffy growth.  Keep in mind that there can be a latent period of 5 to 14 days depending on weather conditions, when a plant is infected, but the white sporulation under the leaves hasn’t developed yet, or the sporulation can be quite light</a:t>
            </a:r>
          </a:p>
          <a:p>
            <a:endParaRPr lang="en-US" altLang="en-US" dirty="0" smtClean="0"/>
          </a:p>
          <a:p>
            <a:pPr eaLnBrk="1" hangingPunct="1">
              <a:spcBef>
                <a:spcPct val="0"/>
              </a:spcBef>
            </a:pPr>
            <a:r>
              <a:rPr lang="en-US" altLang="en-US" dirty="0" smtClean="0"/>
              <a:t>As the infection progresses severe defoliation occurs, making the plants look like a collection of sticks with maybe just a few small leaves attached and eventually the plant collapses and dies.</a:t>
            </a:r>
          </a:p>
          <a:p>
            <a:endParaRPr lang="en-US" altLang="en-US" dirty="0" smtClean="0"/>
          </a:p>
          <a:p>
            <a:r>
              <a:rPr lang="en-US" altLang="en-US" dirty="0" smtClean="0"/>
              <a:t>Plants that are infected early on in development may also be stunted in height and leaf size and the flower buds can be malformed.</a:t>
            </a:r>
          </a:p>
          <a:p>
            <a:endParaRPr lang="en-US" altLang="en-US" dirty="0" smtClean="0"/>
          </a:p>
          <a:p>
            <a:endParaRPr lang="en-US" altLang="en-US" dirty="0" smtClean="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09" indent="-285734" eaLnBrk="0" hangingPunct="0">
              <a:spcBef>
                <a:spcPct val="30000"/>
              </a:spcBef>
              <a:defRPr sz="1200">
                <a:solidFill>
                  <a:schemeClr val="tx1"/>
                </a:solidFill>
                <a:latin typeface="Calibri" pitchFamily="34" charset="0"/>
              </a:defRPr>
            </a:lvl2pPr>
            <a:lvl3pPr marL="1142937" indent="-228587" eaLnBrk="0" hangingPunct="0">
              <a:spcBef>
                <a:spcPct val="30000"/>
              </a:spcBef>
              <a:defRPr sz="1200">
                <a:solidFill>
                  <a:schemeClr val="tx1"/>
                </a:solidFill>
                <a:latin typeface="Calibri" pitchFamily="34" charset="0"/>
              </a:defRPr>
            </a:lvl3pPr>
            <a:lvl4pPr marL="1600111" indent="-228587" eaLnBrk="0" hangingPunct="0">
              <a:spcBef>
                <a:spcPct val="30000"/>
              </a:spcBef>
              <a:defRPr sz="1200">
                <a:solidFill>
                  <a:schemeClr val="tx1"/>
                </a:solidFill>
                <a:latin typeface="Calibri" pitchFamily="34" charset="0"/>
              </a:defRPr>
            </a:lvl4pPr>
            <a:lvl5pPr marL="2057287" indent="-228587" eaLnBrk="0" hangingPunct="0">
              <a:spcBef>
                <a:spcPct val="30000"/>
              </a:spcBef>
              <a:defRPr sz="1200">
                <a:solidFill>
                  <a:schemeClr val="tx1"/>
                </a:solidFill>
                <a:latin typeface="Calibri" pitchFamily="34" charset="0"/>
              </a:defRPr>
            </a:lvl5pPr>
            <a:lvl6pPr marL="2514461" indent="-228587" eaLnBrk="0" fontAlgn="base" hangingPunct="0">
              <a:spcBef>
                <a:spcPct val="30000"/>
              </a:spcBef>
              <a:spcAft>
                <a:spcPct val="0"/>
              </a:spcAft>
              <a:defRPr sz="1200">
                <a:solidFill>
                  <a:schemeClr val="tx1"/>
                </a:solidFill>
                <a:latin typeface="Calibri" pitchFamily="34" charset="0"/>
              </a:defRPr>
            </a:lvl6pPr>
            <a:lvl7pPr marL="2971635" indent="-228587" eaLnBrk="0" fontAlgn="base" hangingPunct="0">
              <a:spcBef>
                <a:spcPct val="30000"/>
              </a:spcBef>
              <a:spcAft>
                <a:spcPct val="0"/>
              </a:spcAft>
              <a:defRPr sz="1200">
                <a:solidFill>
                  <a:schemeClr val="tx1"/>
                </a:solidFill>
                <a:latin typeface="Calibri" pitchFamily="34" charset="0"/>
              </a:defRPr>
            </a:lvl7pPr>
            <a:lvl8pPr marL="3428811" indent="-228587" eaLnBrk="0" fontAlgn="base" hangingPunct="0">
              <a:spcBef>
                <a:spcPct val="30000"/>
              </a:spcBef>
              <a:spcAft>
                <a:spcPct val="0"/>
              </a:spcAft>
              <a:defRPr sz="1200">
                <a:solidFill>
                  <a:schemeClr val="tx1"/>
                </a:solidFill>
                <a:latin typeface="Calibri" pitchFamily="34" charset="0"/>
              </a:defRPr>
            </a:lvl8pPr>
            <a:lvl9pPr marL="3885985" indent="-228587"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FF5E60C-1AAD-479B-9109-645BA75E9794}" type="slidenum">
              <a:rPr lang="en-US" altLang="en-US" smtClean="0"/>
              <a:pPr eaLnBrk="1" hangingPunct="1">
                <a:spcBef>
                  <a:spcPct val="0"/>
                </a:spcBef>
              </a:pPr>
              <a:t>26</a:t>
            </a:fld>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So what actually happened in 2013?</a:t>
            </a:r>
          </a:p>
          <a:p>
            <a:pPr eaLnBrk="1" hangingPunct="1">
              <a:spcBef>
                <a:spcPct val="0"/>
              </a:spcBef>
            </a:pPr>
            <a:r>
              <a:rPr lang="en-US" altLang="en-US" dirty="0" smtClean="0"/>
              <a:t>We observed that most growers grew fewer impatiens or eliminated impatiens all together from their spring crop.  A few growers chose to grow as many impatiens as usual.  No matter what the approach growers took on how many impatiens to grow nearly all greenhouses tried to educate their customers either through, signs, factsheets or conversations with customers.</a:t>
            </a:r>
          </a:p>
          <a:p>
            <a:pPr eaLnBrk="1" hangingPunct="1">
              <a:spcBef>
                <a:spcPct val="0"/>
              </a:spcBef>
            </a:pPr>
            <a:endParaRPr lang="en-US" altLang="en-US" dirty="0" smtClean="0"/>
          </a:p>
          <a:p>
            <a:pPr eaLnBrk="1" hangingPunct="1">
              <a:spcBef>
                <a:spcPct val="0"/>
              </a:spcBef>
            </a:pPr>
            <a:r>
              <a:rPr lang="en-US" altLang="en-US" dirty="0" smtClean="0"/>
              <a:t>The most common replacement plants we observed in person and in trade publications were New Guinea impatiens, various types of begonia, </a:t>
            </a:r>
            <a:r>
              <a:rPr lang="en-US" altLang="en-US" dirty="0" err="1" smtClean="0"/>
              <a:t>torenia</a:t>
            </a:r>
            <a:r>
              <a:rPr lang="en-US" altLang="en-US" dirty="0" smtClean="0"/>
              <a:t>, coleus and caladium.</a:t>
            </a:r>
          </a:p>
          <a:p>
            <a:pPr eaLnBrk="1" hangingPunct="1">
              <a:spcBef>
                <a:spcPct val="0"/>
              </a:spcBef>
            </a:pPr>
            <a:endParaRPr lang="en-US" altLang="en-US" dirty="0" smtClean="0"/>
          </a:p>
          <a:p>
            <a:pPr eaLnBrk="1" hangingPunct="1">
              <a:spcBef>
                <a:spcPct val="0"/>
              </a:spcBef>
            </a:pPr>
            <a:r>
              <a:rPr lang="en-US" altLang="en-US" dirty="0" smtClean="0"/>
              <a:t>So were the dire predictions true?  No.  In general according to trade publications and reports from other states, while there were some reports of impatiens downy mildew this year, there were fewer reports then in 2012.  In Maine there were 4 kind of “official” observations  from master gardeners and extension folks that were asked to look for impatiens downy mildew this year and they were all in August or September.  Carole and I also kept our eyes open this spring and summer while we were conducting inspections at businesses selling plants and we did not observe any symptoms.</a:t>
            </a:r>
          </a:p>
          <a:p>
            <a:pPr eaLnBrk="1" hangingPunct="1">
              <a:spcBef>
                <a:spcPct val="0"/>
              </a:spcBef>
            </a:pPr>
            <a:endParaRPr lang="en-US" altLang="en-US" dirty="0" smtClean="0"/>
          </a:p>
          <a:p>
            <a:pPr eaLnBrk="1" hangingPunct="1">
              <a:spcBef>
                <a:spcPct val="0"/>
              </a:spcBef>
            </a:pPr>
            <a:r>
              <a:rPr lang="en-US" altLang="en-US" dirty="0" smtClean="0"/>
              <a:t>Was the impatiens downy mildew much ado about nothing, why were there fewer reports in 2013?  Some possibilities are that there were simply fewer impatiens grown in 2013, fewer plant means fewer hosts and also means fewer infected plants which means less inoculum to infect other plants.  It could also be that there were more preventative measures taken on the plants that were grown.  Growers were much more aware they might have a problem and took preventative action through, scouting, treatment and rogueing reducing the number of infected plants sold.  And one report I read speculated that there may have been weather conditions in the spring in some parts of the country that made the environment less favorable for disease development.</a:t>
            </a:r>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09" indent="-285734" eaLnBrk="0" hangingPunct="0">
              <a:spcBef>
                <a:spcPct val="30000"/>
              </a:spcBef>
              <a:defRPr sz="1200">
                <a:solidFill>
                  <a:schemeClr val="tx1"/>
                </a:solidFill>
                <a:latin typeface="Calibri" pitchFamily="34" charset="0"/>
              </a:defRPr>
            </a:lvl2pPr>
            <a:lvl3pPr marL="1142937" indent="-228587" eaLnBrk="0" hangingPunct="0">
              <a:spcBef>
                <a:spcPct val="30000"/>
              </a:spcBef>
              <a:defRPr sz="1200">
                <a:solidFill>
                  <a:schemeClr val="tx1"/>
                </a:solidFill>
                <a:latin typeface="Calibri" pitchFamily="34" charset="0"/>
              </a:defRPr>
            </a:lvl3pPr>
            <a:lvl4pPr marL="1600111" indent="-228587" eaLnBrk="0" hangingPunct="0">
              <a:spcBef>
                <a:spcPct val="30000"/>
              </a:spcBef>
              <a:defRPr sz="1200">
                <a:solidFill>
                  <a:schemeClr val="tx1"/>
                </a:solidFill>
                <a:latin typeface="Calibri" pitchFamily="34" charset="0"/>
              </a:defRPr>
            </a:lvl4pPr>
            <a:lvl5pPr marL="2057287" indent="-228587" eaLnBrk="0" hangingPunct="0">
              <a:spcBef>
                <a:spcPct val="30000"/>
              </a:spcBef>
              <a:defRPr sz="1200">
                <a:solidFill>
                  <a:schemeClr val="tx1"/>
                </a:solidFill>
                <a:latin typeface="Calibri" pitchFamily="34" charset="0"/>
              </a:defRPr>
            </a:lvl5pPr>
            <a:lvl6pPr marL="2514461" indent="-228587" eaLnBrk="0" fontAlgn="base" hangingPunct="0">
              <a:spcBef>
                <a:spcPct val="30000"/>
              </a:spcBef>
              <a:spcAft>
                <a:spcPct val="0"/>
              </a:spcAft>
              <a:defRPr sz="1200">
                <a:solidFill>
                  <a:schemeClr val="tx1"/>
                </a:solidFill>
                <a:latin typeface="Calibri" pitchFamily="34" charset="0"/>
              </a:defRPr>
            </a:lvl6pPr>
            <a:lvl7pPr marL="2971635" indent="-228587" eaLnBrk="0" fontAlgn="base" hangingPunct="0">
              <a:spcBef>
                <a:spcPct val="30000"/>
              </a:spcBef>
              <a:spcAft>
                <a:spcPct val="0"/>
              </a:spcAft>
              <a:defRPr sz="1200">
                <a:solidFill>
                  <a:schemeClr val="tx1"/>
                </a:solidFill>
                <a:latin typeface="Calibri" pitchFamily="34" charset="0"/>
              </a:defRPr>
            </a:lvl7pPr>
            <a:lvl8pPr marL="3428811" indent="-228587" eaLnBrk="0" fontAlgn="base" hangingPunct="0">
              <a:spcBef>
                <a:spcPct val="30000"/>
              </a:spcBef>
              <a:spcAft>
                <a:spcPct val="0"/>
              </a:spcAft>
              <a:defRPr sz="1200">
                <a:solidFill>
                  <a:schemeClr val="tx1"/>
                </a:solidFill>
                <a:latin typeface="Calibri" pitchFamily="34" charset="0"/>
              </a:defRPr>
            </a:lvl8pPr>
            <a:lvl9pPr marL="3885985" indent="-228587"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228DE6E-3B38-4868-B70E-408771456B1E}" type="slidenum">
              <a:rPr lang="en-US" altLang="en-US" smtClean="0"/>
              <a:pPr eaLnBrk="1" hangingPunct="1">
                <a:spcBef>
                  <a:spcPct val="0"/>
                </a:spcBef>
              </a:pPr>
              <a:t>27</a:t>
            </a:fld>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So what’s the outlook in 2014 and how should you manage your impatiens crop in the future?</a:t>
            </a:r>
          </a:p>
          <a:p>
            <a:pPr eaLnBrk="1" hangingPunct="1">
              <a:spcBef>
                <a:spcPct val="0"/>
              </a:spcBef>
            </a:pPr>
            <a:endParaRPr lang="en-US" altLang="en-US" dirty="0" smtClean="0"/>
          </a:p>
          <a:p>
            <a:pPr eaLnBrk="1" hangingPunct="1">
              <a:spcBef>
                <a:spcPct val="0"/>
              </a:spcBef>
            </a:pPr>
            <a:r>
              <a:rPr lang="en-US" altLang="en-US" dirty="0" smtClean="0"/>
              <a:t>The bottom line is that impatiens downy mildew is still here and will probably continue to pose a threat into the future.  You want to still use caution when deciding what impatiens to grow next season.</a:t>
            </a:r>
          </a:p>
          <a:p>
            <a:pPr eaLnBrk="1" hangingPunct="1">
              <a:spcBef>
                <a:spcPct val="0"/>
              </a:spcBef>
            </a:pPr>
            <a:endParaRPr lang="en-US" altLang="en-US" dirty="0" smtClean="0"/>
          </a:p>
          <a:p>
            <a:pPr eaLnBrk="1" hangingPunct="1">
              <a:spcBef>
                <a:spcPct val="0"/>
              </a:spcBef>
            </a:pPr>
            <a:r>
              <a:rPr lang="en-US" altLang="en-US" dirty="0" smtClean="0"/>
              <a:t>And if you are growing impatiens continue to:</a:t>
            </a:r>
          </a:p>
          <a:p>
            <a:pPr eaLnBrk="1" hangingPunct="1">
              <a:spcBef>
                <a:spcPct val="0"/>
              </a:spcBef>
            </a:pPr>
            <a:endParaRPr lang="en-US" altLang="en-US" dirty="0" smtClean="0"/>
          </a:p>
          <a:p>
            <a:pPr eaLnBrk="1" hangingPunct="1">
              <a:spcBef>
                <a:spcPct val="0"/>
              </a:spcBef>
            </a:pPr>
            <a:r>
              <a:rPr lang="en-US" altLang="en-US" dirty="0" smtClean="0"/>
              <a:t>Use preventative measures, including preventative sprays to protect your crop</a:t>
            </a:r>
          </a:p>
          <a:p>
            <a:pPr eaLnBrk="1" hangingPunct="1">
              <a:spcBef>
                <a:spcPct val="0"/>
              </a:spcBef>
            </a:pPr>
            <a:r>
              <a:rPr lang="en-US" altLang="en-US" dirty="0" smtClean="0"/>
              <a:t>Scout your crop regularly so that you identify any problems early</a:t>
            </a:r>
          </a:p>
          <a:p>
            <a:pPr eaLnBrk="1" hangingPunct="1">
              <a:spcBef>
                <a:spcPct val="0"/>
              </a:spcBef>
            </a:pPr>
            <a:r>
              <a:rPr lang="en-US" altLang="en-US" dirty="0" smtClean="0"/>
              <a:t>And if you see symptoms, take action to prevent disease spread to the rest of your crop</a:t>
            </a:r>
          </a:p>
          <a:p>
            <a:pPr eaLnBrk="1" hangingPunct="1">
              <a:spcBef>
                <a:spcPct val="0"/>
              </a:spcBef>
            </a:pPr>
            <a:endParaRPr lang="en-US" altLang="en-US" dirty="0" smtClean="0"/>
          </a:p>
          <a:p>
            <a:pPr eaLnBrk="1" hangingPunct="1">
              <a:spcBef>
                <a:spcPct val="0"/>
              </a:spcBef>
            </a:pPr>
            <a:r>
              <a:rPr lang="en-US" altLang="en-US" dirty="0" smtClean="0"/>
              <a:t>Questions on impatiens downy mildew?</a:t>
            </a:r>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09" indent="-285734" eaLnBrk="0" hangingPunct="0">
              <a:spcBef>
                <a:spcPct val="30000"/>
              </a:spcBef>
              <a:defRPr sz="1200">
                <a:solidFill>
                  <a:schemeClr val="tx1"/>
                </a:solidFill>
                <a:latin typeface="Calibri" pitchFamily="34" charset="0"/>
              </a:defRPr>
            </a:lvl2pPr>
            <a:lvl3pPr marL="1142937" indent="-228587" eaLnBrk="0" hangingPunct="0">
              <a:spcBef>
                <a:spcPct val="30000"/>
              </a:spcBef>
              <a:defRPr sz="1200">
                <a:solidFill>
                  <a:schemeClr val="tx1"/>
                </a:solidFill>
                <a:latin typeface="Calibri" pitchFamily="34" charset="0"/>
              </a:defRPr>
            </a:lvl3pPr>
            <a:lvl4pPr marL="1600111" indent="-228587" eaLnBrk="0" hangingPunct="0">
              <a:spcBef>
                <a:spcPct val="30000"/>
              </a:spcBef>
              <a:defRPr sz="1200">
                <a:solidFill>
                  <a:schemeClr val="tx1"/>
                </a:solidFill>
                <a:latin typeface="Calibri" pitchFamily="34" charset="0"/>
              </a:defRPr>
            </a:lvl4pPr>
            <a:lvl5pPr marL="2057287" indent="-228587" eaLnBrk="0" hangingPunct="0">
              <a:spcBef>
                <a:spcPct val="30000"/>
              </a:spcBef>
              <a:defRPr sz="1200">
                <a:solidFill>
                  <a:schemeClr val="tx1"/>
                </a:solidFill>
                <a:latin typeface="Calibri" pitchFamily="34" charset="0"/>
              </a:defRPr>
            </a:lvl5pPr>
            <a:lvl6pPr marL="2514461" indent="-228587" eaLnBrk="0" fontAlgn="base" hangingPunct="0">
              <a:spcBef>
                <a:spcPct val="30000"/>
              </a:spcBef>
              <a:spcAft>
                <a:spcPct val="0"/>
              </a:spcAft>
              <a:defRPr sz="1200">
                <a:solidFill>
                  <a:schemeClr val="tx1"/>
                </a:solidFill>
                <a:latin typeface="Calibri" pitchFamily="34" charset="0"/>
              </a:defRPr>
            </a:lvl6pPr>
            <a:lvl7pPr marL="2971635" indent="-228587" eaLnBrk="0" fontAlgn="base" hangingPunct="0">
              <a:spcBef>
                <a:spcPct val="30000"/>
              </a:spcBef>
              <a:spcAft>
                <a:spcPct val="0"/>
              </a:spcAft>
              <a:defRPr sz="1200">
                <a:solidFill>
                  <a:schemeClr val="tx1"/>
                </a:solidFill>
                <a:latin typeface="Calibri" pitchFamily="34" charset="0"/>
              </a:defRPr>
            </a:lvl7pPr>
            <a:lvl8pPr marL="3428811" indent="-228587" eaLnBrk="0" fontAlgn="base" hangingPunct="0">
              <a:spcBef>
                <a:spcPct val="30000"/>
              </a:spcBef>
              <a:spcAft>
                <a:spcPct val="0"/>
              </a:spcAft>
              <a:defRPr sz="1200">
                <a:solidFill>
                  <a:schemeClr val="tx1"/>
                </a:solidFill>
                <a:latin typeface="Calibri" pitchFamily="34" charset="0"/>
              </a:defRPr>
            </a:lvl8pPr>
            <a:lvl9pPr marL="3885985" indent="-228587"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E757A7A-8230-4912-9D53-3AC5A12B3DED}" type="slidenum">
              <a:rPr lang="en-US" altLang="en-US" smtClean="0"/>
              <a:pPr eaLnBrk="1" hangingPunct="1">
                <a:spcBef>
                  <a:spcPct val="0"/>
                </a:spcBef>
              </a:pPr>
              <a:t>28</a:t>
            </a:fld>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Next we are going to</a:t>
            </a:r>
            <a:r>
              <a:rPr lang="en-US" baseline="0" dirty="0" smtClean="0"/>
              <a:t> move to another category of invasive pests… plants.</a:t>
            </a:r>
          </a:p>
          <a:p>
            <a:pPr defTabSz="931774">
              <a:defRPr/>
            </a:pPr>
            <a:endParaRPr lang="en-US" baseline="0" dirty="0" smtClean="0"/>
          </a:p>
          <a:p>
            <a:pPr defTabSz="931774">
              <a:defRPr/>
            </a:pPr>
            <a:r>
              <a:rPr lang="en-US" baseline="0" dirty="0" smtClean="0"/>
              <a:t>Approximately 2100 species of plants known in Maine</a:t>
            </a:r>
          </a:p>
          <a:p>
            <a:pPr defTabSz="931774">
              <a:defRPr/>
            </a:pPr>
            <a:r>
              <a:rPr lang="en-US" baseline="0" dirty="0" smtClean="0"/>
              <a:t>About 1/3, or 700, of those are not native</a:t>
            </a:r>
          </a:p>
          <a:p>
            <a:pPr defTabSz="931774">
              <a:defRPr/>
            </a:pPr>
            <a:r>
              <a:rPr lang="en-US" baseline="0" dirty="0" smtClean="0"/>
              <a:t>A small fraction of those are considered invasive</a:t>
            </a:r>
          </a:p>
          <a:p>
            <a:pPr defTabSz="931774">
              <a:defRPr/>
            </a:pPr>
            <a:r>
              <a:rPr lang="en-US" baseline="0" dirty="0" smtClean="0"/>
              <a:t>Remember, definition of invasive species is an organism not from an area that causes economic or environmental or health harm.</a:t>
            </a:r>
            <a:endParaRPr lang="en-US" dirty="0" smtClean="0"/>
          </a:p>
          <a:p>
            <a:endParaRPr lang="en-US" dirty="0" smtClean="0"/>
          </a:p>
          <a:p>
            <a:r>
              <a:rPr lang="en-US" dirty="0" smtClean="0"/>
              <a:t>There</a:t>
            </a:r>
            <a:r>
              <a:rPr lang="en-US" baseline="0" dirty="0" smtClean="0"/>
              <a:t> are four categories of control methods for invasive plants.  I want to give an overview of these before talking about the individual species, so that I can then mention the best control method for each as we cover them.</a:t>
            </a:r>
            <a:endParaRPr lang="en-US" dirty="0"/>
          </a:p>
        </p:txBody>
      </p:sp>
      <p:sp>
        <p:nvSpPr>
          <p:cNvPr id="4" name="Slide Number Placeholder 3"/>
          <p:cNvSpPr>
            <a:spLocks noGrp="1"/>
          </p:cNvSpPr>
          <p:nvPr>
            <p:ph type="sldNum" sz="quarter" idx="10"/>
          </p:nvPr>
        </p:nvSpPr>
        <p:spPr/>
        <p:txBody>
          <a:bodyPr/>
          <a:lstStyle/>
          <a:p>
            <a:fld id="{117B7C6C-E432-4FE8-88C1-3392198A6DB5}" type="slidenum">
              <a:rPr lang="en-US" smtClean="0"/>
              <a:t>29</a:t>
            </a:fld>
            <a:endParaRPr lang="en-US"/>
          </a:p>
        </p:txBody>
      </p:sp>
    </p:spTree>
    <p:extLst>
      <p:ext uri="{BB962C8B-B14F-4D97-AF65-F5344CB8AC3E}">
        <p14:creationId xmlns:p14="http://schemas.microsoft.com/office/powerpoint/2010/main" val="395259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defTabSz="931706" eaLnBrk="0" hangingPunct="0">
              <a:spcBef>
                <a:spcPct val="30000"/>
              </a:spcBef>
              <a:defRPr sz="1100">
                <a:solidFill>
                  <a:schemeClr val="tx1"/>
                </a:solidFill>
                <a:latin typeface="Arial" charset="0"/>
              </a:defRPr>
            </a:lvl1pPr>
            <a:lvl2pPr marL="717169" indent="-275834" defTabSz="931706" eaLnBrk="0" hangingPunct="0">
              <a:spcBef>
                <a:spcPct val="30000"/>
              </a:spcBef>
              <a:defRPr sz="1100">
                <a:solidFill>
                  <a:schemeClr val="tx1"/>
                </a:solidFill>
                <a:latin typeface="Arial" charset="0"/>
              </a:defRPr>
            </a:lvl2pPr>
            <a:lvl3pPr marL="1103337" indent="-220668" defTabSz="931706" eaLnBrk="0" hangingPunct="0">
              <a:spcBef>
                <a:spcPct val="30000"/>
              </a:spcBef>
              <a:defRPr sz="1100">
                <a:solidFill>
                  <a:schemeClr val="tx1"/>
                </a:solidFill>
                <a:latin typeface="Arial" charset="0"/>
              </a:defRPr>
            </a:lvl3pPr>
            <a:lvl4pPr marL="1544671" indent="-220668" defTabSz="931706" eaLnBrk="0" hangingPunct="0">
              <a:spcBef>
                <a:spcPct val="30000"/>
              </a:spcBef>
              <a:defRPr sz="1100">
                <a:solidFill>
                  <a:schemeClr val="tx1"/>
                </a:solidFill>
                <a:latin typeface="Arial" charset="0"/>
              </a:defRPr>
            </a:lvl4pPr>
            <a:lvl5pPr marL="1986006" indent="-220668" defTabSz="931706" eaLnBrk="0" hangingPunct="0">
              <a:spcBef>
                <a:spcPct val="30000"/>
              </a:spcBef>
              <a:defRPr sz="1100">
                <a:solidFill>
                  <a:schemeClr val="tx1"/>
                </a:solidFill>
                <a:latin typeface="Arial" charset="0"/>
              </a:defRPr>
            </a:lvl5pPr>
            <a:lvl6pPr marL="2427341" indent="-220668" defTabSz="931706" eaLnBrk="0" fontAlgn="base" hangingPunct="0">
              <a:spcBef>
                <a:spcPct val="30000"/>
              </a:spcBef>
              <a:spcAft>
                <a:spcPct val="0"/>
              </a:spcAft>
              <a:defRPr sz="1100">
                <a:solidFill>
                  <a:schemeClr val="tx1"/>
                </a:solidFill>
                <a:latin typeface="Arial" charset="0"/>
              </a:defRPr>
            </a:lvl6pPr>
            <a:lvl7pPr marL="2868675" indent="-220668" defTabSz="931706" eaLnBrk="0" fontAlgn="base" hangingPunct="0">
              <a:spcBef>
                <a:spcPct val="30000"/>
              </a:spcBef>
              <a:spcAft>
                <a:spcPct val="0"/>
              </a:spcAft>
              <a:defRPr sz="1100">
                <a:solidFill>
                  <a:schemeClr val="tx1"/>
                </a:solidFill>
                <a:latin typeface="Arial" charset="0"/>
              </a:defRPr>
            </a:lvl7pPr>
            <a:lvl8pPr marL="3310010" indent="-220668" defTabSz="931706" eaLnBrk="0" fontAlgn="base" hangingPunct="0">
              <a:spcBef>
                <a:spcPct val="30000"/>
              </a:spcBef>
              <a:spcAft>
                <a:spcPct val="0"/>
              </a:spcAft>
              <a:defRPr sz="1100">
                <a:solidFill>
                  <a:schemeClr val="tx1"/>
                </a:solidFill>
                <a:latin typeface="Arial" charset="0"/>
              </a:defRPr>
            </a:lvl8pPr>
            <a:lvl9pPr marL="3751344" indent="-220668" defTabSz="931706"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869A766A-A7E8-4215-9BF8-E8BFCB96BCB6}" type="slidenum">
              <a:rPr lang="en-US" altLang="en-US" sz="1200">
                <a:solidFill>
                  <a:prstClr val="black"/>
                </a:solidFill>
              </a:rPr>
              <a:pPr eaLnBrk="1" hangingPunct="1">
                <a:spcBef>
                  <a:spcPct val="0"/>
                </a:spcBef>
              </a:pPr>
              <a:t>3</a:t>
            </a:fld>
            <a:endParaRPr lang="en-US" altLang="en-US" sz="1200">
              <a:solidFill>
                <a:prstClr val="black"/>
              </a:solidFill>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r>
              <a:rPr lang="en-US" altLang="en-US" dirty="0" smtClean="0"/>
              <a:t>SWD has been in Hawaii since the early 1980s.  </a:t>
            </a:r>
          </a:p>
          <a:p>
            <a:pPr eaLnBrk="1" hangingPunct="1"/>
            <a:r>
              <a:rPr lang="en-US" altLang="en-US" dirty="0" smtClean="0"/>
              <a:t>In 2008, it was found in California on late raspberries and strawberries.</a:t>
            </a:r>
            <a:endParaRPr lang="en-US" altLang="en-US" sz="1000" dirty="0"/>
          </a:p>
          <a:p>
            <a:pPr eaLnBrk="1" hangingPunct="1">
              <a:lnSpc>
                <a:spcPct val="80000"/>
              </a:lnSpc>
            </a:pPr>
            <a:r>
              <a:rPr lang="en-US" altLang="en-US" dirty="0" smtClean="0">
                <a:solidFill>
                  <a:schemeClr val="bg1"/>
                </a:solidFill>
              </a:rPr>
              <a:t>In 2009, OR, WA and FL reported SWD on a wide variety of fruit, including blueberry, strawberry, raspberry, apple, cherry, grapefruit, peach, plum </a:t>
            </a:r>
          </a:p>
          <a:p>
            <a:pPr eaLnBrk="1" hangingPunct="1">
              <a:lnSpc>
                <a:spcPct val="80000"/>
              </a:lnSpc>
            </a:pPr>
            <a:r>
              <a:rPr lang="en-US" altLang="en-US" dirty="0" smtClean="0">
                <a:solidFill>
                  <a:schemeClr val="bg1"/>
                </a:solidFill>
              </a:rPr>
              <a:t>In 2010, 6 more states reported SWD</a:t>
            </a:r>
          </a:p>
          <a:p>
            <a:pPr eaLnBrk="1" hangingPunct="1">
              <a:lnSpc>
                <a:spcPct val="80000"/>
              </a:lnSpc>
            </a:pPr>
            <a:r>
              <a:rPr lang="en-US" altLang="en-US" dirty="0" smtClean="0">
                <a:solidFill>
                  <a:schemeClr val="bg1"/>
                </a:solidFill>
              </a:rPr>
              <a:t>In 2011, most of the northeast reported SWD, including Maine where it was first reported in Newcastle on raspberries</a:t>
            </a:r>
          </a:p>
          <a:p>
            <a:pPr eaLnBrk="1" hangingPunct="1"/>
            <a:endParaRPr lang="en-US" altLang="en-US" dirty="0" smtClean="0"/>
          </a:p>
          <a:p>
            <a:pPr eaLnBrk="1" hangingPunct="1"/>
            <a:r>
              <a:rPr lang="en-US" altLang="en-US" dirty="0" smtClean="0"/>
              <a:t>Adult males look like a typical fruit fly but has some distinguishing marks – small, ~2-3mm, red eyes</a:t>
            </a:r>
          </a:p>
          <a:p>
            <a:pPr eaLnBrk="1" hangingPunct="1"/>
            <a:r>
              <a:rPr lang="en-US" altLang="en-US" dirty="0" smtClean="0"/>
              <a:t>	a distinct spot on margin of each wing</a:t>
            </a:r>
          </a:p>
          <a:p>
            <a:pPr eaLnBrk="1" hangingPunct="1"/>
            <a:r>
              <a:rPr lang="en-US" altLang="en-US" dirty="0" smtClean="0"/>
              <a:t>	two black stripes on tarsi of the front legs</a:t>
            </a:r>
          </a:p>
          <a:p>
            <a:pPr eaLnBrk="1" hangingPunct="1"/>
            <a:r>
              <a:rPr lang="en-US" altLang="en-US" dirty="0" smtClean="0"/>
              <a:t>Both males and females have dark unbroken bands on abdomen.</a:t>
            </a:r>
          </a:p>
          <a:p>
            <a:pPr eaLnBrk="1" hangingPunct="1"/>
            <a:r>
              <a:rPr lang="en-US" altLang="en-US" dirty="0" smtClean="0"/>
              <a:t>Females have a prominent ovipositor with two rows of serrated teeth</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There</a:t>
            </a:r>
            <a:r>
              <a:rPr lang="en-US" baseline="0" dirty="0" smtClean="0"/>
              <a:t> are four categories of control methods for invasive plants.  I want to give an overview of these before talking about the individual species, so that I can then mention the best control method for each as we cover them; Manual, Mechanical, Chemical, Biological.</a:t>
            </a:r>
          </a:p>
          <a:p>
            <a:pPr defTabSz="931774">
              <a:defRPr/>
            </a:pPr>
            <a:endParaRPr lang="en-US" dirty="0" smtClean="0"/>
          </a:p>
          <a:p>
            <a:r>
              <a:rPr lang="en-US" dirty="0" smtClean="0"/>
              <a:t>With herbaceous plant control it’s important to remember</a:t>
            </a:r>
            <a:r>
              <a:rPr lang="en-US" baseline="0" dirty="0" smtClean="0"/>
              <a:t> </a:t>
            </a:r>
            <a:r>
              <a:rPr lang="en-US" u="sng" baseline="0" dirty="0" smtClean="0"/>
              <a:t>these plants do not have woody stems </a:t>
            </a:r>
            <a:r>
              <a:rPr lang="en-US" baseline="0" dirty="0" smtClean="0"/>
              <a:t>and therefore it </a:t>
            </a:r>
            <a:r>
              <a:rPr lang="en-US" u="sng" baseline="0" dirty="0" smtClean="0"/>
              <a:t>may be easier to manually or mechanically control by pulling the plants</a:t>
            </a:r>
            <a:r>
              <a:rPr lang="en-US" baseline="0" dirty="0" smtClean="0"/>
              <a:t>.  Often with the herbaceous species the dispersal of seed is a main pathway for dispersal, so if you can control the plant before it goes to seed you can prevent that type of dispersal.  Deadheading can an effective way to do this before the seed is dispersed.  </a:t>
            </a:r>
          </a:p>
          <a:p>
            <a:endParaRPr lang="en-US" baseline="0" dirty="0" smtClean="0"/>
          </a:p>
          <a:p>
            <a:r>
              <a:rPr lang="en-US" baseline="0" dirty="0" smtClean="0"/>
              <a:t>It is also very important to dispose of the plants properly in order to be sure that they don’t start growing somewhere else such as a compost pile.  For herbaceous perennials that come back every year, it is especially important when hand pulling, to try to get all the roots as often plants can regrow from small root fragments.</a:t>
            </a:r>
            <a:endParaRPr lang="en-US" dirty="0"/>
          </a:p>
        </p:txBody>
      </p:sp>
      <p:sp>
        <p:nvSpPr>
          <p:cNvPr id="4" name="Slide Number Placeholder 3"/>
          <p:cNvSpPr>
            <a:spLocks noGrp="1"/>
          </p:cNvSpPr>
          <p:nvPr>
            <p:ph type="sldNum" sz="quarter" idx="10"/>
          </p:nvPr>
        </p:nvSpPr>
        <p:spPr/>
        <p:txBody>
          <a:bodyPr/>
          <a:lstStyle/>
          <a:p>
            <a:fld id="{117B7C6C-E432-4FE8-88C1-3392198A6DB5}" type="slidenum">
              <a:rPr lang="en-US" smtClean="0"/>
              <a:t>30</a:t>
            </a:fld>
            <a:endParaRPr lang="en-US"/>
          </a:p>
        </p:txBody>
      </p:sp>
    </p:spTree>
    <p:extLst>
      <p:ext uri="{BB962C8B-B14F-4D97-AF65-F5344CB8AC3E}">
        <p14:creationId xmlns:p14="http://schemas.microsoft.com/office/powerpoint/2010/main" val="26864113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a:t>
            </a:r>
            <a:r>
              <a:rPr lang="en-US" baseline="0" dirty="0" smtClean="0"/>
              <a:t> woody plants, it often is not as easy to pull plants out of the ground so mechanical or chemical controls are often needed.  Repeated cutting or pulling can help control these plants, but often other techniques need to be used due to suckering from cut stumps, or some plants can regrow from fragments or roots.  A weed wrench can help pull woody plants from the ground.</a:t>
            </a:r>
          </a:p>
          <a:p>
            <a:endParaRPr lang="en-US" baseline="0" dirty="0" smtClean="0"/>
          </a:p>
          <a:p>
            <a:r>
              <a:rPr lang="en-US" baseline="0" dirty="0" smtClean="0"/>
              <a:t>Chemical control is another method for managing invasive plants, especially woodies.  It is important to always read and follow label directions carefully.  Two commonly used chemical </a:t>
            </a:r>
            <a:r>
              <a:rPr lang="en-US" baseline="0" dirty="0" err="1" smtClean="0"/>
              <a:t>herbacides</a:t>
            </a:r>
            <a:r>
              <a:rPr lang="en-US" baseline="0" dirty="0" smtClean="0"/>
              <a:t> are glyphosate (Roundup) and </a:t>
            </a:r>
            <a:r>
              <a:rPr lang="en-US" baseline="0" dirty="0" err="1" smtClean="0"/>
              <a:t>Trichlopyr</a:t>
            </a:r>
            <a:r>
              <a:rPr lang="en-US" baseline="0" dirty="0" smtClean="0"/>
              <a:t> (</a:t>
            </a:r>
            <a:r>
              <a:rPr lang="en-US" baseline="0" dirty="0" err="1" smtClean="0"/>
              <a:t>Garlon</a:t>
            </a:r>
            <a:r>
              <a:rPr lang="en-US" baseline="0" dirty="0" smtClean="0"/>
              <a:t>).  Application methods can be cut stump treatment, basal bark treatment, foliar spray or soil applications.  </a:t>
            </a:r>
            <a:r>
              <a:rPr lang="en-US" baseline="0" dirty="0" err="1" smtClean="0"/>
              <a:t>Herbacides</a:t>
            </a:r>
            <a:r>
              <a:rPr lang="en-US" baseline="0" dirty="0" smtClean="0"/>
              <a:t> help prevent the </a:t>
            </a:r>
            <a:r>
              <a:rPr lang="en-US" baseline="0" dirty="0" err="1" smtClean="0"/>
              <a:t>resprouting</a:t>
            </a:r>
            <a:r>
              <a:rPr lang="en-US" baseline="0" dirty="0" smtClean="0"/>
              <a:t> that occurs when plants are cut back, because they kill the root system too.  Therefore chemical controls are often the most cost effective method, as time spent is reduced.</a:t>
            </a:r>
            <a:endParaRPr lang="en-US" dirty="0"/>
          </a:p>
        </p:txBody>
      </p:sp>
      <p:sp>
        <p:nvSpPr>
          <p:cNvPr id="4" name="Slide Number Placeholder 3"/>
          <p:cNvSpPr>
            <a:spLocks noGrp="1"/>
          </p:cNvSpPr>
          <p:nvPr>
            <p:ph type="sldNum" sz="quarter" idx="10"/>
          </p:nvPr>
        </p:nvSpPr>
        <p:spPr/>
        <p:txBody>
          <a:bodyPr/>
          <a:lstStyle/>
          <a:p>
            <a:fld id="{117B7C6C-E432-4FE8-88C1-3392198A6DB5}" type="slidenum">
              <a:rPr lang="en-US" smtClean="0"/>
              <a:t>31</a:t>
            </a:fld>
            <a:endParaRPr lang="en-US"/>
          </a:p>
        </p:txBody>
      </p:sp>
    </p:spTree>
    <p:extLst>
      <p:ext uri="{BB962C8B-B14F-4D97-AF65-F5344CB8AC3E}">
        <p14:creationId xmlns:p14="http://schemas.microsoft.com/office/powerpoint/2010/main" val="13984075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Oriental bittersweet or Asiatic bittersweet (</a:t>
            </a:r>
            <a:r>
              <a:rPr lang="en-US" dirty="0" err="1"/>
              <a:t>Celastrus</a:t>
            </a:r>
            <a:r>
              <a:rPr lang="en-US" dirty="0"/>
              <a:t> </a:t>
            </a:r>
            <a:r>
              <a:rPr lang="en-US" dirty="0" err="1"/>
              <a:t>orbiculatus</a:t>
            </a:r>
            <a:r>
              <a:rPr lang="en-US" dirty="0"/>
              <a:t>).</a:t>
            </a:r>
          </a:p>
          <a:p>
            <a:r>
              <a:rPr lang="en-US" u="sng" dirty="0"/>
              <a:t>Habit: </a:t>
            </a:r>
            <a:endParaRPr lang="en-US" dirty="0"/>
          </a:p>
          <a:p>
            <a:r>
              <a:rPr lang="en-US" dirty="0"/>
              <a:t>-Woody vine can grow 10 </a:t>
            </a:r>
            <a:r>
              <a:rPr lang="en-US" dirty="0" err="1"/>
              <a:t>ft</a:t>
            </a:r>
            <a:r>
              <a:rPr lang="en-US" dirty="0"/>
              <a:t>/ year</a:t>
            </a:r>
          </a:p>
          <a:p>
            <a:pPr defTabSz="931774">
              <a:defRPr/>
            </a:pPr>
            <a:r>
              <a:rPr lang="en-US" dirty="0"/>
              <a:t>-twining and climbing up and over other plants can smother natives, weigh down branches, girdle trees as can be seen in these pictures</a:t>
            </a:r>
          </a:p>
          <a:p>
            <a:r>
              <a:rPr lang="en-US" dirty="0"/>
              <a:t>-Multiple habitats (FP, </a:t>
            </a:r>
            <a:r>
              <a:rPr lang="en-US" dirty="0" err="1"/>
              <a:t>shrubland</a:t>
            </a:r>
            <a:r>
              <a:rPr lang="en-US" dirty="0"/>
              <a:t>, rocky areas, forest edge, disturbed forest)</a:t>
            </a:r>
          </a:p>
          <a:p>
            <a:r>
              <a:rPr lang="en-US" dirty="0"/>
              <a:t>Documented in at least 5 counties</a:t>
            </a:r>
          </a:p>
          <a:p>
            <a:endParaRPr lang="en-US" dirty="0"/>
          </a:p>
        </p:txBody>
      </p:sp>
      <p:sp>
        <p:nvSpPr>
          <p:cNvPr id="4" name="Slide Number Placeholder 3"/>
          <p:cNvSpPr>
            <a:spLocks noGrp="1"/>
          </p:cNvSpPr>
          <p:nvPr>
            <p:ph type="sldNum" sz="quarter" idx="10"/>
          </p:nvPr>
        </p:nvSpPr>
        <p:spPr/>
        <p:txBody>
          <a:bodyPr/>
          <a:lstStyle/>
          <a:p>
            <a:fld id="{117B7C6C-E432-4FE8-88C1-3392198A6DB5}" type="slidenum">
              <a:rPr lang="en-US" smtClean="0"/>
              <a:t>32</a:t>
            </a:fld>
            <a:endParaRPr lang="en-US"/>
          </a:p>
        </p:txBody>
      </p:sp>
    </p:spTree>
    <p:extLst>
      <p:ext uri="{BB962C8B-B14F-4D97-AF65-F5344CB8AC3E}">
        <p14:creationId xmlns:p14="http://schemas.microsoft.com/office/powerpoint/2010/main" val="18319367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Identification</a:t>
            </a:r>
            <a:r>
              <a:rPr lang="en-US" u="sng" dirty="0"/>
              <a:t>:</a:t>
            </a:r>
          </a:p>
          <a:p>
            <a:r>
              <a:rPr lang="en-US" u="sng" dirty="0"/>
              <a:t>Introduced as ornamental for fruit-</a:t>
            </a:r>
            <a:r>
              <a:rPr lang="en-US" dirty="0"/>
              <a:t> as you can see it has incredible bright orange/red fruit.  These are originally green and borne along the stems, and once the leaves fall off, stems with orange fruit have been known to be used in holiday decorations.  This of course helps spread the seeds, so we don’t recommend that it be used in that way anymore.</a:t>
            </a:r>
            <a:endParaRPr lang="en-US" u="sng" dirty="0"/>
          </a:p>
          <a:p>
            <a:r>
              <a:rPr lang="en-US" u="sng" dirty="0"/>
              <a:t>Leaves</a:t>
            </a:r>
            <a:r>
              <a:rPr lang="en-US" dirty="0"/>
              <a:t>:  Leaf shape mostly round with a pointed apex, but can become long and narrow (attenuate). Crenate(rounded) serrations on margin -turn yellow in fall</a:t>
            </a:r>
          </a:p>
          <a:p>
            <a:r>
              <a:rPr lang="en-US" u="sng" dirty="0"/>
              <a:t>Roots</a:t>
            </a:r>
            <a:r>
              <a:rPr lang="en-US" dirty="0"/>
              <a:t>: also bright orange</a:t>
            </a:r>
            <a:endParaRPr lang="en-US" u="sng" dirty="0"/>
          </a:p>
          <a:p>
            <a:r>
              <a:rPr lang="en-US" b="1" u="sng" dirty="0"/>
              <a:t>Spread</a:t>
            </a:r>
            <a:r>
              <a:rPr lang="en-US" dirty="0"/>
              <a:t>:</a:t>
            </a:r>
          </a:p>
          <a:p>
            <a:r>
              <a:rPr lang="en-US" dirty="0"/>
              <a:t>-large number of seeds are produced and are dispersed by birds/animals</a:t>
            </a:r>
          </a:p>
          <a:p>
            <a:r>
              <a:rPr lang="en-US" dirty="0"/>
              <a:t>-Easily pollinated by insects and wind</a:t>
            </a:r>
          </a:p>
          <a:p>
            <a:r>
              <a:rPr lang="en-US" dirty="0"/>
              <a:t>-Large seed bank </a:t>
            </a:r>
          </a:p>
          <a:p>
            <a:r>
              <a:rPr lang="en-US" dirty="0"/>
              <a:t>-Suckers and can root from fragments</a:t>
            </a:r>
          </a:p>
          <a:p>
            <a:r>
              <a:rPr lang="en-US" b="1" u="sng" dirty="0"/>
              <a:t>Management:</a:t>
            </a:r>
            <a:r>
              <a:rPr lang="en-US" dirty="0"/>
              <a:t> </a:t>
            </a:r>
          </a:p>
          <a:p>
            <a:r>
              <a:rPr lang="en-US" dirty="0"/>
              <a:t>Cut stump treatment – paint cut stems with herbicide (either </a:t>
            </a:r>
            <a:r>
              <a:rPr lang="en-US" dirty="0" err="1"/>
              <a:t>Trichlopyr</a:t>
            </a:r>
            <a:r>
              <a:rPr lang="en-US" dirty="0"/>
              <a:t> or Glyphosate)</a:t>
            </a:r>
          </a:p>
          <a:p>
            <a:r>
              <a:rPr lang="en-US" dirty="0"/>
              <a:t>Small patches can be </a:t>
            </a:r>
            <a:r>
              <a:rPr lang="en-US" dirty="0" err="1"/>
              <a:t>handpulled</a:t>
            </a:r>
            <a:r>
              <a:rPr lang="en-US" dirty="0"/>
              <a:t> – try to remove entire root to prevent </a:t>
            </a:r>
            <a:r>
              <a:rPr lang="en-US" dirty="0" err="1"/>
              <a:t>resprouting</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17B7C6C-E432-4FE8-88C1-3392198A6DB5}" type="slidenum">
              <a:rPr lang="en-US" smtClean="0"/>
              <a:t>33</a:t>
            </a:fld>
            <a:endParaRPr lang="en-US"/>
          </a:p>
        </p:txBody>
      </p:sp>
    </p:spTree>
    <p:extLst>
      <p:ext uri="{BB962C8B-B14F-4D97-AF65-F5344CB8AC3E}">
        <p14:creationId xmlns:p14="http://schemas.microsoft.com/office/powerpoint/2010/main" val="37527204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u="sng" dirty="0"/>
              <a:t>Native Look-alike:</a:t>
            </a:r>
            <a:r>
              <a:rPr lang="en-US" dirty="0"/>
              <a:t>  </a:t>
            </a:r>
            <a:r>
              <a:rPr lang="en-US" i="1" dirty="0" err="1"/>
              <a:t>Celastrus</a:t>
            </a:r>
            <a:r>
              <a:rPr lang="en-US" i="1" dirty="0"/>
              <a:t> </a:t>
            </a:r>
            <a:r>
              <a:rPr lang="en-US" i="1" dirty="0" err="1"/>
              <a:t>scandens</a:t>
            </a:r>
            <a:r>
              <a:rPr lang="en-US" i="1" dirty="0"/>
              <a:t> </a:t>
            </a:r>
          </a:p>
          <a:p>
            <a:pPr defTabSz="931774">
              <a:defRPr/>
            </a:pPr>
            <a:r>
              <a:rPr lang="en-US" dirty="0"/>
              <a:t>Can decipher from oriental bittersweet because it has a terminal inflorescence (flowers at the end).  Fewer inflorescences means fewer seeds.</a:t>
            </a:r>
          </a:p>
          <a:p>
            <a:r>
              <a:rPr lang="en-US" dirty="0" smtClean="0"/>
              <a:t>Native only been found in dry woodland</a:t>
            </a:r>
            <a:r>
              <a:rPr lang="en-US" baseline="0" dirty="0" smtClean="0"/>
              <a:t> hillsides in southwestern Maine plus a record in Skowhegan</a:t>
            </a:r>
            <a:endParaRPr lang="en-US" dirty="0"/>
          </a:p>
        </p:txBody>
      </p:sp>
      <p:sp>
        <p:nvSpPr>
          <p:cNvPr id="4" name="Slide Number Placeholder 3"/>
          <p:cNvSpPr>
            <a:spLocks noGrp="1"/>
          </p:cNvSpPr>
          <p:nvPr>
            <p:ph type="sldNum" sz="quarter" idx="10"/>
          </p:nvPr>
        </p:nvSpPr>
        <p:spPr/>
        <p:txBody>
          <a:bodyPr/>
          <a:lstStyle/>
          <a:p>
            <a:pPr>
              <a:defRPr/>
            </a:pPr>
            <a:fld id="{A9BA2B29-8E42-4580-B20E-388F1D3BD269}" type="slidenum">
              <a:rPr lang="en-US" smtClean="0"/>
              <a:pPr>
                <a:defRPr/>
              </a:pPr>
              <a:t>34</a:t>
            </a:fld>
            <a:endParaRPr lang="en-US"/>
          </a:p>
        </p:txBody>
      </p:sp>
    </p:spTree>
    <p:extLst>
      <p:ext uri="{BB962C8B-B14F-4D97-AF65-F5344CB8AC3E}">
        <p14:creationId xmlns:p14="http://schemas.microsoft.com/office/powerpoint/2010/main" val="34712696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Glossy buckthorn (</a:t>
            </a:r>
            <a:r>
              <a:rPr lang="en-US" b="1" u="sng" dirty="0" err="1"/>
              <a:t>Frangula</a:t>
            </a:r>
            <a:r>
              <a:rPr lang="en-US" b="1" u="sng" dirty="0"/>
              <a:t> </a:t>
            </a:r>
            <a:r>
              <a:rPr lang="en-US" b="1" u="sng" dirty="0" err="1"/>
              <a:t>alnus</a:t>
            </a:r>
            <a:r>
              <a:rPr lang="en-US" b="1" u="sng" dirty="0"/>
              <a:t>)</a:t>
            </a:r>
            <a:endParaRPr lang="en-US" dirty="0"/>
          </a:p>
          <a:p>
            <a:r>
              <a:rPr lang="en-US" u="sng" dirty="0"/>
              <a:t>Woody, deciduous shrubs</a:t>
            </a:r>
          </a:p>
          <a:p>
            <a:r>
              <a:rPr lang="en-US" u="sng" dirty="0"/>
              <a:t>Habit:</a:t>
            </a:r>
            <a:endParaRPr lang="en-US" dirty="0"/>
          </a:p>
          <a:p>
            <a:r>
              <a:rPr lang="en-US" dirty="0"/>
              <a:t>-can grow 30’ tall</a:t>
            </a:r>
          </a:p>
          <a:p>
            <a:r>
              <a:rPr lang="en-US" dirty="0"/>
              <a:t>-invades moist woodlands and forested wetlands, disturbed areas, riparian areas</a:t>
            </a:r>
          </a:p>
          <a:p>
            <a:r>
              <a:rPr lang="en-US" dirty="0"/>
              <a:t>-a little wetter and a little less shade sites, more acidic soils</a:t>
            </a:r>
          </a:p>
          <a:p>
            <a:r>
              <a:rPr lang="en-US" dirty="0"/>
              <a:t>-rapid growth and prolific seed production</a:t>
            </a:r>
          </a:p>
          <a:p>
            <a:r>
              <a:rPr lang="en-US" dirty="0"/>
              <a:t>-can shade and displace native shrubs, seedlings, herbs</a:t>
            </a:r>
          </a:p>
          <a:p>
            <a:pPr defTabSz="931774">
              <a:defRPr/>
            </a:pPr>
            <a:r>
              <a:rPr lang="en-US" b="1" dirty="0" err="1"/>
              <a:t>Emodin</a:t>
            </a:r>
            <a:r>
              <a:rPr lang="en-US" dirty="0"/>
              <a:t> a chemical compound released by buckthorn (in leaves, stems, etc.) has a laxative effect so animals poop it out before the sugars can be digested and benefit the animal.</a:t>
            </a:r>
          </a:p>
          <a:p>
            <a:r>
              <a:rPr lang="en-US" u="sng" dirty="0"/>
              <a:t>Notable: </a:t>
            </a:r>
            <a:r>
              <a:rPr lang="en-US" dirty="0"/>
              <a:t>In Chicago area researchers found that </a:t>
            </a:r>
            <a:r>
              <a:rPr lang="en-US" dirty="0" err="1"/>
              <a:t>emodin</a:t>
            </a:r>
            <a:r>
              <a:rPr lang="en-US" dirty="0"/>
              <a:t>, is toxic to amphibians. Early leaf out means early release, just at time of amphibian breeding.  Hatching rates were low in buckthorn infested areas. Also found carnivore densities were higher, they hypothesized that this was due to more birds building nests in buckthorn and targeted by carnivores.  Invasive plants really can shift the balance in the whole ecosystem.</a:t>
            </a:r>
          </a:p>
          <a:p>
            <a:r>
              <a:rPr lang="en-US" dirty="0"/>
              <a:t>-Buckthorn can increase the amount of nitrogen in the soil and therefore impact species composition</a:t>
            </a:r>
          </a:p>
          <a:p>
            <a:endParaRPr lang="en-US" dirty="0"/>
          </a:p>
        </p:txBody>
      </p:sp>
      <p:sp>
        <p:nvSpPr>
          <p:cNvPr id="4" name="Slide Number Placeholder 3"/>
          <p:cNvSpPr>
            <a:spLocks noGrp="1"/>
          </p:cNvSpPr>
          <p:nvPr>
            <p:ph type="sldNum" sz="quarter" idx="10"/>
          </p:nvPr>
        </p:nvSpPr>
        <p:spPr/>
        <p:txBody>
          <a:bodyPr/>
          <a:lstStyle/>
          <a:p>
            <a:fld id="{117B7C6C-E432-4FE8-88C1-3392198A6DB5}" type="slidenum">
              <a:rPr lang="en-US" smtClean="0"/>
              <a:t>35</a:t>
            </a:fld>
            <a:endParaRPr lang="en-US"/>
          </a:p>
        </p:txBody>
      </p:sp>
    </p:spTree>
    <p:extLst>
      <p:ext uri="{BB962C8B-B14F-4D97-AF65-F5344CB8AC3E}">
        <p14:creationId xmlns:p14="http://schemas.microsoft.com/office/powerpoint/2010/main" val="32461572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Identification:</a:t>
            </a:r>
          </a:p>
          <a:p>
            <a:r>
              <a:rPr lang="en-US" u="sng" dirty="0"/>
              <a:t>Leaves:</a:t>
            </a:r>
            <a:endParaRPr lang="en-US" dirty="0"/>
          </a:p>
          <a:p>
            <a:r>
              <a:rPr lang="en-US" dirty="0"/>
              <a:t>-Dark green and shiny</a:t>
            </a:r>
          </a:p>
          <a:p>
            <a:r>
              <a:rPr lang="en-US" dirty="0"/>
              <a:t>-alternate, sometimes opposite</a:t>
            </a:r>
          </a:p>
          <a:p>
            <a:r>
              <a:rPr lang="en-US" dirty="0"/>
              <a:t>-prominent venation</a:t>
            </a:r>
          </a:p>
          <a:p>
            <a:r>
              <a:rPr lang="en-US" dirty="0"/>
              <a:t>-entire leaf margin – no serration</a:t>
            </a:r>
          </a:p>
          <a:p>
            <a:r>
              <a:rPr lang="en-US" u="sng" dirty="0"/>
              <a:t>Fruit/flowers:</a:t>
            </a:r>
            <a:endParaRPr lang="en-US" dirty="0"/>
          </a:p>
          <a:p>
            <a:r>
              <a:rPr lang="en-US" dirty="0"/>
              <a:t>-inconspicuous flowers, pale yellow, in axils, in spring</a:t>
            </a:r>
          </a:p>
          <a:p>
            <a:r>
              <a:rPr lang="en-US" dirty="0"/>
              <a:t>-fleshy fruit starts red and matures to dark purple/black</a:t>
            </a:r>
          </a:p>
          <a:p>
            <a:r>
              <a:rPr lang="en-US" b="1" u="sng" dirty="0"/>
              <a:t>Spread:</a:t>
            </a:r>
          </a:p>
          <a:p>
            <a:r>
              <a:rPr lang="en-US" dirty="0"/>
              <a:t>-seeds have a laxative effect (from </a:t>
            </a:r>
            <a:r>
              <a:rPr lang="en-US" dirty="0" err="1"/>
              <a:t>emodin</a:t>
            </a:r>
            <a:r>
              <a:rPr lang="en-US" dirty="0"/>
              <a:t>) on birds and small mammals – quick dispersal.  </a:t>
            </a:r>
          </a:p>
          <a:p>
            <a:r>
              <a:rPr lang="en-US" dirty="0"/>
              <a:t>-Fruit can float on the water for 6-19 days, so flooding can help disperse too.</a:t>
            </a:r>
          </a:p>
          <a:p>
            <a:r>
              <a:rPr lang="en-US" dirty="0"/>
              <a:t>-Plants grow rapidly</a:t>
            </a:r>
          </a:p>
          <a:p>
            <a:r>
              <a:rPr lang="en-US" b="1" dirty="0"/>
              <a:t>Management:</a:t>
            </a:r>
          </a:p>
          <a:p>
            <a:r>
              <a:rPr lang="en-US" dirty="0"/>
              <a:t>-Repeated cutting or weed wrench.  </a:t>
            </a:r>
          </a:p>
          <a:p>
            <a:r>
              <a:rPr lang="en-US" dirty="0"/>
              <a:t>-Cut stump treatment.</a:t>
            </a:r>
          </a:p>
        </p:txBody>
      </p:sp>
      <p:sp>
        <p:nvSpPr>
          <p:cNvPr id="4" name="Slide Number Placeholder 3"/>
          <p:cNvSpPr>
            <a:spLocks noGrp="1"/>
          </p:cNvSpPr>
          <p:nvPr>
            <p:ph type="sldNum" sz="quarter" idx="10"/>
          </p:nvPr>
        </p:nvSpPr>
        <p:spPr/>
        <p:txBody>
          <a:bodyPr/>
          <a:lstStyle/>
          <a:p>
            <a:fld id="{117B7C6C-E432-4FE8-88C1-3392198A6DB5}" type="slidenum">
              <a:rPr lang="en-US" smtClean="0"/>
              <a:t>36</a:t>
            </a:fld>
            <a:endParaRPr lang="en-US"/>
          </a:p>
        </p:txBody>
      </p:sp>
    </p:spTree>
    <p:extLst>
      <p:ext uri="{BB962C8B-B14F-4D97-AF65-F5344CB8AC3E}">
        <p14:creationId xmlns:p14="http://schemas.microsoft.com/office/powerpoint/2010/main" val="37527204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Common buckthorn (</a:t>
            </a:r>
            <a:r>
              <a:rPr lang="en-US" b="1" u="sng" dirty="0" err="1"/>
              <a:t>Rhamnus</a:t>
            </a:r>
            <a:r>
              <a:rPr lang="en-US" b="1" u="sng" dirty="0"/>
              <a:t> </a:t>
            </a:r>
            <a:r>
              <a:rPr lang="en-US" b="1" u="sng" dirty="0" err="1"/>
              <a:t>cathartica</a:t>
            </a:r>
            <a:r>
              <a:rPr lang="en-US" b="1" u="sng" dirty="0"/>
              <a:t>)</a:t>
            </a:r>
            <a:endParaRPr lang="en-US" dirty="0"/>
          </a:p>
          <a:p>
            <a:r>
              <a:rPr lang="en-US" u="sng" dirty="0"/>
              <a:t>Habit:</a:t>
            </a:r>
            <a:endParaRPr lang="en-US" dirty="0"/>
          </a:p>
          <a:p>
            <a:r>
              <a:rPr lang="en-US" dirty="0"/>
              <a:t>-can grow 25’ tall</a:t>
            </a:r>
          </a:p>
          <a:p>
            <a:r>
              <a:rPr lang="en-US" dirty="0"/>
              <a:t>-well drained soils, neutral to basic soils, riparian forests and floodplains, </a:t>
            </a:r>
            <a:r>
              <a:rPr lang="en-US" b="1" dirty="0"/>
              <a:t>more shade tolerant</a:t>
            </a:r>
          </a:p>
          <a:p>
            <a:r>
              <a:rPr lang="en-US" u="sng" dirty="0"/>
              <a:t>Leaves:</a:t>
            </a:r>
            <a:endParaRPr lang="en-US" dirty="0"/>
          </a:p>
          <a:p>
            <a:r>
              <a:rPr lang="en-US" dirty="0"/>
              <a:t>-Dark green, somewhat </a:t>
            </a:r>
            <a:r>
              <a:rPr lang="en-US" b="1" dirty="0"/>
              <a:t>folded tip</a:t>
            </a:r>
          </a:p>
          <a:p>
            <a:r>
              <a:rPr lang="en-US" b="1" dirty="0"/>
              <a:t>-small teeth along margin</a:t>
            </a:r>
          </a:p>
          <a:p>
            <a:r>
              <a:rPr lang="en-US" dirty="0"/>
              <a:t>-usually </a:t>
            </a:r>
            <a:r>
              <a:rPr lang="en-US" b="1" dirty="0" err="1"/>
              <a:t>subopposite</a:t>
            </a:r>
            <a:endParaRPr lang="en-US" b="1" dirty="0"/>
          </a:p>
          <a:p>
            <a:r>
              <a:rPr lang="en-US" u="sng" dirty="0"/>
              <a:t>Stem: </a:t>
            </a:r>
            <a:r>
              <a:rPr lang="en-US" b="1" dirty="0"/>
              <a:t>inner bark is orange</a:t>
            </a:r>
            <a:r>
              <a:rPr lang="en-US" dirty="0"/>
              <a:t>, twigs usually tipped with a </a:t>
            </a:r>
            <a:r>
              <a:rPr lang="en-US" b="1" dirty="0"/>
              <a:t>semi-sharp spine</a:t>
            </a:r>
          </a:p>
          <a:p>
            <a:r>
              <a:rPr lang="en-US" u="sng" dirty="0"/>
              <a:t>Fruit/flowers:</a:t>
            </a:r>
            <a:endParaRPr lang="en-US" dirty="0"/>
          </a:p>
          <a:p>
            <a:r>
              <a:rPr lang="en-US" dirty="0"/>
              <a:t>-yellow-green, 4-petals, at base of leaves</a:t>
            </a:r>
          </a:p>
          <a:p>
            <a:r>
              <a:rPr lang="en-US" dirty="0"/>
              <a:t>-small black berries</a:t>
            </a:r>
          </a:p>
          <a:p>
            <a:r>
              <a:rPr lang="en-US" u="sng" dirty="0"/>
              <a:t>Reproduction:</a:t>
            </a:r>
            <a:r>
              <a:rPr lang="en-US" dirty="0"/>
              <a:t> seeds have a laxative effect (from </a:t>
            </a:r>
            <a:r>
              <a:rPr lang="en-US" dirty="0" err="1"/>
              <a:t>emodin</a:t>
            </a:r>
            <a:r>
              <a:rPr lang="en-US" dirty="0"/>
              <a:t>) on birds and small mammals – quick dispersal.  </a:t>
            </a:r>
          </a:p>
          <a:p>
            <a:r>
              <a:rPr lang="en-US" dirty="0"/>
              <a:t>-Fruit can float on the water for 6-19 days, so flooding can help disperse too.</a:t>
            </a:r>
          </a:p>
          <a:p>
            <a:r>
              <a:rPr lang="en-US" b="1" dirty="0"/>
              <a:t>-ripen later than glossy buckthorn and last on plant longer</a:t>
            </a:r>
          </a:p>
          <a:p>
            <a:r>
              <a:rPr lang="en-US" u="sng" dirty="0"/>
              <a:t>Notable</a:t>
            </a:r>
            <a:endParaRPr lang="en-US" dirty="0"/>
          </a:p>
          <a:p>
            <a:r>
              <a:rPr lang="en-US" b="1" dirty="0"/>
              <a:t>Seeds germinate well in the shade</a:t>
            </a:r>
          </a:p>
          <a:p>
            <a:r>
              <a:rPr lang="en-US" b="1" dirty="0"/>
              <a:t>Seeds remain viable for at least 2 years</a:t>
            </a:r>
            <a:endParaRPr lang="en-US" b="1" dirty="0" smtClean="0"/>
          </a:p>
          <a:p>
            <a:endParaRPr lang="en-US" dirty="0"/>
          </a:p>
        </p:txBody>
      </p:sp>
      <p:sp>
        <p:nvSpPr>
          <p:cNvPr id="4" name="Slide Number Placeholder 3"/>
          <p:cNvSpPr>
            <a:spLocks noGrp="1"/>
          </p:cNvSpPr>
          <p:nvPr>
            <p:ph type="sldNum" sz="quarter" idx="10"/>
          </p:nvPr>
        </p:nvSpPr>
        <p:spPr/>
        <p:txBody>
          <a:bodyPr/>
          <a:lstStyle/>
          <a:p>
            <a:fld id="{117B7C6C-E432-4FE8-88C1-3392198A6DB5}" type="slidenum">
              <a:rPr lang="en-US" smtClean="0"/>
              <a:t>37</a:t>
            </a:fld>
            <a:endParaRPr lang="en-US"/>
          </a:p>
        </p:txBody>
      </p:sp>
    </p:spTree>
    <p:extLst>
      <p:ext uri="{BB962C8B-B14F-4D97-AF65-F5344CB8AC3E}">
        <p14:creationId xmlns:p14="http://schemas.microsoft.com/office/powerpoint/2010/main" val="37527204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Japanese knotweed (</a:t>
            </a:r>
            <a:r>
              <a:rPr lang="en-US" b="1" u="sng" dirty="0" err="1"/>
              <a:t>Fallopia</a:t>
            </a:r>
            <a:r>
              <a:rPr lang="en-US" b="1" u="sng" dirty="0"/>
              <a:t> japonica) aka, Mexican bamboo</a:t>
            </a:r>
            <a:endParaRPr lang="en-US" dirty="0"/>
          </a:p>
          <a:p>
            <a:r>
              <a:rPr lang="en-US" dirty="0"/>
              <a:t>Herbaceous perennial</a:t>
            </a:r>
          </a:p>
          <a:p>
            <a:r>
              <a:rPr lang="en-US" dirty="0"/>
              <a:t>Forms dense thickets</a:t>
            </a:r>
          </a:p>
          <a:p>
            <a:r>
              <a:rPr lang="en-US" dirty="0"/>
              <a:t>Colonizes riparian areas</a:t>
            </a:r>
          </a:p>
          <a:p>
            <a:r>
              <a:rPr lang="en-US" u="sng" dirty="0"/>
              <a:t>Habit:</a:t>
            </a:r>
            <a:r>
              <a:rPr lang="en-US" dirty="0"/>
              <a:t> </a:t>
            </a:r>
          </a:p>
          <a:p>
            <a:r>
              <a:rPr lang="en-US" dirty="0"/>
              <a:t>Tends to completely take over areas with lots of stems coming out of ground so dense it is impenetrable.  </a:t>
            </a:r>
          </a:p>
          <a:p>
            <a:r>
              <a:rPr lang="en-US" dirty="0"/>
              <a:t>Dies back to ground every year.</a:t>
            </a:r>
          </a:p>
          <a:p>
            <a:pPr lvl="0"/>
            <a:r>
              <a:rPr lang="en-US" dirty="0"/>
              <a:t>Can tolerate full shade, high temps, high salinity, and drought, so it is very versatile. </a:t>
            </a:r>
          </a:p>
          <a:p>
            <a:pPr lvl="0"/>
            <a:r>
              <a:rPr lang="en-US" dirty="0"/>
              <a:t>Found near water, low lying areas, ROW, waste areas, roadsides.  Thrives in moist, open to partially shaded habitats and poses a significant threat to riparian areas where it can survive severe floods.</a:t>
            </a:r>
          </a:p>
          <a:p>
            <a:endParaRPr lang="en-US" dirty="0"/>
          </a:p>
        </p:txBody>
      </p:sp>
      <p:sp>
        <p:nvSpPr>
          <p:cNvPr id="4" name="Slide Number Placeholder 3"/>
          <p:cNvSpPr>
            <a:spLocks noGrp="1"/>
          </p:cNvSpPr>
          <p:nvPr>
            <p:ph type="sldNum" sz="quarter" idx="10"/>
          </p:nvPr>
        </p:nvSpPr>
        <p:spPr/>
        <p:txBody>
          <a:bodyPr/>
          <a:lstStyle/>
          <a:p>
            <a:fld id="{117B7C6C-E432-4FE8-88C1-3392198A6DB5}" type="slidenum">
              <a:rPr lang="en-US" smtClean="0"/>
              <a:t>38</a:t>
            </a:fld>
            <a:endParaRPr lang="en-US"/>
          </a:p>
        </p:txBody>
      </p:sp>
    </p:spTree>
    <p:extLst>
      <p:ext uri="{BB962C8B-B14F-4D97-AF65-F5344CB8AC3E}">
        <p14:creationId xmlns:p14="http://schemas.microsoft.com/office/powerpoint/2010/main" val="12832496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Identification</a:t>
            </a:r>
            <a:r>
              <a:rPr lang="en-US" u="sng" dirty="0"/>
              <a:t>:</a:t>
            </a:r>
          </a:p>
          <a:p>
            <a:pPr lvl="0"/>
            <a:r>
              <a:rPr lang="en-US" u="sng" dirty="0"/>
              <a:t>Leaves:</a:t>
            </a:r>
            <a:r>
              <a:rPr lang="en-US" dirty="0"/>
              <a:t> up to 6” long, 3-4 wide, rounded and heart shaped. </a:t>
            </a:r>
          </a:p>
          <a:p>
            <a:r>
              <a:rPr lang="en-US" u="sng" dirty="0"/>
              <a:t>Stem: </a:t>
            </a:r>
            <a:r>
              <a:rPr lang="en-US" dirty="0"/>
              <a:t>membranous sheath at each joint along the stem (typical of Family), swollen at joint, hollow</a:t>
            </a:r>
          </a:p>
          <a:p>
            <a:r>
              <a:rPr lang="en-US" u="sng" dirty="0"/>
              <a:t>Fruit/flowers:</a:t>
            </a:r>
            <a:endParaRPr lang="en-US" dirty="0"/>
          </a:p>
          <a:p>
            <a:pPr lvl="0"/>
            <a:r>
              <a:rPr lang="en-US" dirty="0"/>
              <a:t>Greenish white flowers that grow in linear clusters along the stem</a:t>
            </a:r>
          </a:p>
          <a:p>
            <a:pPr lvl="0"/>
            <a:r>
              <a:rPr lang="en-US" dirty="0"/>
              <a:t>small winged fruits</a:t>
            </a:r>
          </a:p>
          <a:p>
            <a:r>
              <a:rPr lang="en-US" u="sng" dirty="0"/>
              <a:t>Reproduction:</a:t>
            </a:r>
            <a:r>
              <a:rPr lang="en-US" dirty="0"/>
              <a:t> </a:t>
            </a:r>
          </a:p>
          <a:p>
            <a:r>
              <a:rPr lang="en-US" dirty="0"/>
              <a:t>-primarily reproduce by vegetative growth but can reproduce by seed (&gt;100,000 seeds/stem if all pollinated and set seed) but few germinate and survive</a:t>
            </a:r>
          </a:p>
          <a:p>
            <a:r>
              <a:rPr lang="en-US" dirty="0"/>
              <a:t>-rhizomes can be 45-60 feet long and roots can go 6 feet deep (which is why its difficult to control manually) – need to deplete its energy resources in that large root/rhizome system or will continue to spread.</a:t>
            </a:r>
          </a:p>
          <a:p>
            <a:r>
              <a:rPr lang="en-US" u="sng" dirty="0"/>
              <a:t>Control:</a:t>
            </a:r>
          </a:p>
          <a:p>
            <a:r>
              <a:rPr lang="en-US" dirty="0"/>
              <a:t>Should be removed as soon as it is found</a:t>
            </a:r>
          </a:p>
          <a:p>
            <a:r>
              <a:rPr lang="en-US" dirty="0"/>
              <a:t>If well established, repeatedly cut the stalks; 3 or more cuttings in a growing season can offset growth of the rhizomes</a:t>
            </a:r>
          </a:p>
          <a:p>
            <a:r>
              <a:rPr lang="en-US" dirty="0"/>
              <a:t>Can smother with a solid mulch (black plastic)</a:t>
            </a:r>
          </a:p>
          <a:p>
            <a:r>
              <a:rPr lang="en-US" dirty="0"/>
              <a:t>Or, cut it down repeatedly, apply glyphosate</a:t>
            </a:r>
          </a:p>
          <a:p>
            <a:r>
              <a:rPr lang="en-US" u="sng" dirty="0"/>
              <a:t>Notable:</a:t>
            </a:r>
            <a:endParaRPr lang="en-US" dirty="0"/>
          </a:p>
          <a:p>
            <a:r>
              <a:rPr lang="en-US" dirty="0"/>
              <a:t>Can be transported as discarded cuttings, contaminant in topsoil, even via water in springtime flooding – seen in many places within floodplains along rivers.  Small pieces can create a new population.</a:t>
            </a:r>
          </a:p>
          <a:p>
            <a:r>
              <a:rPr lang="en-US" dirty="0"/>
              <a:t>-Was planted to surround outhouses and provide cover!</a:t>
            </a:r>
          </a:p>
          <a:p>
            <a:endParaRPr lang="en-US" dirty="0"/>
          </a:p>
        </p:txBody>
      </p:sp>
      <p:sp>
        <p:nvSpPr>
          <p:cNvPr id="4" name="Slide Number Placeholder 3"/>
          <p:cNvSpPr>
            <a:spLocks noGrp="1"/>
          </p:cNvSpPr>
          <p:nvPr>
            <p:ph type="sldNum" sz="quarter" idx="10"/>
          </p:nvPr>
        </p:nvSpPr>
        <p:spPr/>
        <p:txBody>
          <a:bodyPr/>
          <a:lstStyle/>
          <a:p>
            <a:fld id="{117B7C6C-E432-4FE8-88C1-3392198A6DB5}" type="slidenum">
              <a:rPr lang="en-US" smtClean="0"/>
              <a:t>39</a:t>
            </a:fld>
            <a:endParaRPr lang="en-US"/>
          </a:p>
        </p:txBody>
      </p:sp>
    </p:spTree>
    <p:extLst>
      <p:ext uri="{BB962C8B-B14F-4D97-AF65-F5344CB8AC3E}">
        <p14:creationId xmlns:p14="http://schemas.microsoft.com/office/powerpoint/2010/main" val="3752720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defTabSz="931706" eaLnBrk="0" hangingPunct="0">
              <a:spcBef>
                <a:spcPct val="30000"/>
              </a:spcBef>
              <a:defRPr sz="1100">
                <a:solidFill>
                  <a:schemeClr val="tx1"/>
                </a:solidFill>
                <a:latin typeface="Arial" charset="0"/>
              </a:defRPr>
            </a:lvl1pPr>
            <a:lvl2pPr marL="717169" indent="-275834" defTabSz="931706" eaLnBrk="0" hangingPunct="0">
              <a:spcBef>
                <a:spcPct val="30000"/>
              </a:spcBef>
              <a:defRPr sz="1100">
                <a:solidFill>
                  <a:schemeClr val="tx1"/>
                </a:solidFill>
                <a:latin typeface="Arial" charset="0"/>
              </a:defRPr>
            </a:lvl2pPr>
            <a:lvl3pPr marL="1103337" indent="-220668" defTabSz="931706" eaLnBrk="0" hangingPunct="0">
              <a:spcBef>
                <a:spcPct val="30000"/>
              </a:spcBef>
              <a:defRPr sz="1100">
                <a:solidFill>
                  <a:schemeClr val="tx1"/>
                </a:solidFill>
                <a:latin typeface="Arial" charset="0"/>
              </a:defRPr>
            </a:lvl3pPr>
            <a:lvl4pPr marL="1544671" indent="-220668" defTabSz="931706" eaLnBrk="0" hangingPunct="0">
              <a:spcBef>
                <a:spcPct val="30000"/>
              </a:spcBef>
              <a:defRPr sz="1100">
                <a:solidFill>
                  <a:schemeClr val="tx1"/>
                </a:solidFill>
                <a:latin typeface="Arial" charset="0"/>
              </a:defRPr>
            </a:lvl4pPr>
            <a:lvl5pPr marL="1986006" indent="-220668" defTabSz="931706" eaLnBrk="0" hangingPunct="0">
              <a:spcBef>
                <a:spcPct val="30000"/>
              </a:spcBef>
              <a:defRPr sz="1100">
                <a:solidFill>
                  <a:schemeClr val="tx1"/>
                </a:solidFill>
                <a:latin typeface="Arial" charset="0"/>
              </a:defRPr>
            </a:lvl5pPr>
            <a:lvl6pPr marL="2427341" indent="-220668" defTabSz="931706" eaLnBrk="0" fontAlgn="base" hangingPunct="0">
              <a:spcBef>
                <a:spcPct val="30000"/>
              </a:spcBef>
              <a:spcAft>
                <a:spcPct val="0"/>
              </a:spcAft>
              <a:defRPr sz="1100">
                <a:solidFill>
                  <a:schemeClr val="tx1"/>
                </a:solidFill>
                <a:latin typeface="Arial" charset="0"/>
              </a:defRPr>
            </a:lvl6pPr>
            <a:lvl7pPr marL="2868675" indent="-220668" defTabSz="931706" eaLnBrk="0" fontAlgn="base" hangingPunct="0">
              <a:spcBef>
                <a:spcPct val="30000"/>
              </a:spcBef>
              <a:spcAft>
                <a:spcPct val="0"/>
              </a:spcAft>
              <a:defRPr sz="1100">
                <a:solidFill>
                  <a:schemeClr val="tx1"/>
                </a:solidFill>
                <a:latin typeface="Arial" charset="0"/>
              </a:defRPr>
            </a:lvl7pPr>
            <a:lvl8pPr marL="3310010" indent="-220668" defTabSz="931706" eaLnBrk="0" fontAlgn="base" hangingPunct="0">
              <a:spcBef>
                <a:spcPct val="30000"/>
              </a:spcBef>
              <a:spcAft>
                <a:spcPct val="0"/>
              </a:spcAft>
              <a:defRPr sz="1100">
                <a:solidFill>
                  <a:schemeClr val="tx1"/>
                </a:solidFill>
                <a:latin typeface="Arial" charset="0"/>
              </a:defRPr>
            </a:lvl8pPr>
            <a:lvl9pPr marL="3751344" indent="-220668" defTabSz="931706"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B08769C7-1F3B-4602-9F5A-8F62B3985640}" type="slidenum">
              <a:rPr lang="en-US" altLang="en-US" sz="1200">
                <a:solidFill>
                  <a:prstClr val="black"/>
                </a:solidFill>
              </a:rPr>
              <a:pPr eaLnBrk="1" hangingPunct="1">
                <a:spcBef>
                  <a:spcPct val="0"/>
                </a:spcBef>
              </a:pPr>
              <a:t>4</a:t>
            </a:fld>
            <a:endParaRPr lang="en-US" altLang="en-US" sz="1200">
              <a:solidFill>
                <a:prstClr val="black"/>
              </a:solidFill>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r>
              <a:rPr lang="en-US" altLang="en-US" dirty="0" smtClean="0"/>
              <a:t>Adults overwinter under</a:t>
            </a:r>
            <a:r>
              <a:rPr lang="en-US" altLang="en-US" baseline="0" dirty="0" smtClean="0"/>
              <a:t> leaf litter of wooded field edge.</a:t>
            </a:r>
          </a:p>
          <a:p>
            <a:pPr eaLnBrk="1" hangingPunct="1"/>
            <a:r>
              <a:rPr lang="en-US" altLang="en-US" baseline="0" dirty="0" smtClean="0"/>
              <a:t>When air temperatures exceed 45F, adults can become active.</a:t>
            </a:r>
          </a:p>
          <a:p>
            <a:pPr eaLnBrk="1" hangingPunct="1"/>
            <a:r>
              <a:rPr lang="en-US" altLang="en-US" baseline="0" dirty="0" smtClean="0"/>
              <a:t>(Not certain what the cold threshold is for adult survival, but survives well in Asia during cold winters)</a:t>
            </a:r>
          </a:p>
          <a:p>
            <a:pPr eaLnBrk="1" hangingPunct="1"/>
            <a:r>
              <a:rPr lang="en-US" altLang="en-US" baseline="0" dirty="0" smtClean="0"/>
              <a:t>Adults fly into fields and lay eggs in newly set fruit (it’s hard, but serrated ovipositor can saw through)</a:t>
            </a:r>
          </a:p>
          <a:p>
            <a:pPr eaLnBrk="1" hangingPunct="1"/>
            <a:r>
              <a:rPr lang="en-US" altLang="en-US" baseline="0" dirty="0" smtClean="0"/>
              <a:t>A single female can lay hundreds of eggs in her lifetime.</a:t>
            </a:r>
          </a:p>
          <a:p>
            <a:pPr eaLnBrk="1" hangingPunct="1"/>
            <a:r>
              <a:rPr lang="en-US" altLang="en-US" baseline="0" dirty="0" smtClean="0"/>
              <a:t>Eggs hatch in as little as half a day; larvae develop through 3 instars reaching pupation in as little as 15 days.</a:t>
            </a:r>
          </a:p>
          <a:p>
            <a:pPr eaLnBrk="1" hangingPunct="1"/>
            <a:r>
              <a:rPr lang="en-US" altLang="en-US" baseline="0" dirty="0" smtClean="0"/>
              <a:t>A new generation can start in as little as 3 weeks.</a:t>
            </a:r>
          </a:p>
          <a:p>
            <a:pPr eaLnBrk="1" hangingPunct="1"/>
            <a:r>
              <a:rPr lang="en-US" altLang="en-US" baseline="0" dirty="0" smtClean="0"/>
              <a:t>Populations build up quickly.</a:t>
            </a:r>
          </a:p>
          <a:p>
            <a:pPr eaLnBrk="1" hangingPunct="1"/>
            <a:r>
              <a:rPr lang="en-US" altLang="en-US" baseline="0" dirty="0" smtClean="0"/>
              <a:t>Early ripening crops fair well</a:t>
            </a:r>
          </a:p>
          <a:p>
            <a:pPr eaLnBrk="1" hangingPunct="1"/>
            <a:r>
              <a:rPr lang="en-US" altLang="en-US" baseline="0" dirty="0" smtClean="0"/>
              <a:t>Mid-summer crops like blueberries will be infested if fields are not treated.</a:t>
            </a:r>
          </a:p>
          <a:p>
            <a:pPr eaLnBrk="1" hangingPunct="1"/>
            <a:r>
              <a:rPr lang="en-US" altLang="en-US" baseline="0" dirty="0" smtClean="0"/>
              <a:t>Late developing crops suffer the most (when populations are at the highest)</a:t>
            </a:r>
            <a:endParaRPr lang="en-US" altLang="en-US" dirty="0" smtClean="0"/>
          </a:p>
          <a:p>
            <a:pPr eaLnBrk="1" hangingPunct="1">
              <a:spcBef>
                <a:spcPct val="0"/>
              </a:spcBef>
            </a:pPr>
            <a:endParaRPr lang="en-US" alt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Garlic mustard (</a:t>
            </a:r>
            <a:r>
              <a:rPr lang="en-US" b="1" u="sng" dirty="0" err="1"/>
              <a:t>Alliaria</a:t>
            </a:r>
            <a:r>
              <a:rPr lang="en-US" b="1" u="sng" dirty="0"/>
              <a:t> </a:t>
            </a:r>
            <a:r>
              <a:rPr lang="en-US" b="1" u="sng" dirty="0" err="1"/>
              <a:t>petiolata</a:t>
            </a:r>
            <a:r>
              <a:rPr lang="en-US" b="1" u="sng" dirty="0"/>
              <a:t>)</a:t>
            </a:r>
            <a:endParaRPr lang="en-US" u="sng" dirty="0"/>
          </a:p>
          <a:p>
            <a:r>
              <a:rPr lang="en-US" dirty="0"/>
              <a:t>Herbaceous biennial</a:t>
            </a:r>
          </a:p>
          <a:p>
            <a:r>
              <a:rPr lang="en-US" u="sng" dirty="0"/>
              <a:t>Habit</a:t>
            </a:r>
            <a:r>
              <a:rPr lang="en-US" dirty="0"/>
              <a:t>:  </a:t>
            </a:r>
          </a:p>
          <a:p>
            <a:r>
              <a:rPr lang="en-US" dirty="0"/>
              <a:t>-Forest invader</a:t>
            </a:r>
          </a:p>
          <a:p>
            <a:r>
              <a:rPr lang="en-US" dirty="0"/>
              <a:t>-can grow almost anywhere, but most aggressive in rich, moist, shady locations (cannot tolerate highly acidic soils)</a:t>
            </a:r>
          </a:p>
          <a:p>
            <a:r>
              <a:rPr lang="en-US" dirty="0"/>
              <a:t>-can grow in forests, field edges, roadsides, along trails, and in disturbed areas. </a:t>
            </a:r>
          </a:p>
          <a:p>
            <a:r>
              <a:rPr lang="en-US" dirty="0"/>
              <a:t>-Highly shade tolerant which makes it a strong competitor against native vegetation.</a:t>
            </a:r>
          </a:p>
          <a:p>
            <a:pPr defTabSz="931774">
              <a:defRPr/>
            </a:pPr>
            <a:endParaRPr lang="en-US" u="sng" dirty="0"/>
          </a:p>
          <a:p>
            <a:pPr defTabSz="931774">
              <a:defRPr/>
            </a:pPr>
            <a:r>
              <a:rPr lang="en-US" u="sng" dirty="0"/>
              <a:t>Notable:</a:t>
            </a:r>
            <a:r>
              <a:rPr lang="en-US" dirty="0"/>
              <a:t> brought to the US during colonial times as an early spring edible; thought to be </a:t>
            </a:r>
            <a:r>
              <a:rPr lang="en-US" dirty="0" err="1"/>
              <a:t>allelopathic</a:t>
            </a:r>
            <a:r>
              <a:rPr lang="en-US" dirty="0"/>
              <a:t> and suppresses </a:t>
            </a:r>
            <a:r>
              <a:rPr lang="en-US" dirty="0" err="1"/>
              <a:t>mycorrhizal</a:t>
            </a:r>
            <a:r>
              <a:rPr lang="en-US" dirty="0"/>
              <a:t> fungi that most plants including native trees need for optimum growth; </a:t>
            </a:r>
            <a:r>
              <a:rPr lang="en-US" baseline="0" dirty="0" smtClean="0"/>
              <a:t>On the bright side it apparently makes really good pesto.</a:t>
            </a:r>
            <a:endParaRPr lang="en-US" dirty="0"/>
          </a:p>
          <a:p>
            <a:pPr defTabSz="931774">
              <a:defRPr/>
            </a:pPr>
            <a:r>
              <a:rPr lang="en-US" dirty="0"/>
              <a:t>-Deer study: remove deer and natives come back and able to get edge back over garlic mustard</a:t>
            </a:r>
          </a:p>
          <a:p>
            <a:endParaRPr lang="en-US" dirty="0"/>
          </a:p>
        </p:txBody>
      </p:sp>
      <p:sp>
        <p:nvSpPr>
          <p:cNvPr id="4" name="Slide Number Placeholder 3"/>
          <p:cNvSpPr>
            <a:spLocks noGrp="1"/>
          </p:cNvSpPr>
          <p:nvPr>
            <p:ph type="sldNum" sz="quarter" idx="10"/>
          </p:nvPr>
        </p:nvSpPr>
        <p:spPr/>
        <p:txBody>
          <a:bodyPr/>
          <a:lstStyle/>
          <a:p>
            <a:fld id="{117B7C6C-E432-4FE8-88C1-3392198A6DB5}" type="slidenum">
              <a:rPr lang="en-US" smtClean="0"/>
              <a:t>40</a:t>
            </a:fld>
            <a:endParaRPr lang="en-US"/>
          </a:p>
        </p:txBody>
      </p:sp>
    </p:spTree>
    <p:extLst>
      <p:ext uri="{BB962C8B-B14F-4D97-AF65-F5344CB8AC3E}">
        <p14:creationId xmlns:p14="http://schemas.microsoft.com/office/powerpoint/2010/main" val="20912935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Leaves:</a:t>
            </a:r>
            <a:r>
              <a:rPr lang="en-US" dirty="0"/>
              <a:t>  heart shaped toothed leaves (older plants)</a:t>
            </a:r>
          </a:p>
          <a:p>
            <a:r>
              <a:rPr lang="en-US" u="sng" dirty="0"/>
              <a:t>Stem: </a:t>
            </a:r>
            <a:r>
              <a:rPr lang="en-US" dirty="0"/>
              <a:t> purple in young plants</a:t>
            </a:r>
          </a:p>
          <a:p>
            <a:r>
              <a:rPr lang="en-US" u="sng" dirty="0"/>
              <a:t>Fruit/flowers: </a:t>
            </a:r>
            <a:r>
              <a:rPr lang="en-US" dirty="0"/>
              <a:t> biennial; Flower in May, white 4-parted flowers.</a:t>
            </a:r>
          </a:p>
          <a:p>
            <a:r>
              <a:rPr lang="en-US" u="sng" dirty="0"/>
              <a:t>Reproduction:</a:t>
            </a:r>
            <a:r>
              <a:rPr lang="en-US" dirty="0"/>
              <a:t> exclusively by seed, prolific seeder. Each plant produces can produce thousands of seeds, which are viable for 4-7 years. Although relatively few germinate. Seeds cast by mature plants in late June and they lie dormant for 18-20 months. Seedlings emerge in spring and become basal rosettes in the fall. Rosettes stay green through winter and as a second year plant produce a flower stalk the following spring.</a:t>
            </a:r>
          </a:p>
          <a:p>
            <a:pPr defTabSz="931774">
              <a:defRPr/>
            </a:pPr>
            <a:r>
              <a:rPr lang="en-US" u="sng" dirty="0" smtClean="0"/>
              <a:t>Spread:</a:t>
            </a:r>
            <a:r>
              <a:rPr lang="en-US" u="sng" baseline="0" dirty="0" smtClean="0"/>
              <a:t> </a:t>
            </a:r>
            <a:r>
              <a:rPr lang="en-US" u="none" baseline="0" dirty="0" smtClean="0"/>
              <a:t>exclusively by seed – dispersed along trails and waterways by human activities and in the fur of animals (mice, deer, horses)</a:t>
            </a:r>
            <a:endParaRPr lang="en-US" u="sng" dirty="0" smtClean="0"/>
          </a:p>
          <a:p>
            <a:pPr defTabSz="931774">
              <a:defRPr/>
            </a:pPr>
            <a:r>
              <a:rPr lang="en-US" u="sng" dirty="0" smtClean="0"/>
              <a:t>Control</a:t>
            </a:r>
            <a:r>
              <a:rPr lang="en-US" dirty="0" smtClean="0"/>
              <a:t>:</a:t>
            </a:r>
          </a:p>
          <a:p>
            <a:pPr defTabSz="931774">
              <a:defRPr/>
            </a:pPr>
            <a:r>
              <a:rPr lang="en-US" dirty="0" smtClean="0"/>
              <a:t>Hand pull plants early in the season – remove as much root mass as possible</a:t>
            </a:r>
          </a:p>
          <a:p>
            <a:pPr defTabSz="931774">
              <a:defRPr/>
            </a:pPr>
            <a:r>
              <a:rPr lang="en-US" dirty="0" smtClean="0"/>
              <a:t>Cut flower stems close</a:t>
            </a:r>
            <a:r>
              <a:rPr lang="en-US" baseline="0" dirty="0" smtClean="0"/>
              <a:t> to the ground before seed formation, but high chance of </a:t>
            </a:r>
            <a:r>
              <a:rPr lang="en-US" baseline="0" dirty="0" err="1" smtClean="0"/>
              <a:t>resprouting</a:t>
            </a:r>
            <a:endParaRPr lang="en-US" baseline="0" dirty="0" smtClean="0"/>
          </a:p>
          <a:p>
            <a:pPr defTabSz="931774">
              <a:defRPr/>
            </a:pPr>
            <a:r>
              <a:rPr lang="en-US" baseline="0" dirty="0" smtClean="0"/>
              <a:t>Glyphosate-based herbicide can be applied any time of the year, above 50 degrees F</a:t>
            </a:r>
            <a:endParaRPr lang="en-US" dirty="0" smtClean="0"/>
          </a:p>
          <a:p>
            <a:pPr defTabSz="931774">
              <a:defRPr/>
            </a:pPr>
            <a:r>
              <a:rPr lang="en-US" dirty="0" smtClean="0"/>
              <a:t>Possible </a:t>
            </a:r>
            <a:r>
              <a:rPr lang="en-US" dirty="0" err="1" smtClean="0"/>
              <a:t>biocontrol</a:t>
            </a:r>
            <a:r>
              <a:rPr lang="en-US" dirty="0" smtClean="0"/>
              <a:t> – 4 weevil species are being tested</a:t>
            </a:r>
          </a:p>
        </p:txBody>
      </p:sp>
      <p:sp>
        <p:nvSpPr>
          <p:cNvPr id="4" name="Slide Number Placeholder 3"/>
          <p:cNvSpPr>
            <a:spLocks noGrp="1"/>
          </p:cNvSpPr>
          <p:nvPr>
            <p:ph type="sldNum" sz="quarter" idx="10"/>
          </p:nvPr>
        </p:nvSpPr>
        <p:spPr/>
        <p:txBody>
          <a:bodyPr/>
          <a:lstStyle/>
          <a:p>
            <a:fld id="{117B7C6C-E432-4FE8-88C1-3392198A6DB5}" type="slidenum">
              <a:rPr lang="en-US" smtClean="0"/>
              <a:t>41</a:t>
            </a:fld>
            <a:endParaRPr lang="en-US"/>
          </a:p>
        </p:txBody>
      </p:sp>
    </p:spTree>
    <p:extLst>
      <p:ext uri="{BB962C8B-B14F-4D97-AF65-F5344CB8AC3E}">
        <p14:creationId xmlns:p14="http://schemas.microsoft.com/office/powerpoint/2010/main" val="37527204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u="sng" dirty="0" err="1"/>
              <a:t>Multiflora</a:t>
            </a:r>
            <a:r>
              <a:rPr lang="en-US" b="1" u="sng" dirty="0"/>
              <a:t> rose (Rosa </a:t>
            </a:r>
            <a:r>
              <a:rPr lang="en-US" b="1" u="sng" dirty="0" err="1"/>
              <a:t>multiflora</a:t>
            </a:r>
            <a:r>
              <a:rPr lang="en-US" b="1" u="sng" dirty="0"/>
              <a:t>)</a:t>
            </a:r>
            <a:endParaRPr lang="en-US" dirty="0"/>
          </a:p>
          <a:p>
            <a:pPr defTabSz="931774">
              <a:defRPr/>
            </a:pPr>
            <a:r>
              <a:rPr lang="en-US" dirty="0"/>
              <a:t>-woody shrub, perennial</a:t>
            </a:r>
          </a:p>
          <a:p>
            <a:pPr defTabSz="931774">
              <a:defRPr/>
            </a:pPr>
            <a:r>
              <a:rPr lang="en-US" dirty="0"/>
              <a:t>-aggressive colonizer of open, unplowed land -highly successful on forest edges and forest understory</a:t>
            </a:r>
          </a:p>
          <a:p>
            <a:pPr defTabSz="931774">
              <a:defRPr/>
            </a:pPr>
            <a:r>
              <a:rPr lang="en-US" dirty="0"/>
              <a:t>-With thorny arching stems</a:t>
            </a:r>
          </a:p>
          <a:p>
            <a:pPr defTabSz="931774">
              <a:defRPr/>
            </a:pPr>
            <a:r>
              <a:rPr lang="en-US" dirty="0"/>
              <a:t>– produce impenetrable thickets; excludes native plants</a:t>
            </a:r>
          </a:p>
          <a:p>
            <a:endParaRPr lang="en-US" dirty="0"/>
          </a:p>
          <a:p>
            <a:r>
              <a:rPr lang="en-US" dirty="0"/>
              <a:t>Thrives in open and overgrowing fields, open woods, dense woods, forest edges, riparian areas; </a:t>
            </a:r>
          </a:p>
          <a:p>
            <a:pPr defTabSz="931774"/>
            <a:r>
              <a:rPr lang="en-US" dirty="0"/>
              <a:t>tolerates wide range of conditions.</a:t>
            </a:r>
          </a:p>
          <a:p>
            <a:r>
              <a:rPr lang="en-US" dirty="0"/>
              <a:t>not as vigorous in the shade; </a:t>
            </a:r>
          </a:p>
        </p:txBody>
      </p:sp>
      <p:sp>
        <p:nvSpPr>
          <p:cNvPr id="4" name="Slide Number Placeholder 3"/>
          <p:cNvSpPr>
            <a:spLocks noGrp="1"/>
          </p:cNvSpPr>
          <p:nvPr>
            <p:ph type="sldNum" sz="quarter" idx="10"/>
          </p:nvPr>
        </p:nvSpPr>
        <p:spPr/>
        <p:txBody>
          <a:bodyPr/>
          <a:lstStyle/>
          <a:p>
            <a:fld id="{117B7C6C-E432-4FE8-88C1-3392198A6DB5}" type="slidenum">
              <a:rPr lang="en-US" smtClean="0"/>
              <a:t>42</a:t>
            </a:fld>
            <a:endParaRPr lang="en-US"/>
          </a:p>
        </p:txBody>
      </p:sp>
    </p:spTree>
    <p:extLst>
      <p:ext uri="{BB962C8B-B14F-4D97-AF65-F5344CB8AC3E}">
        <p14:creationId xmlns:p14="http://schemas.microsoft.com/office/powerpoint/2010/main" val="14230643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Leaves:</a:t>
            </a:r>
            <a:r>
              <a:rPr lang="en-US" dirty="0"/>
              <a:t> alternate with fringed stipules </a:t>
            </a:r>
          </a:p>
          <a:p>
            <a:r>
              <a:rPr lang="en-US" u="sng" dirty="0"/>
              <a:t>Stem: </a:t>
            </a:r>
            <a:r>
              <a:rPr lang="en-US" dirty="0"/>
              <a:t> Thorns</a:t>
            </a:r>
          </a:p>
          <a:p>
            <a:pPr defTabSz="931774">
              <a:defRPr/>
            </a:pPr>
            <a:r>
              <a:rPr lang="en-US" u="sng" dirty="0"/>
              <a:t>Fruit/flowers: </a:t>
            </a:r>
            <a:r>
              <a:rPr lang="en-US" dirty="0"/>
              <a:t> fragrant white flowers (blooms June/July) and small rose hips on terminal branches fruits remain on plant through winter</a:t>
            </a:r>
          </a:p>
          <a:p>
            <a:pPr defTabSz="931774">
              <a:defRPr/>
            </a:pPr>
            <a:r>
              <a:rPr lang="en-US" u="sng" dirty="0"/>
              <a:t>Reproduction:</a:t>
            </a:r>
            <a:r>
              <a:rPr lang="en-US" dirty="0"/>
              <a:t> primarily by seed – one plant can carry up to 1 million/year, viable for 20 years in soil; seeds dispersed by birds and humans (primarily)- birds eat the fruit and its still viable after passing through digestive tract; </a:t>
            </a:r>
          </a:p>
          <a:p>
            <a:r>
              <a:rPr lang="en-US" dirty="0"/>
              <a:t>-perennial can sprout from roots; </a:t>
            </a:r>
          </a:p>
          <a:p>
            <a:r>
              <a:rPr lang="en-US" dirty="0"/>
              <a:t>-can also reproduce by layering; </a:t>
            </a:r>
          </a:p>
          <a:p>
            <a:r>
              <a:rPr lang="en-US" u="sng" baseline="0" dirty="0" smtClean="0"/>
              <a:t>Control</a:t>
            </a:r>
            <a:r>
              <a:rPr lang="en-US" baseline="0" dirty="0" smtClean="0"/>
              <a:t>:  </a:t>
            </a:r>
          </a:p>
          <a:p>
            <a:r>
              <a:rPr lang="en-US" baseline="0" dirty="0" smtClean="0"/>
              <a:t>Spot treatment with glyphosate, large fields may be broadcast treated with other types of herbicides</a:t>
            </a:r>
          </a:p>
          <a:p>
            <a:endParaRPr lang="en-US" dirty="0"/>
          </a:p>
          <a:p>
            <a:endParaRPr lang="en-US" dirty="0"/>
          </a:p>
        </p:txBody>
      </p:sp>
      <p:sp>
        <p:nvSpPr>
          <p:cNvPr id="4" name="Slide Number Placeholder 3"/>
          <p:cNvSpPr>
            <a:spLocks noGrp="1"/>
          </p:cNvSpPr>
          <p:nvPr>
            <p:ph type="sldNum" sz="quarter" idx="10"/>
          </p:nvPr>
        </p:nvSpPr>
        <p:spPr/>
        <p:txBody>
          <a:bodyPr/>
          <a:lstStyle/>
          <a:p>
            <a:fld id="{117B7C6C-E432-4FE8-88C1-3392198A6DB5}" type="slidenum">
              <a:rPr lang="en-US" smtClean="0"/>
              <a:t>43</a:t>
            </a:fld>
            <a:endParaRPr lang="en-US"/>
          </a:p>
        </p:txBody>
      </p:sp>
    </p:spTree>
    <p:extLst>
      <p:ext uri="{BB962C8B-B14F-4D97-AF65-F5344CB8AC3E}">
        <p14:creationId xmlns:p14="http://schemas.microsoft.com/office/powerpoint/2010/main" val="37527204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Japanese barberry (</a:t>
            </a:r>
            <a:r>
              <a:rPr lang="en-US" b="1" u="sng" dirty="0" err="1"/>
              <a:t>Berberis</a:t>
            </a:r>
            <a:r>
              <a:rPr lang="en-US" b="1" u="sng" dirty="0"/>
              <a:t> </a:t>
            </a:r>
            <a:r>
              <a:rPr lang="en-US" b="1" u="sng" dirty="0" err="1"/>
              <a:t>thunbergii</a:t>
            </a:r>
            <a:r>
              <a:rPr lang="en-US" b="1" u="sng" dirty="0"/>
              <a:t>)</a:t>
            </a:r>
            <a:endParaRPr lang="en-US" dirty="0"/>
          </a:p>
          <a:p>
            <a:r>
              <a:rPr lang="en-US" dirty="0"/>
              <a:t>-Similar to </a:t>
            </a:r>
            <a:r>
              <a:rPr lang="en-US" dirty="0" err="1"/>
              <a:t>multiflora</a:t>
            </a:r>
            <a:r>
              <a:rPr lang="en-US" dirty="0"/>
              <a:t> rose, upward arching stems with spines, but not as tall.  </a:t>
            </a:r>
          </a:p>
          <a:p>
            <a:r>
              <a:rPr lang="en-US" dirty="0"/>
              <a:t>-Takes over forest understory, impenetrable</a:t>
            </a:r>
          </a:p>
          <a:p>
            <a:r>
              <a:rPr lang="en-US" dirty="0"/>
              <a:t>-Easy to recognize as it is one of the first plats to leaf out in spring</a:t>
            </a:r>
          </a:p>
          <a:p>
            <a:pPr marL="174708" indent="-174708">
              <a:buFontTx/>
              <a:buChar char="-"/>
            </a:pPr>
            <a:endParaRPr lang="en-US" u="sng" dirty="0"/>
          </a:p>
          <a:p>
            <a:r>
              <a:rPr lang="en-US" u="sng" dirty="0"/>
              <a:t>Habit:</a:t>
            </a:r>
            <a:r>
              <a:rPr lang="en-US" dirty="0"/>
              <a:t> wetlands, fields, forests; commonly spread along tree lined roadsides where birds roost; thrive in sunlight, tolerant of shade, may flower less if in the shade; can outcompete plants in the understory of woodlands</a:t>
            </a:r>
          </a:p>
          <a:p>
            <a:r>
              <a:rPr lang="en-US" u="sng" dirty="0"/>
              <a:t>Notable: </a:t>
            </a:r>
            <a:r>
              <a:rPr lang="en-US" dirty="0"/>
              <a:t>barberry infestations can lead to increases in rates of Lyme disease </a:t>
            </a:r>
            <a:r>
              <a:rPr lang="en-US" dirty="0" err="1"/>
              <a:t>bc</a:t>
            </a:r>
            <a:r>
              <a:rPr lang="en-US" dirty="0"/>
              <a:t> ticks like to hang out at the tips of shrubs waiting for mammals and mice live in the thorny stands (alt host for Lyme)</a:t>
            </a:r>
            <a:endParaRPr lang="en-US" dirty="0" smtClean="0"/>
          </a:p>
          <a:p>
            <a:endParaRPr lang="en-US" dirty="0"/>
          </a:p>
        </p:txBody>
      </p:sp>
      <p:sp>
        <p:nvSpPr>
          <p:cNvPr id="4" name="Slide Number Placeholder 3"/>
          <p:cNvSpPr>
            <a:spLocks noGrp="1"/>
          </p:cNvSpPr>
          <p:nvPr>
            <p:ph type="sldNum" sz="quarter" idx="10"/>
          </p:nvPr>
        </p:nvSpPr>
        <p:spPr/>
        <p:txBody>
          <a:bodyPr/>
          <a:lstStyle/>
          <a:p>
            <a:fld id="{117B7C6C-E432-4FE8-88C1-3392198A6DB5}" type="slidenum">
              <a:rPr lang="en-US" smtClean="0"/>
              <a:t>44</a:t>
            </a:fld>
            <a:endParaRPr lang="en-US"/>
          </a:p>
        </p:txBody>
      </p:sp>
    </p:spTree>
    <p:extLst>
      <p:ext uri="{BB962C8B-B14F-4D97-AF65-F5344CB8AC3E}">
        <p14:creationId xmlns:p14="http://schemas.microsoft.com/office/powerpoint/2010/main" val="6326078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Leaves:</a:t>
            </a:r>
            <a:r>
              <a:rPr lang="en-US" dirty="0"/>
              <a:t> single spine at each leaf base, </a:t>
            </a:r>
            <a:r>
              <a:rPr lang="en-US" dirty="0" err="1"/>
              <a:t>spatulate</a:t>
            </a:r>
            <a:r>
              <a:rPr lang="en-US" dirty="0"/>
              <a:t> shaped leaves, turn red and orange in fall (attractive)</a:t>
            </a:r>
          </a:p>
          <a:p>
            <a:r>
              <a:rPr lang="en-US" u="sng" dirty="0"/>
              <a:t>Stem: </a:t>
            </a:r>
            <a:r>
              <a:rPr lang="en-US" dirty="0"/>
              <a:t> single sharp spine at each leaf base</a:t>
            </a:r>
          </a:p>
          <a:p>
            <a:r>
              <a:rPr lang="en-US" u="sng" dirty="0"/>
              <a:t>Fruit/flowers: </a:t>
            </a:r>
            <a:r>
              <a:rPr lang="en-US" dirty="0"/>
              <a:t> red fruits, yellow flowers</a:t>
            </a:r>
          </a:p>
          <a:p>
            <a:r>
              <a:rPr lang="en-US" u="sng" dirty="0"/>
              <a:t>Reproduction:</a:t>
            </a:r>
            <a:r>
              <a:rPr lang="en-US" dirty="0"/>
              <a:t> mainly by seed (90% germination rate) but can root sprout and layer; </a:t>
            </a:r>
          </a:p>
          <a:p>
            <a:r>
              <a:rPr lang="en-US" dirty="0"/>
              <a:t>-seeds dispersed by grouse, birds, turkey, small mammals, and seedlings tend to be found under or adjacent to adults</a:t>
            </a:r>
          </a:p>
          <a:p>
            <a:r>
              <a:rPr lang="en-US" u="sng" dirty="0"/>
              <a:t>Control</a:t>
            </a:r>
            <a:r>
              <a:rPr lang="en-US" dirty="0"/>
              <a:t>:</a:t>
            </a:r>
          </a:p>
        </p:txBody>
      </p:sp>
      <p:sp>
        <p:nvSpPr>
          <p:cNvPr id="4" name="Slide Number Placeholder 3"/>
          <p:cNvSpPr>
            <a:spLocks noGrp="1"/>
          </p:cNvSpPr>
          <p:nvPr>
            <p:ph type="sldNum" sz="quarter" idx="10"/>
          </p:nvPr>
        </p:nvSpPr>
        <p:spPr/>
        <p:txBody>
          <a:bodyPr/>
          <a:lstStyle/>
          <a:p>
            <a:fld id="{117B7C6C-E432-4FE8-88C1-3392198A6DB5}" type="slidenum">
              <a:rPr lang="en-US" smtClean="0"/>
              <a:t>45</a:t>
            </a:fld>
            <a:endParaRPr lang="en-US"/>
          </a:p>
        </p:txBody>
      </p:sp>
    </p:spTree>
    <p:extLst>
      <p:ext uri="{BB962C8B-B14F-4D97-AF65-F5344CB8AC3E}">
        <p14:creationId xmlns:p14="http://schemas.microsoft.com/office/powerpoint/2010/main" val="37527204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bad news is </a:t>
            </a:r>
            <a:r>
              <a:rPr lang="en-US" dirty="0" err="1" smtClean="0"/>
              <a:t>invasives</a:t>
            </a:r>
            <a:r>
              <a:rPr lang="en-US" dirty="0" smtClean="0"/>
              <a:t> are here to stay</a:t>
            </a:r>
            <a:r>
              <a:rPr lang="en-US" baseline="0" dirty="0" smtClean="0"/>
              <a:t> but the good news is there are things that can be done to prevent new plants from arriving and infestations from spreading.</a:t>
            </a:r>
            <a:endParaRPr lang="en-US" dirty="0" smtClean="0"/>
          </a:p>
          <a:p>
            <a:r>
              <a:rPr lang="en-US" dirty="0" smtClean="0"/>
              <a:t>Prevention: Education,</a:t>
            </a:r>
            <a:r>
              <a:rPr lang="en-US" baseline="0" dirty="0" smtClean="0"/>
              <a:t> outreach, regulation: </a:t>
            </a:r>
            <a:r>
              <a:rPr lang="en-US" dirty="0" smtClean="0"/>
              <a:t>don’t import </a:t>
            </a:r>
            <a:r>
              <a:rPr lang="en-US" dirty="0" err="1" smtClean="0"/>
              <a:t>invasives</a:t>
            </a:r>
            <a:r>
              <a:rPr lang="en-US" dirty="0" smtClean="0"/>
              <a:t>, don’t plant them, don’t spread them, and consider the potential for </a:t>
            </a:r>
            <a:r>
              <a:rPr lang="en-US" dirty="0" err="1" smtClean="0"/>
              <a:t>invasives</a:t>
            </a:r>
            <a:r>
              <a:rPr lang="en-US" dirty="0" smtClean="0"/>
              <a:t> when managing natural areas, planning recreation,</a:t>
            </a:r>
            <a:r>
              <a:rPr lang="en-US" baseline="0" dirty="0" smtClean="0"/>
              <a:t> etc.  EDRR: the best way to control </a:t>
            </a:r>
            <a:r>
              <a:rPr lang="en-US" baseline="0" dirty="0" err="1" smtClean="0"/>
              <a:t>invasives</a:t>
            </a:r>
            <a:r>
              <a:rPr lang="en-US" baseline="0" dirty="0" smtClean="0"/>
              <a:t> is to get at them when the population is small enough to manage successfully – learn to ID species, monitor, detect, react – for established species and new </a:t>
            </a:r>
            <a:r>
              <a:rPr lang="en-US" baseline="0" dirty="0" err="1" smtClean="0"/>
              <a:t>spp</a:t>
            </a:r>
            <a:r>
              <a:rPr lang="en-US" baseline="0" dirty="0" smtClean="0"/>
              <a:t> to our area.</a:t>
            </a:r>
            <a:endParaRPr lang="en-US" dirty="0"/>
          </a:p>
        </p:txBody>
      </p:sp>
      <p:sp>
        <p:nvSpPr>
          <p:cNvPr id="4" name="Slide Number Placeholder 3"/>
          <p:cNvSpPr>
            <a:spLocks noGrp="1"/>
          </p:cNvSpPr>
          <p:nvPr>
            <p:ph type="sldNum" sz="quarter" idx="10"/>
          </p:nvPr>
        </p:nvSpPr>
        <p:spPr/>
        <p:txBody>
          <a:bodyPr/>
          <a:lstStyle/>
          <a:p>
            <a:pPr>
              <a:defRPr/>
            </a:pPr>
            <a:fld id="{A9BA2B29-8E42-4580-B20E-388F1D3BD269}" type="slidenum">
              <a:rPr lang="en-US" smtClean="0"/>
              <a:pPr>
                <a:defRPr/>
              </a:pPr>
              <a:t>46</a:t>
            </a:fld>
            <a:endParaRPr lang="en-US"/>
          </a:p>
        </p:txBody>
      </p:sp>
    </p:spTree>
    <p:extLst>
      <p:ext uri="{BB962C8B-B14F-4D97-AF65-F5344CB8AC3E}">
        <p14:creationId xmlns:p14="http://schemas.microsoft.com/office/powerpoint/2010/main" val="17068119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Education</a:t>
            </a:r>
            <a:r>
              <a:rPr lang="en-US" baseline="0" dirty="0" smtClean="0"/>
              <a:t> to school groups, being aware of what you purchase or transplant, public outreach efforts to promote awareness (aquatics example), manage natural areas with the consideration for potential </a:t>
            </a:r>
            <a:r>
              <a:rPr lang="en-US" baseline="0" dirty="0" err="1" smtClean="0"/>
              <a:t>invasives</a:t>
            </a:r>
            <a:r>
              <a:rPr lang="en-US" baseline="0" dirty="0" smtClean="0"/>
              <a:t> and keeping plants out.</a:t>
            </a:r>
            <a:endParaRPr lang="en-US" dirty="0"/>
          </a:p>
        </p:txBody>
      </p:sp>
      <p:sp>
        <p:nvSpPr>
          <p:cNvPr id="4" name="Slide Number Placeholder 3"/>
          <p:cNvSpPr>
            <a:spLocks noGrp="1"/>
          </p:cNvSpPr>
          <p:nvPr>
            <p:ph type="sldNum" sz="quarter" idx="10"/>
          </p:nvPr>
        </p:nvSpPr>
        <p:spPr/>
        <p:txBody>
          <a:bodyPr/>
          <a:lstStyle/>
          <a:p>
            <a:pPr>
              <a:defRPr/>
            </a:pPr>
            <a:fld id="{A9BA2B29-8E42-4580-B20E-388F1D3BD269}" type="slidenum">
              <a:rPr lang="en-US" smtClean="0"/>
              <a:pPr>
                <a:defRPr/>
              </a:pPr>
              <a:t>47</a:t>
            </a:fld>
            <a:endParaRPr lang="en-US"/>
          </a:p>
        </p:txBody>
      </p:sp>
    </p:spTree>
    <p:extLst>
      <p:ext uri="{BB962C8B-B14F-4D97-AF65-F5344CB8AC3E}">
        <p14:creationId xmlns:p14="http://schemas.microsoft.com/office/powerpoint/2010/main" val="41061823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where its important to know what you</a:t>
            </a:r>
            <a:r>
              <a:rPr lang="en-US" baseline="0" dirty="0" smtClean="0"/>
              <a:t> have, how it invades, how to treat it, and to consider the need for long term monitoring and management. Resources include SWCD, land trusts, MFS, towns.  Ongoing process.  Choose battles wisely, establish clear goals, and recognize limits.  And keep at it!</a:t>
            </a:r>
            <a:endParaRPr lang="en-US" dirty="0"/>
          </a:p>
        </p:txBody>
      </p:sp>
      <p:sp>
        <p:nvSpPr>
          <p:cNvPr id="4" name="Slide Number Placeholder 3"/>
          <p:cNvSpPr>
            <a:spLocks noGrp="1"/>
          </p:cNvSpPr>
          <p:nvPr>
            <p:ph type="sldNum" sz="quarter" idx="10"/>
          </p:nvPr>
        </p:nvSpPr>
        <p:spPr/>
        <p:txBody>
          <a:bodyPr/>
          <a:lstStyle/>
          <a:p>
            <a:fld id="{117B7C6C-E432-4FE8-88C1-3392198A6DB5}" type="slidenum">
              <a:rPr lang="en-US" smtClean="0"/>
              <a:t>49</a:t>
            </a:fld>
            <a:endParaRPr lang="en-US"/>
          </a:p>
        </p:txBody>
      </p:sp>
    </p:spTree>
    <p:extLst>
      <p:ext uri="{BB962C8B-B14F-4D97-AF65-F5344CB8AC3E}">
        <p14:creationId xmlns:p14="http://schemas.microsoft.com/office/powerpoint/2010/main" val="17391571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Japanese</a:t>
            </a:r>
            <a:r>
              <a:rPr lang="en-US" baseline="0" dirty="0" smtClean="0"/>
              <a:t> knotweed = rhubarb</a:t>
            </a:r>
          </a:p>
          <a:p>
            <a:r>
              <a:rPr lang="en-US" baseline="0" dirty="0" smtClean="0"/>
              <a:t>Garlic mustard pesto</a:t>
            </a:r>
          </a:p>
          <a:p>
            <a:r>
              <a:rPr lang="en-US" baseline="0" dirty="0" smtClean="0"/>
              <a:t>Autumn olive jam</a:t>
            </a:r>
          </a:p>
          <a:p>
            <a:r>
              <a:rPr lang="en-US" baseline="0" dirty="0" smtClean="0"/>
              <a:t>Honeysuckle syrup</a:t>
            </a:r>
          </a:p>
          <a:p>
            <a:r>
              <a:rPr lang="en-US" baseline="0" dirty="0" smtClean="0"/>
              <a:t>Emerald ash borer earrings</a:t>
            </a:r>
          </a:p>
          <a:p>
            <a:r>
              <a:rPr lang="en-US" baseline="0" dirty="0" smtClean="0"/>
              <a:t>Japanese barberry bracelet</a:t>
            </a:r>
            <a:endParaRPr lang="en-US" dirty="0"/>
          </a:p>
        </p:txBody>
      </p:sp>
      <p:sp>
        <p:nvSpPr>
          <p:cNvPr id="4" name="Slide Number Placeholder 3"/>
          <p:cNvSpPr>
            <a:spLocks noGrp="1"/>
          </p:cNvSpPr>
          <p:nvPr>
            <p:ph type="sldNum" sz="quarter" idx="10"/>
          </p:nvPr>
        </p:nvSpPr>
        <p:spPr/>
        <p:txBody>
          <a:bodyPr/>
          <a:lstStyle/>
          <a:p>
            <a:fld id="{117B7C6C-E432-4FE8-88C1-3392198A6DB5}" type="slidenum">
              <a:rPr lang="en-US" smtClean="0"/>
              <a:t>50</a:t>
            </a:fld>
            <a:endParaRPr lang="en-US"/>
          </a:p>
        </p:txBody>
      </p:sp>
    </p:spTree>
    <p:extLst>
      <p:ext uri="{BB962C8B-B14F-4D97-AF65-F5344CB8AC3E}">
        <p14:creationId xmlns:p14="http://schemas.microsoft.com/office/powerpoint/2010/main" val="2399819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defTabSz="931706" eaLnBrk="0" hangingPunct="0">
              <a:spcBef>
                <a:spcPct val="30000"/>
              </a:spcBef>
              <a:defRPr sz="1100">
                <a:solidFill>
                  <a:schemeClr val="tx1"/>
                </a:solidFill>
                <a:latin typeface="Arial" charset="0"/>
              </a:defRPr>
            </a:lvl1pPr>
            <a:lvl2pPr marL="717169" indent="-275834" defTabSz="931706" eaLnBrk="0" hangingPunct="0">
              <a:spcBef>
                <a:spcPct val="30000"/>
              </a:spcBef>
              <a:defRPr sz="1100">
                <a:solidFill>
                  <a:schemeClr val="tx1"/>
                </a:solidFill>
                <a:latin typeface="Arial" charset="0"/>
              </a:defRPr>
            </a:lvl2pPr>
            <a:lvl3pPr marL="1103337" indent="-220668" defTabSz="931706" eaLnBrk="0" hangingPunct="0">
              <a:spcBef>
                <a:spcPct val="30000"/>
              </a:spcBef>
              <a:defRPr sz="1100">
                <a:solidFill>
                  <a:schemeClr val="tx1"/>
                </a:solidFill>
                <a:latin typeface="Arial" charset="0"/>
              </a:defRPr>
            </a:lvl3pPr>
            <a:lvl4pPr marL="1544671" indent="-220668" defTabSz="931706" eaLnBrk="0" hangingPunct="0">
              <a:spcBef>
                <a:spcPct val="30000"/>
              </a:spcBef>
              <a:defRPr sz="1100">
                <a:solidFill>
                  <a:schemeClr val="tx1"/>
                </a:solidFill>
                <a:latin typeface="Arial" charset="0"/>
              </a:defRPr>
            </a:lvl4pPr>
            <a:lvl5pPr marL="1986006" indent="-220668" defTabSz="931706" eaLnBrk="0" hangingPunct="0">
              <a:spcBef>
                <a:spcPct val="30000"/>
              </a:spcBef>
              <a:defRPr sz="1100">
                <a:solidFill>
                  <a:schemeClr val="tx1"/>
                </a:solidFill>
                <a:latin typeface="Arial" charset="0"/>
              </a:defRPr>
            </a:lvl5pPr>
            <a:lvl6pPr marL="2427341" indent="-220668" defTabSz="931706" eaLnBrk="0" fontAlgn="base" hangingPunct="0">
              <a:spcBef>
                <a:spcPct val="30000"/>
              </a:spcBef>
              <a:spcAft>
                <a:spcPct val="0"/>
              </a:spcAft>
              <a:defRPr sz="1100">
                <a:solidFill>
                  <a:schemeClr val="tx1"/>
                </a:solidFill>
                <a:latin typeface="Arial" charset="0"/>
              </a:defRPr>
            </a:lvl6pPr>
            <a:lvl7pPr marL="2868675" indent="-220668" defTabSz="931706" eaLnBrk="0" fontAlgn="base" hangingPunct="0">
              <a:spcBef>
                <a:spcPct val="30000"/>
              </a:spcBef>
              <a:spcAft>
                <a:spcPct val="0"/>
              </a:spcAft>
              <a:defRPr sz="1100">
                <a:solidFill>
                  <a:schemeClr val="tx1"/>
                </a:solidFill>
                <a:latin typeface="Arial" charset="0"/>
              </a:defRPr>
            </a:lvl7pPr>
            <a:lvl8pPr marL="3310010" indent="-220668" defTabSz="931706" eaLnBrk="0" fontAlgn="base" hangingPunct="0">
              <a:spcBef>
                <a:spcPct val="30000"/>
              </a:spcBef>
              <a:spcAft>
                <a:spcPct val="0"/>
              </a:spcAft>
              <a:defRPr sz="1100">
                <a:solidFill>
                  <a:schemeClr val="tx1"/>
                </a:solidFill>
                <a:latin typeface="Arial" charset="0"/>
              </a:defRPr>
            </a:lvl8pPr>
            <a:lvl9pPr marL="3751344" indent="-220668" defTabSz="931706"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67212000-6325-40CE-BBFF-C58326ADE5F5}" type="slidenum">
              <a:rPr lang="en-US" altLang="en-US" sz="1200">
                <a:solidFill>
                  <a:prstClr val="black"/>
                </a:solidFill>
              </a:rPr>
              <a:pPr eaLnBrk="1" hangingPunct="1">
                <a:spcBef>
                  <a:spcPct val="0"/>
                </a:spcBef>
              </a:pPr>
              <a:t>5</a:t>
            </a:fld>
            <a:endParaRPr lang="en-US" altLang="en-US" sz="1200">
              <a:solidFill>
                <a:prstClr val="black"/>
              </a:solidFill>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r>
              <a:rPr lang="en-US" altLang="en-US" dirty="0" smtClean="0">
                <a:solidFill>
                  <a:schemeClr val="bg1"/>
                </a:solidFill>
              </a:rPr>
              <a:t>SWD was</a:t>
            </a:r>
            <a:r>
              <a:rPr lang="en-US" altLang="en-US" baseline="0" dirty="0" smtClean="0">
                <a:solidFill>
                  <a:schemeClr val="bg1"/>
                </a:solidFill>
              </a:rPr>
              <a:t> discovered in Maine in 2011 infesting fall raspberries.</a:t>
            </a:r>
          </a:p>
          <a:p>
            <a:pPr eaLnBrk="1" hangingPunct="1"/>
            <a:r>
              <a:rPr lang="en-US" altLang="en-US" baseline="0" dirty="0" smtClean="0">
                <a:solidFill>
                  <a:schemeClr val="bg1"/>
                </a:solidFill>
              </a:rPr>
              <a:t>This map shows where cooperative extension has been tracking its spread and numbers since.</a:t>
            </a:r>
          </a:p>
          <a:p>
            <a:pPr eaLnBrk="1" hangingPunct="1"/>
            <a:r>
              <a:rPr lang="en-US" altLang="en-US" baseline="0" dirty="0" smtClean="0">
                <a:solidFill>
                  <a:schemeClr val="bg1"/>
                </a:solidFill>
              </a:rPr>
              <a:t>They find that SWD numbers build over time;</a:t>
            </a:r>
          </a:p>
          <a:p>
            <a:pPr eaLnBrk="1" hangingPunct="1"/>
            <a:r>
              <a:rPr lang="en-US" altLang="en-US" baseline="0" dirty="0" smtClean="0">
                <a:solidFill>
                  <a:schemeClr val="bg1"/>
                </a:solidFill>
              </a:rPr>
              <a:t>In 2013, the first SWD were caught in Warren and Wells on July 19.  Very few or no flies were caught in other traps until the 3</a:t>
            </a:r>
            <a:r>
              <a:rPr lang="en-US" altLang="en-US" baseline="30000" dirty="0" smtClean="0">
                <a:solidFill>
                  <a:schemeClr val="bg1"/>
                </a:solidFill>
              </a:rPr>
              <a:t>rd</a:t>
            </a:r>
            <a:r>
              <a:rPr lang="en-US" altLang="en-US" baseline="0" dirty="0" smtClean="0">
                <a:solidFill>
                  <a:schemeClr val="bg1"/>
                </a:solidFill>
              </a:rPr>
              <a:t> week of August.</a:t>
            </a:r>
          </a:p>
          <a:p>
            <a:pPr eaLnBrk="1" hangingPunct="1"/>
            <a:r>
              <a:rPr lang="en-US" altLang="en-US" baseline="0" dirty="0" smtClean="0">
                <a:solidFill>
                  <a:schemeClr val="bg1"/>
                </a:solidFill>
              </a:rPr>
              <a:t>Low numbers were caught at all locations by end of Augusta: Limington, Limerick, Springvale, Cape Elizabeth, New Gloucester, Poland Spring, Mechanic Falls, Wales, Livermore, Bowdoinham, Dresden, Hancock and Washington Cos. (blueberry fields), Monmouth, Farmington, Oxford.</a:t>
            </a:r>
          </a:p>
          <a:p>
            <a:pPr eaLnBrk="1" hangingPunct="1"/>
            <a:r>
              <a:rPr lang="en-US" altLang="en-US" baseline="0" dirty="0" smtClean="0">
                <a:solidFill>
                  <a:schemeClr val="bg1"/>
                </a:solidFill>
              </a:rPr>
              <a:t>By September, some locations had 1000s of flies per trap.</a:t>
            </a:r>
          </a:p>
          <a:p>
            <a:pPr eaLnBrk="1" hangingPunct="1"/>
            <a:r>
              <a:rPr lang="en-US" altLang="en-US" baseline="0" dirty="0" smtClean="0">
                <a:solidFill>
                  <a:schemeClr val="bg1"/>
                </a:solidFill>
              </a:rPr>
              <a:t>By October, most traps had 1000s of flies.</a:t>
            </a:r>
          </a:p>
          <a:p>
            <a:pPr eaLnBrk="1" hangingPunct="1"/>
            <a:r>
              <a:rPr lang="en-US" altLang="en-US" baseline="0" dirty="0" smtClean="0">
                <a:solidFill>
                  <a:schemeClr val="bg1"/>
                </a:solidFill>
              </a:rPr>
              <a:t>Caribou trap caught 3 SWD</a:t>
            </a:r>
            <a:endParaRPr lang="en-US" altLang="en-US" dirty="0" smtClean="0">
              <a:solidFill>
                <a:schemeClr val="bg1"/>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B7C6C-E432-4FE8-88C1-3392198A6DB5}" type="slidenum">
              <a:rPr lang="en-US" smtClean="0"/>
              <a:t>51</a:t>
            </a:fld>
            <a:endParaRPr lang="en-US"/>
          </a:p>
        </p:txBody>
      </p:sp>
    </p:spTree>
    <p:extLst>
      <p:ext uri="{BB962C8B-B14F-4D97-AF65-F5344CB8AC3E}">
        <p14:creationId xmlns:p14="http://schemas.microsoft.com/office/powerpoint/2010/main" val="2650476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defTabSz="931706" eaLnBrk="0" hangingPunct="0">
              <a:spcBef>
                <a:spcPct val="30000"/>
              </a:spcBef>
              <a:defRPr sz="1100">
                <a:solidFill>
                  <a:schemeClr val="tx1"/>
                </a:solidFill>
                <a:latin typeface="Arial" charset="0"/>
              </a:defRPr>
            </a:lvl1pPr>
            <a:lvl2pPr marL="717169" indent="-275834" defTabSz="931706" eaLnBrk="0" hangingPunct="0">
              <a:spcBef>
                <a:spcPct val="30000"/>
              </a:spcBef>
              <a:defRPr sz="1100">
                <a:solidFill>
                  <a:schemeClr val="tx1"/>
                </a:solidFill>
                <a:latin typeface="Arial" charset="0"/>
              </a:defRPr>
            </a:lvl2pPr>
            <a:lvl3pPr marL="1103337" indent="-220668" defTabSz="931706" eaLnBrk="0" hangingPunct="0">
              <a:spcBef>
                <a:spcPct val="30000"/>
              </a:spcBef>
              <a:defRPr sz="1100">
                <a:solidFill>
                  <a:schemeClr val="tx1"/>
                </a:solidFill>
                <a:latin typeface="Arial" charset="0"/>
              </a:defRPr>
            </a:lvl3pPr>
            <a:lvl4pPr marL="1544671" indent="-220668" defTabSz="931706" eaLnBrk="0" hangingPunct="0">
              <a:spcBef>
                <a:spcPct val="30000"/>
              </a:spcBef>
              <a:defRPr sz="1100">
                <a:solidFill>
                  <a:schemeClr val="tx1"/>
                </a:solidFill>
                <a:latin typeface="Arial" charset="0"/>
              </a:defRPr>
            </a:lvl4pPr>
            <a:lvl5pPr marL="1986006" indent="-220668" defTabSz="931706" eaLnBrk="0" hangingPunct="0">
              <a:spcBef>
                <a:spcPct val="30000"/>
              </a:spcBef>
              <a:defRPr sz="1100">
                <a:solidFill>
                  <a:schemeClr val="tx1"/>
                </a:solidFill>
                <a:latin typeface="Arial" charset="0"/>
              </a:defRPr>
            </a:lvl5pPr>
            <a:lvl6pPr marL="2427341" indent="-220668" defTabSz="931706" eaLnBrk="0" fontAlgn="base" hangingPunct="0">
              <a:spcBef>
                <a:spcPct val="30000"/>
              </a:spcBef>
              <a:spcAft>
                <a:spcPct val="0"/>
              </a:spcAft>
              <a:defRPr sz="1100">
                <a:solidFill>
                  <a:schemeClr val="tx1"/>
                </a:solidFill>
                <a:latin typeface="Arial" charset="0"/>
              </a:defRPr>
            </a:lvl6pPr>
            <a:lvl7pPr marL="2868675" indent="-220668" defTabSz="931706" eaLnBrk="0" fontAlgn="base" hangingPunct="0">
              <a:spcBef>
                <a:spcPct val="30000"/>
              </a:spcBef>
              <a:spcAft>
                <a:spcPct val="0"/>
              </a:spcAft>
              <a:defRPr sz="1100">
                <a:solidFill>
                  <a:schemeClr val="tx1"/>
                </a:solidFill>
                <a:latin typeface="Arial" charset="0"/>
              </a:defRPr>
            </a:lvl7pPr>
            <a:lvl8pPr marL="3310010" indent="-220668" defTabSz="931706" eaLnBrk="0" fontAlgn="base" hangingPunct="0">
              <a:spcBef>
                <a:spcPct val="30000"/>
              </a:spcBef>
              <a:spcAft>
                <a:spcPct val="0"/>
              </a:spcAft>
              <a:defRPr sz="1100">
                <a:solidFill>
                  <a:schemeClr val="tx1"/>
                </a:solidFill>
                <a:latin typeface="Arial" charset="0"/>
              </a:defRPr>
            </a:lvl8pPr>
            <a:lvl9pPr marL="3751344" indent="-220668" defTabSz="931706"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C820843D-6DDA-49F7-A33E-36A36F5D9DE9}" type="slidenum">
              <a:rPr lang="en-US" altLang="en-US" sz="1200">
                <a:solidFill>
                  <a:prstClr val="black"/>
                </a:solidFill>
              </a:rPr>
              <a:pPr eaLnBrk="1" hangingPunct="1">
                <a:spcBef>
                  <a:spcPct val="0"/>
                </a:spcBef>
              </a:pPr>
              <a:t>6</a:t>
            </a:fld>
            <a:endParaRPr lang="en-US" altLang="en-US" sz="1200">
              <a:solidFill>
                <a:prstClr val="black"/>
              </a:solidFill>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r>
              <a:rPr lang="en-US" altLang="en-US" dirty="0" smtClean="0"/>
              <a:t>Growers found that twice weekly sprays were needed to keep larvae</a:t>
            </a:r>
            <a:r>
              <a:rPr lang="en-US" altLang="en-US" baseline="0" dirty="0" smtClean="0"/>
              <a:t> out of field.</a:t>
            </a:r>
          </a:p>
          <a:p>
            <a:pPr eaLnBrk="1" hangingPunct="1"/>
            <a:r>
              <a:rPr lang="en-US" altLang="en-US" baseline="0" dirty="0" smtClean="0"/>
              <a:t>Entrust, Delegate, Brigade, </a:t>
            </a:r>
            <a:r>
              <a:rPr lang="en-US" altLang="en-US" baseline="0" dirty="0" err="1" smtClean="0"/>
              <a:t>Bifenthrin</a:t>
            </a:r>
            <a:r>
              <a:rPr lang="en-US" altLang="en-US" baseline="0" dirty="0" smtClean="0"/>
              <a:t>, Hero, Mustang Maxx, and malathion, offered adequate control if applied frequently.</a:t>
            </a:r>
          </a:p>
          <a:p>
            <a:pPr eaLnBrk="1" hangingPunct="1"/>
            <a:r>
              <a:rPr lang="en-US" altLang="en-US" baseline="0" dirty="0" smtClean="0"/>
              <a:t>Keep checking Cooperative Extension’s page for management options.</a:t>
            </a:r>
            <a:endParaRPr lang="en-US" alt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defTabSz="931706" eaLnBrk="0" hangingPunct="0">
              <a:spcBef>
                <a:spcPct val="30000"/>
              </a:spcBef>
              <a:defRPr sz="1100">
                <a:solidFill>
                  <a:schemeClr val="tx1"/>
                </a:solidFill>
                <a:latin typeface="Arial" charset="0"/>
              </a:defRPr>
            </a:lvl1pPr>
            <a:lvl2pPr marL="717169" indent="-275834" defTabSz="931706" eaLnBrk="0" hangingPunct="0">
              <a:spcBef>
                <a:spcPct val="30000"/>
              </a:spcBef>
              <a:defRPr sz="1100">
                <a:solidFill>
                  <a:schemeClr val="tx1"/>
                </a:solidFill>
                <a:latin typeface="Arial" charset="0"/>
              </a:defRPr>
            </a:lvl2pPr>
            <a:lvl3pPr marL="1103337" indent="-220668" defTabSz="931706" eaLnBrk="0" hangingPunct="0">
              <a:spcBef>
                <a:spcPct val="30000"/>
              </a:spcBef>
              <a:defRPr sz="1100">
                <a:solidFill>
                  <a:schemeClr val="tx1"/>
                </a:solidFill>
                <a:latin typeface="Arial" charset="0"/>
              </a:defRPr>
            </a:lvl3pPr>
            <a:lvl4pPr marL="1544671" indent="-220668" defTabSz="931706" eaLnBrk="0" hangingPunct="0">
              <a:spcBef>
                <a:spcPct val="30000"/>
              </a:spcBef>
              <a:defRPr sz="1100">
                <a:solidFill>
                  <a:schemeClr val="tx1"/>
                </a:solidFill>
                <a:latin typeface="Arial" charset="0"/>
              </a:defRPr>
            </a:lvl4pPr>
            <a:lvl5pPr marL="1986006" indent="-220668" defTabSz="931706" eaLnBrk="0" hangingPunct="0">
              <a:spcBef>
                <a:spcPct val="30000"/>
              </a:spcBef>
              <a:defRPr sz="1100">
                <a:solidFill>
                  <a:schemeClr val="tx1"/>
                </a:solidFill>
                <a:latin typeface="Arial" charset="0"/>
              </a:defRPr>
            </a:lvl5pPr>
            <a:lvl6pPr marL="2427341" indent="-220668" defTabSz="931706" eaLnBrk="0" fontAlgn="base" hangingPunct="0">
              <a:spcBef>
                <a:spcPct val="30000"/>
              </a:spcBef>
              <a:spcAft>
                <a:spcPct val="0"/>
              </a:spcAft>
              <a:defRPr sz="1100">
                <a:solidFill>
                  <a:schemeClr val="tx1"/>
                </a:solidFill>
                <a:latin typeface="Arial" charset="0"/>
              </a:defRPr>
            </a:lvl6pPr>
            <a:lvl7pPr marL="2868675" indent="-220668" defTabSz="931706" eaLnBrk="0" fontAlgn="base" hangingPunct="0">
              <a:spcBef>
                <a:spcPct val="30000"/>
              </a:spcBef>
              <a:spcAft>
                <a:spcPct val="0"/>
              </a:spcAft>
              <a:defRPr sz="1100">
                <a:solidFill>
                  <a:schemeClr val="tx1"/>
                </a:solidFill>
                <a:latin typeface="Arial" charset="0"/>
              </a:defRPr>
            </a:lvl7pPr>
            <a:lvl8pPr marL="3310010" indent="-220668" defTabSz="931706" eaLnBrk="0" fontAlgn="base" hangingPunct="0">
              <a:spcBef>
                <a:spcPct val="30000"/>
              </a:spcBef>
              <a:spcAft>
                <a:spcPct val="0"/>
              </a:spcAft>
              <a:defRPr sz="1100">
                <a:solidFill>
                  <a:schemeClr val="tx1"/>
                </a:solidFill>
                <a:latin typeface="Arial" charset="0"/>
              </a:defRPr>
            </a:lvl8pPr>
            <a:lvl9pPr marL="3751344" indent="-220668" defTabSz="931706"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A569C19C-6BB1-4A58-B7D6-64498CE393E9}" type="slidenum">
              <a:rPr lang="en-US" altLang="en-US" sz="1200"/>
              <a:pPr eaLnBrk="1" hangingPunct="1">
                <a:spcBef>
                  <a:spcPct val="0"/>
                </a:spcBef>
              </a:pPr>
              <a:t>7</a:t>
            </a:fld>
            <a:endParaRPr lang="en-US" altLang="en-US" sz="120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r>
              <a:rPr lang="en-US" altLang="en-US" dirty="0" smtClean="0"/>
              <a:t>Order </a:t>
            </a:r>
            <a:r>
              <a:rPr lang="en-US" altLang="en-US" dirty="0" err="1" smtClean="0"/>
              <a:t>hemiptera</a:t>
            </a:r>
            <a:r>
              <a:rPr lang="en-US" altLang="en-US" dirty="0" smtClean="0"/>
              <a:t> – the true bugs</a:t>
            </a:r>
          </a:p>
          <a:p>
            <a:pPr eaLnBrk="1" hangingPunct="1"/>
            <a:r>
              <a:rPr lang="en-US" altLang="en-US" dirty="0" smtClean="0"/>
              <a:t>Has piercing sucking mouthparts</a:t>
            </a:r>
          </a:p>
          <a:p>
            <a:pPr eaLnBrk="1" hangingPunct="1"/>
            <a:r>
              <a:rPr lang="en-US" altLang="en-US" dirty="0" smtClean="0"/>
              <a:t>Adults are a mottled brown and ~1/2” long; they can live 6-8 months</a:t>
            </a:r>
          </a:p>
          <a:p>
            <a:pPr eaLnBrk="1" hangingPunct="1"/>
            <a:r>
              <a:rPr lang="en-US" altLang="en-US" dirty="0" smtClean="0"/>
              <a:t>Likely only one generation in the northeast</a:t>
            </a:r>
          </a:p>
          <a:p>
            <a:pPr eaLnBrk="1" hangingPunct="1"/>
            <a:r>
              <a:rPr lang="en-US" altLang="en-US" dirty="0" smtClean="0"/>
              <a:t>adults mate in the spring approximately two weeks after emerging from diapause or the resting phase. After a short period, the females begin laying egg masses. Egg masses are laid at approximately weekly intervals, and each female lays as many as 400 eggs in her lifetime. In Pennsylvania, females were observed laying eggs from June to September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defTabSz="931706" eaLnBrk="0" hangingPunct="0">
              <a:spcBef>
                <a:spcPct val="30000"/>
              </a:spcBef>
              <a:defRPr sz="1100">
                <a:solidFill>
                  <a:schemeClr val="tx1"/>
                </a:solidFill>
                <a:latin typeface="Arial" charset="0"/>
              </a:defRPr>
            </a:lvl1pPr>
            <a:lvl2pPr marL="717169" indent="-275834" defTabSz="931706" eaLnBrk="0" hangingPunct="0">
              <a:spcBef>
                <a:spcPct val="30000"/>
              </a:spcBef>
              <a:defRPr sz="1100">
                <a:solidFill>
                  <a:schemeClr val="tx1"/>
                </a:solidFill>
                <a:latin typeface="Arial" charset="0"/>
              </a:defRPr>
            </a:lvl2pPr>
            <a:lvl3pPr marL="1103337" indent="-220668" defTabSz="931706" eaLnBrk="0" hangingPunct="0">
              <a:spcBef>
                <a:spcPct val="30000"/>
              </a:spcBef>
              <a:defRPr sz="1100">
                <a:solidFill>
                  <a:schemeClr val="tx1"/>
                </a:solidFill>
                <a:latin typeface="Arial" charset="0"/>
              </a:defRPr>
            </a:lvl3pPr>
            <a:lvl4pPr marL="1544671" indent="-220668" defTabSz="931706" eaLnBrk="0" hangingPunct="0">
              <a:spcBef>
                <a:spcPct val="30000"/>
              </a:spcBef>
              <a:defRPr sz="1100">
                <a:solidFill>
                  <a:schemeClr val="tx1"/>
                </a:solidFill>
                <a:latin typeface="Arial" charset="0"/>
              </a:defRPr>
            </a:lvl4pPr>
            <a:lvl5pPr marL="1986006" indent="-220668" defTabSz="931706" eaLnBrk="0" hangingPunct="0">
              <a:spcBef>
                <a:spcPct val="30000"/>
              </a:spcBef>
              <a:defRPr sz="1100">
                <a:solidFill>
                  <a:schemeClr val="tx1"/>
                </a:solidFill>
                <a:latin typeface="Arial" charset="0"/>
              </a:defRPr>
            </a:lvl5pPr>
            <a:lvl6pPr marL="2427341" indent="-220668" defTabSz="931706" eaLnBrk="0" fontAlgn="base" hangingPunct="0">
              <a:spcBef>
                <a:spcPct val="30000"/>
              </a:spcBef>
              <a:spcAft>
                <a:spcPct val="0"/>
              </a:spcAft>
              <a:defRPr sz="1100">
                <a:solidFill>
                  <a:schemeClr val="tx1"/>
                </a:solidFill>
                <a:latin typeface="Arial" charset="0"/>
              </a:defRPr>
            </a:lvl6pPr>
            <a:lvl7pPr marL="2868675" indent="-220668" defTabSz="931706" eaLnBrk="0" fontAlgn="base" hangingPunct="0">
              <a:spcBef>
                <a:spcPct val="30000"/>
              </a:spcBef>
              <a:spcAft>
                <a:spcPct val="0"/>
              </a:spcAft>
              <a:defRPr sz="1100">
                <a:solidFill>
                  <a:schemeClr val="tx1"/>
                </a:solidFill>
                <a:latin typeface="Arial" charset="0"/>
              </a:defRPr>
            </a:lvl7pPr>
            <a:lvl8pPr marL="3310010" indent="-220668" defTabSz="931706" eaLnBrk="0" fontAlgn="base" hangingPunct="0">
              <a:spcBef>
                <a:spcPct val="30000"/>
              </a:spcBef>
              <a:spcAft>
                <a:spcPct val="0"/>
              </a:spcAft>
              <a:defRPr sz="1100">
                <a:solidFill>
                  <a:schemeClr val="tx1"/>
                </a:solidFill>
                <a:latin typeface="Arial" charset="0"/>
              </a:defRPr>
            </a:lvl8pPr>
            <a:lvl9pPr marL="3751344" indent="-220668" defTabSz="931706"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7DDEFDF5-4BCA-4F8F-A13D-9CE57B3DE7DB}" type="slidenum">
              <a:rPr lang="en-US" altLang="en-US" sz="1200"/>
              <a:pPr eaLnBrk="1" hangingPunct="1">
                <a:spcBef>
                  <a:spcPct val="0"/>
                </a:spcBef>
              </a:pPr>
              <a:t>8</a:t>
            </a:fld>
            <a:endParaRPr lang="en-US" altLang="en-US" sz="120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altLang="en-US" dirty="0" smtClean="0"/>
          </a:p>
          <a:p>
            <a:pPr eaLnBrk="1" hangingPunct="1"/>
            <a:r>
              <a:rPr lang="en-US" altLang="en-US" dirty="0" smtClean="0"/>
              <a:t>BMSB has a very large host range </a:t>
            </a:r>
          </a:p>
          <a:p>
            <a:pPr eaLnBrk="1" hangingPunct="1"/>
            <a:endParaRPr lang="en-US" altLang="en-US" dirty="0" smtClean="0"/>
          </a:p>
          <a:p>
            <a:pPr eaLnBrk="1" hangingPunct="1"/>
            <a:r>
              <a:rPr lang="en-US" altLang="en-US" dirty="0" smtClean="0"/>
              <a:t>Small necrotic spots on fruit and leaf surfaces often result from feeding damage, and it may be compounded by secondary infections and scarring as the fruit matures. In particular, affected apples often exhibit pitting and </a:t>
            </a:r>
          </a:p>
          <a:p>
            <a:pPr eaLnBrk="1" hangingPunct="1"/>
            <a:r>
              <a:rPr lang="en-US" altLang="en-US" dirty="0" smtClean="0"/>
              <a:t>discoloration symptoms and peaches frequently display a characteristic distortion referred to as "</a:t>
            </a:r>
            <a:r>
              <a:rPr lang="en-US" altLang="en-US" dirty="0" err="1" smtClean="0"/>
              <a:t>catfacing</a:t>
            </a:r>
            <a:r>
              <a:rPr lang="en-US" altLang="en-US" dirty="0" smtClean="0"/>
              <a:t>" (Hamilton and Shearer 2003). Even if a fruit such as a peach is still edible, it may not be suitable for market. Similar damage to other crops, such as soybeans, is more likely to occur in the southern US. The BMSB is also known to vector or spread a plant disease that is important to at least one tree crop in Asia (</a:t>
            </a:r>
            <a:r>
              <a:rPr lang="en-US" altLang="en-US" dirty="0" err="1" smtClean="0"/>
              <a:t>Hiruki</a:t>
            </a:r>
            <a:r>
              <a:rPr lang="en-US" altLang="en-US" dirty="0" smtClean="0"/>
              <a:t> 1999). Because the BMSB is </a:t>
            </a:r>
            <a:r>
              <a:rPr lang="en-US" altLang="en-US" dirty="0" err="1" smtClean="0"/>
              <a:t>polyphagous</a:t>
            </a:r>
            <a:r>
              <a:rPr lang="en-US" altLang="en-US" dirty="0" smtClean="0"/>
              <a:t>, or feeding on a wide range of host plants, almost any crop with fruit may be at risk.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defTabSz="931706" eaLnBrk="0" hangingPunct="0">
              <a:spcBef>
                <a:spcPct val="30000"/>
              </a:spcBef>
              <a:defRPr sz="1100">
                <a:solidFill>
                  <a:schemeClr val="tx1"/>
                </a:solidFill>
                <a:latin typeface="Arial" charset="0"/>
              </a:defRPr>
            </a:lvl1pPr>
            <a:lvl2pPr marL="717169" indent="-275834" defTabSz="931706" eaLnBrk="0" hangingPunct="0">
              <a:spcBef>
                <a:spcPct val="30000"/>
              </a:spcBef>
              <a:defRPr sz="1100">
                <a:solidFill>
                  <a:schemeClr val="tx1"/>
                </a:solidFill>
                <a:latin typeface="Arial" charset="0"/>
              </a:defRPr>
            </a:lvl2pPr>
            <a:lvl3pPr marL="1103337" indent="-220668" defTabSz="931706" eaLnBrk="0" hangingPunct="0">
              <a:spcBef>
                <a:spcPct val="30000"/>
              </a:spcBef>
              <a:defRPr sz="1100">
                <a:solidFill>
                  <a:schemeClr val="tx1"/>
                </a:solidFill>
                <a:latin typeface="Arial" charset="0"/>
              </a:defRPr>
            </a:lvl3pPr>
            <a:lvl4pPr marL="1544671" indent="-220668" defTabSz="931706" eaLnBrk="0" hangingPunct="0">
              <a:spcBef>
                <a:spcPct val="30000"/>
              </a:spcBef>
              <a:defRPr sz="1100">
                <a:solidFill>
                  <a:schemeClr val="tx1"/>
                </a:solidFill>
                <a:latin typeface="Arial" charset="0"/>
              </a:defRPr>
            </a:lvl4pPr>
            <a:lvl5pPr marL="1986006" indent="-220668" defTabSz="931706" eaLnBrk="0" hangingPunct="0">
              <a:spcBef>
                <a:spcPct val="30000"/>
              </a:spcBef>
              <a:defRPr sz="1100">
                <a:solidFill>
                  <a:schemeClr val="tx1"/>
                </a:solidFill>
                <a:latin typeface="Arial" charset="0"/>
              </a:defRPr>
            </a:lvl5pPr>
            <a:lvl6pPr marL="2427341" indent="-220668" defTabSz="931706" eaLnBrk="0" fontAlgn="base" hangingPunct="0">
              <a:spcBef>
                <a:spcPct val="30000"/>
              </a:spcBef>
              <a:spcAft>
                <a:spcPct val="0"/>
              </a:spcAft>
              <a:defRPr sz="1100">
                <a:solidFill>
                  <a:schemeClr val="tx1"/>
                </a:solidFill>
                <a:latin typeface="Arial" charset="0"/>
              </a:defRPr>
            </a:lvl6pPr>
            <a:lvl7pPr marL="2868675" indent="-220668" defTabSz="931706" eaLnBrk="0" fontAlgn="base" hangingPunct="0">
              <a:spcBef>
                <a:spcPct val="30000"/>
              </a:spcBef>
              <a:spcAft>
                <a:spcPct val="0"/>
              </a:spcAft>
              <a:defRPr sz="1100">
                <a:solidFill>
                  <a:schemeClr val="tx1"/>
                </a:solidFill>
                <a:latin typeface="Arial" charset="0"/>
              </a:defRPr>
            </a:lvl7pPr>
            <a:lvl8pPr marL="3310010" indent="-220668" defTabSz="931706" eaLnBrk="0" fontAlgn="base" hangingPunct="0">
              <a:spcBef>
                <a:spcPct val="30000"/>
              </a:spcBef>
              <a:spcAft>
                <a:spcPct val="0"/>
              </a:spcAft>
              <a:defRPr sz="1100">
                <a:solidFill>
                  <a:schemeClr val="tx1"/>
                </a:solidFill>
                <a:latin typeface="Arial" charset="0"/>
              </a:defRPr>
            </a:lvl8pPr>
            <a:lvl9pPr marL="3751344" indent="-220668" defTabSz="931706"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8466C93E-8FCE-42D5-B359-037672B6A9CC}" type="slidenum">
              <a:rPr lang="en-US" altLang="en-US" sz="1200"/>
              <a:pPr eaLnBrk="1" hangingPunct="1">
                <a:spcBef>
                  <a:spcPct val="0"/>
                </a:spcBef>
              </a:pPr>
              <a:t>9</a:t>
            </a:fld>
            <a:endParaRPr lang="en-US" altLang="en-US" sz="120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r>
              <a:rPr lang="en-US" altLang="en-US" dirty="0" smtClean="0"/>
              <a:t>Can be quite a nuisance as adults accumulate on sides of buildings and work their way into homes</a:t>
            </a:r>
          </a:p>
          <a:p>
            <a:pPr eaLnBrk="1" hangingPunct="1"/>
            <a:r>
              <a:rPr lang="en-US" altLang="en-US" dirty="0" smtClean="0"/>
              <a:t>The brown </a:t>
            </a:r>
            <a:r>
              <a:rPr lang="en-US" altLang="en-US" dirty="0" err="1" smtClean="0"/>
              <a:t>marmorated</a:t>
            </a:r>
            <a:r>
              <a:rPr lang="en-US" altLang="en-US" dirty="0" smtClean="0"/>
              <a:t> stink bug is an agricultural pest of fruit crops and soybeans in Asia. They are also a household nuisance pest in Japan and exhibit the same overwintering behavior that they do in the United States. </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9144000" cy="932688"/>
          </a:xfrm>
          <a:prstGeom prst="rect">
            <a:avLst/>
          </a:prstGeom>
        </p:spPr>
      </p:pic>
      <p:sp>
        <p:nvSpPr>
          <p:cNvPr id="2" name="Title 1"/>
          <p:cNvSpPr>
            <a:spLocks noGrp="1"/>
          </p:cNvSpPr>
          <p:nvPr>
            <p:ph type="ctrTitle"/>
          </p:nvPr>
        </p:nvSpPr>
        <p:spPr>
          <a:xfrm>
            <a:off x="1371600" y="1859280"/>
            <a:ext cx="6400800" cy="1295400"/>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A5344246-1D67-46AC-8FB4-CE46CD374466}" type="datetime1">
              <a:rPr lang="en-US">
                <a:solidFill>
                  <a:srgbClr val="9E8E5C">
                    <a:lumMod val="60000"/>
                    <a:lumOff val="40000"/>
                  </a:srgbClr>
                </a:solidFill>
              </a:rPr>
              <a:pPr>
                <a:defRPr/>
              </a:pPr>
              <a:t>3/31/2014</a:t>
            </a:fld>
            <a:endParaRPr lang="en-US" dirty="0">
              <a:solidFill>
                <a:srgbClr val="9E8E5C">
                  <a:lumMod val="60000"/>
                  <a:lumOff val="40000"/>
                </a:srgb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srgbClr val="9E8E5C">
                    <a:lumMod val="60000"/>
                    <a:lumOff val="40000"/>
                  </a:srgbClr>
                </a:solidFill>
              </a:rPr>
              <a:t>www.maineforestservice.gov/InvasiveThreats.htm</a:t>
            </a:r>
          </a:p>
        </p:txBody>
      </p:sp>
      <p:sp>
        <p:nvSpPr>
          <p:cNvPr id="7" name="Slide Number Placeholder 5"/>
          <p:cNvSpPr>
            <a:spLocks noGrp="1"/>
          </p:cNvSpPr>
          <p:nvPr>
            <p:ph type="sldNum" sz="quarter" idx="12"/>
          </p:nvPr>
        </p:nvSpPr>
        <p:spPr/>
        <p:txBody>
          <a:bodyPr/>
          <a:lstStyle>
            <a:lvl1pPr>
              <a:defRPr/>
            </a:lvl1pPr>
          </a:lstStyle>
          <a:p>
            <a:pPr>
              <a:defRPr/>
            </a:pPr>
            <a:fld id="{9C800DF3-E624-4FAC-9393-BF3EC4F9E16F}" type="slidenum">
              <a:rPr lang="en-US">
                <a:solidFill>
                  <a:srgbClr val="9E8E5C">
                    <a:lumMod val="60000"/>
                    <a:lumOff val="40000"/>
                  </a:srgbClr>
                </a:solidFill>
              </a:rPr>
              <a:pPr>
                <a:defRPr/>
              </a:pPr>
              <a:t>‹#›</a:t>
            </a:fld>
            <a:endParaRPr lang="en-US">
              <a:solidFill>
                <a:srgbClr val="9E8E5C">
                  <a:lumMod val="60000"/>
                  <a:lumOff val="40000"/>
                </a:srgbClr>
              </a:solidFill>
            </a:endParaRPr>
          </a:p>
        </p:txBody>
      </p:sp>
    </p:spTree>
    <p:extLst>
      <p:ext uri="{BB962C8B-B14F-4D97-AF65-F5344CB8AC3E}">
        <p14:creationId xmlns:p14="http://schemas.microsoft.com/office/powerpoint/2010/main" val="3542119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ln/>
        </p:spPr>
        <p:txBody>
          <a:bodyPr/>
          <a:lstStyle>
            <a:lvl1pPr>
              <a:defRPr/>
            </a:lvl1pPr>
          </a:lstStyle>
          <a:p>
            <a:pPr>
              <a:defRPr/>
            </a:pPr>
            <a:fld id="{50960BB1-D1AF-4FD0-AB21-175CCE8F3494}" type="datetime1">
              <a:rPr lang="en-US">
                <a:solidFill>
                  <a:srgbClr val="9E8E5C">
                    <a:lumMod val="60000"/>
                    <a:lumOff val="40000"/>
                  </a:srgbClr>
                </a:solidFill>
              </a:rPr>
              <a:pPr>
                <a:defRPr/>
              </a:pPr>
              <a:t>3/31/2014</a:t>
            </a:fld>
            <a:endParaRPr lang="en-US" dirty="0">
              <a:solidFill>
                <a:srgbClr val="9E8E5C">
                  <a:lumMod val="60000"/>
                  <a:lumOff val="40000"/>
                </a:srgb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srgbClr val="9E8E5C">
                    <a:lumMod val="60000"/>
                    <a:lumOff val="40000"/>
                  </a:srgbClr>
                </a:solidFill>
              </a:rPr>
              <a:t>www.maineforestservice.gov/InvasiveThreats.htm</a:t>
            </a:r>
          </a:p>
        </p:txBody>
      </p:sp>
      <p:sp>
        <p:nvSpPr>
          <p:cNvPr id="6" name="Slide Number Placeholder 5"/>
          <p:cNvSpPr>
            <a:spLocks noGrp="1"/>
          </p:cNvSpPr>
          <p:nvPr>
            <p:ph type="sldNum" sz="quarter" idx="12"/>
          </p:nvPr>
        </p:nvSpPr>
        <p:spPr/>
        <p:txBody>
          <a:bodyPr/>
          <a:lstStyle>
            <a:lvl1pPr>
              <a:defRPr/>
            </a:lvl1pPr>
          </a:lstStyle>
          <a:p>
            <a:pPr>
              <a:defRPr/>
            </a:pPr>
            <a:fld id="{0E4D82A8-FBB1-4839-AC83-A51DBECBA51B}" type="slidenum">
              <a:rPr lang="en-US">
                <a:solidFill>
                  <a:srgbClr val="9E8E5C">
                    <a:lumMod val="60000"/>
                    <a:lumOff val="40000"/>
                  </a:srgbClr>
                </a:solidFill>
              </a:rPr>
              <a:pPr>
                <a:defRPr/>
              </a:pPr>
              <a:t>‹#›</a:t>
            </a:fld>
            <a:endParaRPr lang="en-US">
              <a:solidFill>
                <a:srgbClr val="9E8E5C">
                  <a:lumMod val="60000"/>
                  <a:lumOff val="40000"/>
                </a:srgbClr>
              </a:solidFill>
            </a:endParaRPr>
          </a:p>
        </p:txBody>
      </p:sp>
    </p:spTree>
    <p:extLst>
      <p:ext uri="{BB962C8B-B14F-4D97-AF65-F5344CB8AC3E}">
        <p14:creationId xmlns:p14="http://schemas.microsoft.com/office/powerpoint/2010/main" val="2078649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ln/>
        </p:spPr>
        <p:txBody>
          <a:bodyPr/>
          <a:lstStyle>
            <a:lvl1pPr>
              <a:defRPr/>
            </a:lvl1pPr>
          </a:lstStyle>
          <a:p>
            <a:pPr>
              <a:defRPr/>
            </a:pPr>
            <a:fld id="{C15F3AFF-6F37-4991-ABBC-A90791B22428}" type="datetime1">
              <a:rPr lang="en-US">
                <a:solidFill>
                  <a:srgbClr val="9E8E5C">
                    <a:lumMod val="60000"/>
                    <a:lumOff val="40000"/>
                  </a:srgbClr>
                </a:solidFill>
              </a:rPr>
              <a:pPr>
                <a:defRPr/>
              </a:pPr>
              <a:t>3/31/2014</a:t>
            </a:fld>
            <a:endParaRPr lang="en-US" dirty="0">
              <a:solidFill>
                <a:srgbClr val="9E8E5C">
                  <a:lumMod val="60000"/>
                  <a:lumOff val="40000"/>
                </a:srgb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srgbClr val="9E8E5C">
                    <a:lumMod val="60000"/>
                    <a:lumOff val="40000"/>
                  </a:srgbClr>
                </a:solidFill>
              </a:rPr>
              <a:t>www.maineforestservice.gov/InvasiveThreats.htm</a:t>
            </a:r>
          </a:p>
        </p:txBody>
      </p:sp>
      <p:sp>
        <p:nvSpPr>
          <p:cNvPr id="6" name="Slide Number Placeholder 5"/>
          <p:cNvSpPr>
            <a:spLocks noGrp="1"/>
          </p:cNvSpPr>
          <p:nvPr>
            <p:ph type="sldNum" sz="quarter" idx="12"/>
          </p:nvPr>
        </p:nvSpPr>
        <p:spPr/>
        <p:txBody>
          <a:bodyPr/>
          <a:lstStyle>
            <a:lvl1pPr>
              <a:defRPr/>
            </a:lvl1pPr>
          </a:lstStyle>
          <a:p>
            <a:pPr>
              <a:defRPr/>
            </a:pPr>
            <a:fld id="{048BB9D0-F78C-4179-A284-CAE08A353DC6}" type="slidenum">
              <a:rPr lang="en-US">
                <a:solidFill>
                  <a:srgbClr val="9E8E5C">
                    <a:lumMod val="60000"/>
                    <a:lumOff val="40000"/>
                  </a:srgbClr>
                </a:solidFill>
              </a:rPr>
              <a:pPr>
                <a:defRPr/>
              </a:pPr>
              <a:t>‹#›</a:t>
            </a:fld>
            <a:endParaRPr lang="en-US">
              <a:solidFill>
                <a:srgbClr val="9E8E5C">
                  <a:lumMod val="60000"/>
                  <a:lumOff val="40000"/>
                </a:srgbClr>
              </a:solidFill>
            </a:endParaRPr>
          </a:p>
        </p:txBody>
      </p:sp>
    </p:spTree>
    <p:extLst>
      <p:ext uri="{BB962C8B-B14F-4D97-AF65-F5344CB8AC3E}">
        <p14:creationId xmlns:p14="http://schemas.microsoft.com/office/powerpoint/2010/main" val="2918512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fontAlgn="base">
              <a:spcBef>
                <a:spcPct val="0"/>
              </a:spcBef>
              <a:spcAft>
                <a:spcPct val="0"/>
              </a:spcAft>
              <a:defRPr/>
            </a:pPr>
            <a:endParaRPr lang="en-US" sz="2000" b="1">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fld id="{BFDEDB32-E525-4E43-B202-EE34D03F817F}" type="datetime1">
              <a:rPr lang="en-US">
                <a:solidFill>
                  <a:srgbClr val="FEFAC9"/>
                </a:solidFill>
              </a:rPr>
              <a:pPr>
                <a:defRPr/>
              </a:pPr>
              <a:t>3/31/2014</a:t>
            </a:fld>
            <a:endParaRPr lang="en-US" dirty="0">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CC86550E-9869-463D-B203-7333F6E3407E}"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r>
              <a:rPr lang="en-US">
                <a:solidFill>
                  <a:srgbClr val="FEFAC9"/>
                </a:solidFill>
              </a:rPr>
              <a:t>www.maineforestservice.gov/InvasiveThreats.htm</a:t>
            </a:r>
          </a:p>
        </p:txBody>
      </p:sp>
    </p:spTree>
    <p:extLst>
      <p:ext uri="{BB962C8B-B14F-4D97-AF65-F5344CB8AC3E}">
        <p14:creationId xmlns:p14="http://schemas.microsoft.com/office/powerpoint/2010/main" val="3713466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fld id="{11ECA534-F3B5-4643-BB1F-58C215772C80}" type="datetime1">
              <a:rPr lang="en-US">
                <a:solidFill>
                  <a:srgbClr val="FEFAC9"/>
                </a:solidFill>
              </a:rPr>
              <a:pPr>
                <a:defRPr/>
              </a:pPr>
              <a:t>3/31/2014</a:t>
            </a:fld>
            <a:endParaRPr lang="en-US" dirty="0">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r>
              <a:rPr lang="en-US">
                <a:solidFill>
                  <a:srgbClr val="FEFAC9"/>
                </a:solidFill>
              </a:rPr>
              <a:t>www.maineforestservice.gov/InvasiveThreats.htm</a:t>
            </a:r>
          </a:p>
        </p:txBody>
      </p:sp>
      <p:sp>
        <p:nvSpPr>
          <p:cNvPr id="6" name="Slide Number Placeholder 21"/>
          <p:cNvSpPr>
            <a:spLocks noGrp="1"/>
          </p:cNvSpPr>
          <p:nvPr>
            <p:ph type="sldNum" sz="quarter" idx="12"/>
          </p:nvPr>
        </p:nvSpPr>
        <p:spPr/>
        <p:txBody>
          <a:bodyPr/>
          <a:lstStyle>
            <a:lvl1pPr>
              <a:defRPr/>
            </a:lvl1pPr>
          </a:lstStyle>
          <a:p>
            <a:pPr>
              <a:defRPr/>
            </a:pPr>
            <a:fld id="{13C62E63-E693-4FAF-B7F3-45B6469B172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50007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64A81FB-1A02-4047-9804-4846AF11B988}" type="datetime1">
              <a:rPr lang="en-US">
                <a:solidFill>
                  <a:srgbClr val="FEFAC9"/>
                </a:solidFill>
              </a:rPr>
              <a:pPr>
                <a:defRPr/>
              </a:pPr>
              <a:t>3/31/2014</a:t>
            </a:fld>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srgbClr val="FEFAC9"/>
                </a:solidFill>
              </a:rPr>
              <a:t>www.maineforestservice.gov/InvasiveThreats.htm</a:t>
            </a:r>
          </a:p>
        </p:txBody>
      </p:sp>
      <p:sp>
        <p:nvSpPr>
          <p:cNvPr id="7" name="Slide Number Placeholder 5"/>
          <p:cNvSpPr>
            <a:spLocks noGrp="1"/>
          </p:cNvSpPr>
          <p:nvPr>
            <p:ph type="sldNum" sz="quarter" idx="12"/>
          </p:nvPr>
        </p:nvSpPr>
        <p:spPr/>
        <p:txBody>
          <a:bodyPr/>
          <a:lstStyle>
            <a:lvl1pPr>
              <a:defRPr/>
            </a:lvl1pPr>
          </a:lstStyle>
          <a:p>
            <a:pPr>
              <a:defRPr/>
            </a:pPr>
            <a:fld id="{0853F9D6-052C-46A2-8EE4-D74F4623EA8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12643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fld id="{CF52CD40-1FCA-46A9-A291-B3078CD1B377}" type="datetime1">
              <a:rPr lang="en-US">
                <a:solidFill>
                  <a:srgbClr val="FEFAC9"/>
                </a:solidFill>
              </a:rPr>
              <a:pPr>
                <a:defRPr/>
              </a:pPr>
              <a:t>3/31/2014</a:t>
            </a:fld>
            <a:endParaRPr lang="en-US" dirty="0">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r>
              <a:rPr lang="en-US">
                <a:solidFill>
                  <a:srgbClr val="FEFAC9"/>
                </a:solidFill>
              </a:rPr>
              <a:t>www.maineforestservice.gov/InvasiveThreats.htm</a:t>
            </a:r>
          </a:p>
        </p:txBody>
      </p:sp>
      <p:sp>
        <p:nvSpPr>
          <p:cNvPr id="7" name="Slide Number Placeholder 21"/>
          <p:cNvSpPr>
            <a:spLocks noGrp="1"/>
          </p:cNvSpPr>
          <p:nvPr>
            <p:ph type="sldNum" sz="quarter" idx="12"/>
          </p:nvPr>
        </p:nvSpPr>
        <p:spPr/>
        <p:txBody>
          <a:bodyPr/>
          <a:lstStyle>
            <a:lvl1pPr>
              <a:defRPr/>
            </a:lvl1pPr>
          </a:lstStyle>
          <a:p>
            <a:pPr>
              <a:defRPr/>
            </a:pPr>
            <a:fld id="{47602774-83F8-437C-8A7B-F20891FEC32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00774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A9520E57-598C-497C-8433-3A15CB998A17}"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r>
              <a:rPr lang="en-US">
                <a:solidFill>
                  <a:srgbClr val="FEFAC9"/>
                </a:solidFill>
              </a:rPr>
              <a:t>www.maineforestservice.gov/InvasiveThreats.htm</a:t>
            </a:r>
          </a:p>
        </p:txBody>
      </p:sp>
      <p:sp>
        <p:nvSpPr>
          <p:cNvPr id="11" name="Date Placeholder 6"/>
          <p:cNvSpPr>
            <a:spLocks noGrp="1"/>
          </p:cNvSpPr>
          <p:nvPr>
            <p:ph type="dt" sz="half" idx="12"/>
          </p:nvPr>
        </p:nvSpPr>
        <p:spPr/>
        <p:txBody>
          <a:bodyPr/>
          <a:lstStyle>
            <a:lvl1pPr>
              <a:defRPr/>
            </a:lvl1pPr>
          </a:lstStyle>
          <a:p>
            <a:pPr>
              <a:defRPr/>
            </a:pPr>
            <a:fld id="{2DCCAFEF-D065-4E86-8040-21EC860E49E0}" type="datetime1">
              <a:rPr lang="en-US">
                <a:solidFill>
                  <a:srgbClr val="FEFAC9"/>
                </a:solidFill>
              </a:rPr>
              <a:pPr>
                <a:defRPr/>
              </a:pPr>
              <a:t>3/31/2014</a:t>
            </a:fld>
            <a:endParaRPr lang="en-US">
              <a:solidFill>
                <a:srgbClr val="FEFAC9"/>
              </a:solidFill>
            </a:endParaRPr>
          </a:p>
        </p:txBody>
      </p:sp>
    </p:spTree>
    <p:extLst>
      <p:ext uri="{BB962C8B-B14F-4D97-AF65-F5344CB8AC3E}">
        <p14:creationId xmlns:p14="http://schemas.microsoft.com/office/powerpoint/2010/main" val="2981260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fld id="{6603BF98-D044-4307-8865-51B24EFAED4C}" type="datetime1">
              <a:rPr lang="en-US">
                <a:solidFill>
                  <a:srgbClr val="FEFAC9"/>
                </a:solidFill>
              </a:rPr>
              <a:pPr>
                <a:defRPr/>
              </a:pPr>
              <a:t>3/31/2014</a:t>
            </a:fld>
            <a:endParaRPr lang="en-US" dirty="0">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r>
              <a:rPr lang="en-US">
                <a:solidFill>
                  <a:srgbClr val="FEFAC9"/>
                </a:solidFill>
              </a:rPr>
              <a:t>www.maineforestservice.gov/InvasiveThreats.htm</a:t>
            </a:r>
          </a:p>
        </p:txBody>
      </p:sp>
      <p:sp>
        <p:nvSpPr>
          <p:cNvPr id="5" name="Slide Number Placeholder 21"/>
          <p:cNvSpPr>
            <a:spLocks noGrp="1"/>
          </p:cNvSpPr>
          <p:nvPr>
            <p:ph type="sldNum" sz="quarter" idx="12"/>
          </p:nvPr>
        </p:nvSpPr>
        <p:spPr/>
        <p:txBody>
          <a:bodyPr/>
          <a:lstStyle>
            <a:lvl1pPr>
              <a:defRPr/>
            </a:lvl1pPr>
          </a:lstStyle>
          <a:p>
            <a:pPr>
              <a:defRPr/>
            </a:pPr>
            <a:fld id="{465BBA42-460A-4D3C-A51E-6597157A001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70319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fld id="{9406D7FD-9257-4900-B48C-63BC77A91B83}" type="datetime1">
              <a:rPr lang="en-US">
                <a:solidFill>
                  <a:srgbClr val="FEFAC9"/>
                </a:solidFill>
              </a:rPr>
              <a:pPr>
                <a:defRPr/>
              </a:pPr>
              <a:t>3/31/2014</a:t>
            </a:fld>
            <a:endParaRPr lang="en-US" dirty="0">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r>
              <a:rPr lang="en-US">
                <a:solidFill>
                  <a:srgbClr val="FEFAC9"/>
                </a:solidFill>
              </a:rPr>
              <a:t>www.maineforestservice.gov/InvasiveThreats.htm</a:t>
            </a:r>
          </a:p>
        </p:txBody>
      </p:sp>
      <p:sp>
        <p:nvSpPr>
          <p:cNvPr id="4" name="Slide Number Placeholder 21"/>
          <p:cNvSpPr>
            <a:spLocks noGrp="1"/>
          </p:cNvSpPr>
          <p:nvPr>
            <p:ph type="sldNum" sz="quarter" idx="12"/>
          </p:nvPr>
        </p:nvSpPr>
        <p:spPr/>
        <p:txBody>
          <a:bodyPr/>
          <a:lstStyle>
            <a:lvl1pPr>
              <a:defRPr/>
            </a:lvl1pPr>
          </a:lstStyle>
          <a:p>
            <a:pPr>
              <a:defRPr/>
            </a:pPr>
            <a:fld id="{4E9F17A6-F1FE-475B-B556-E892782A1BC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92905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fld id="{5EE67F65-49B2-44F0-B282-3E2C70636E86}" type="datetime1">
              <a:rPr lang="en-US">
                <a:solidFill>
                  <a:srgbClr val="FEFAC9"/>
                </a:solidFill>
              </a:rPr>
              <a:pPr>
                <a:defRPr/>
              </a:pPr>
              <a:t>3/31/2014</a:t>
            </a:fld>
            <a:endParaRPr lang="en-US" dirty="0">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r>
              <a:rPr lang="en-US">
                <a:solidFill>
                  <a:srgbClr val="FEFAC9"/>
                </a:solidFill>
              </a:rPr>
              <a:t>www.maineforestservice.gov/InvasiveThreats.htm</a:t>
            </a:r>
          </a:p>
        </p:txBody>
      </p:sp>
      <p:sp>
        <p:nvSpPr>
          <p:cNvPr id="7" name="Slide Number Placeholder 21"/>
          <p:cNvSpPr>
            <a:spLocks noGrp="1"/>
          </p:cNvSpPr>
          <p:nvPr>
            <p:ph type="sldNum" sz="quarter" idx="12"/>
          </p:nvPr>
        </p:nvSpPr>
        <p:spPr/>
        <p:txBody>
          <a:bodyPr/>
          <a:lstStyle>
            <a:lvl1pPr>
              <a:defRPr/>
            </a:lvl1pPr>
          </a:lstStyle>
          <a:p>
            <a:pPr>
              <a:defRPr/>
            </a:pPr>
            <a:fld id="{3C58889C-C88C-43D8-A34C-F48F32C986D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21210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5E9AC314-B42D-4B68-A005-158A6B76BB9E}" type="datetime1">
              <a:rPr lang="en-US">
                <a:solidFill>
                  <a:srgbClr val="9E8E5C">
                    <a:lumMod val="60000"/>
                    <a:lumOff val="40000"/>
                  </a:srgbClr>
                </a:solidFill>
              </a:rPr>
              <a:pPr>
                <a:defRPr/>
              </a:pPr>
              <a:t>3/31/2014</a:t>
            </a:fld>
            <a:endParaRPr lang="en-US">
              <a:solidFill>
                <a:srgbClr val="9E8E5C">
                  <a:lumMod val="60000"/>
                  <a:lumOff val="40000"/>
                </a:srgb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srgbClr val="9E8E5C">
                    <a:lumMod val="60000"/>
                    <a:lumOff val="40000"/>
                  </a:srgbClr>
                </a:solidFill>
              </a:rPr>
              <a:t>www.maineforestservice.gov/InvasiveThreats.htm</a:t>
            </a:r>
          </a:p>
        </p:txBody>
      </p:sp>
      <p:sp>
        <p:nvSpPr>
          <p:cNvPr id="7" name="Slide Number Placeholder 5"/>
          <p:cNvSpPr>
            <a:spLocks noGrp="1"/>
          </p:cNvSpPr>
          <p:nvPr>
            <p:ph type="sldNum" sz="quarter" idx="12"/>
          </p:nvPr>
        </p:nvSpPr>
        <p:spPr/>
        <p:txBody>
          <a:bodyPr/>
          <a:lstStyle>
            <a:lvl1pPr>
              <a:defRPr/>
            </a:lvl1pPr>
          </a:lstStyle>
          <a:p>
            <a:pPr>
              <a:defRPr/>
            </a:pPr>
            <a:fld id="{973F0DD5-63E4-4CCA-BECF-1976B7AD5113}" type="slidenum">
              <a:rPr lang="en-US">
                <a:solidFill>
                  <a:srgbClr val="9E8E5C">
                    <a:lumMod val="60000"/>
                    <a:lumOff val="40000"/>
                  </a:srgbClr>
                </a:solidFill>
              </a:rPr>
              <a:pPr>
                <a:defRPr/>
              </a:pPr>
              <a:t>‹#›</a:t>
            </a:fld>
            <a:endParaRPr lang="en-US">
              <a:solidFill>
                <a:srgbClr val="9E8E5C">
                  <a:lumMod val="60000"/>
                  <a:lumOff val="40000"/>
                </a:srgbClr>
              </a:solidFill>
            </a:endParaRPr>
          </a:p>
        </p:txBody>
      </p:sp>
    </p:spTree>
    <p:extLst>
      <p:ext uri="{BB962C8B-B14F-4D97-AF65-F5344CB8AC3E}">
        <p14:creationId xmlns:p14="http://schemas.microsoft.com/office/powerpoint/2010/main" val="2711815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fld id="{F798C9A1-CD21-4FCF-B006-75D37545FE3F}" type="datetime1">
              <a:rPr lang="en-US">
                <a:solidFill>
                  <a:srgbClr val="FEFAC9"/>
                </a:solidFill>
              </a:rPr>
              <a:pPr>
                <a:defRPr/>
              </a:pPr>
              <a:t>3/31/2014</a:t>
            </a:fld>
            <a:endParaRPr lang="en-US" dirty="0">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r>
              <a:rPr lang="en-US">
                <a:solidFill>
                  <a:srgbClr val="FEFAC9"/>
                </a:solidFill>
              </a:rPr>
              <a:t>www.maineforestservice.gov/InvasiveThreats.htm</a:t>
            </a:r>
          </a:p>
        </p:txBody>
      </p:sp>
      <p:sp>
        <p:nvSpPr>
          <p:cNvPr id="7" name="Slide Number Placeholder 21"/>
          <p:cNvSpPr>
            <a:spLocks noGrp="1"/>
          </p:cNvSpPr>
          <p:nvPr>
            <p:ph type="sldNum" sz="quarter" idx="12"/>
          </p:nvPr>
        </p:nvSpPr>
        <p:spPr/>
        <p:txBody>
          <a:bodyPr/>
          <a:lstStyle>
            <a:lvl1pPr>
              <a:defRPr/>
            </a:lvl1pPr>
          </a:lstStyle>
          <a:p>
            <a:pPr>
              <a:defRPr/>
            </a:pPr>
            <a:fld id="{7E976C23-F365-49A7-863A-5CC8B47B624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32675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F7FEE045-804A-4165-9374-E15104D2304D}" type="datetime1">
              <a:rPr lang="en-US">
                <a:solidFill>
                  <a:srgbClr val="FEFAC9"/>
                </a:solidFill>
              </a:rPr>
              <a:pPr>
                <a:defRPr/>
              </a:pPr>
              <a:t>3/31/2014</a:t>
            </a:fld>
            <a:endParaRPr lang="en-US" dirty="0">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r>
              <a:rPr lang="en-US">
                <a:solidFill>
                  <a:srgbClr val="FEFAC9"/>
                </a:solidFill>
              </a:rPr>
              <a:t>www.maineforestservice.gov/InvasiveThreats.htm</a:t>
            </a:r>
          </a:p>
        </p:txBody>
      </p:sp>
      <p:sp>
        <p:nvSpPr>
          <p:cNvPr id="6" name="Slide Number Placeholder 21"/>
          <p:cNvSpPr>
            <a:spLocks noGrp="1"/>
          </p:cNvSpPr>
          <p:nvPr>
            <p:ph type="sldNum" sz="quarter" idx="12"/>
          </p:nvPr>
        </p:nvSpPr>
        <p:spPr/>
        <p:txBody>
          <a:bodyPr/>
          <a:lstStyle>
            <a:lvl1pPr>
              <a:defRPr/>
            </a:lvl1pPr>
          </a:lstStyle>
          <a:p>
            <a:pPr>
              <a:defRPr/>
            </a:pPr>
            <a:fld id="{56DB295E-86ED-4D85-8F22-EC39BE18224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00981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1E2B32FA-F72D-4CFD-91AF-6B4E76410F84}" type="datetime1">
              <a:rPr lang="en-US">
                <a:solidFill>
                  <a:srgbClr val="FEFAC9"/>
                </a:solidFill>
              </a:rPr>
              <a:pPr>
                <a:defRPr/>
              </a:pPr>
              <a:t>3/31/2014</a:t>
            </a:fld>
            <a:endParaRPr lang="en-US" dirty="0">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r>
              <a:rPr lang="en-US">
                <a:solidFill>
                  <a:srgbClr val="FEFAC9"/>
                </a:solidFill>
              </a:rPr>
              <a:t>www.maineforestservice.gov/InvasiveThreats.htm</a:t>
            </a:r>
          </a:p>
        </p:txBody>
      </p:sp>
      <p:sp>
        <p:nvSpPr>
          <p:cNvPr id="6" name="Slide Number Placeholder 21"/>
          <p:cNvSpPr>
            <a:spLocks noGrp="1"/>
          </p:cNvSpPr>
          <p:nvPr>
            <p:ph type="sldNum" sz="quarter" idx="12"/>
          </p:nvPr>
        </p:nvSpPr>
        <p:spPr/>
        <p:txBody>
          <a:bodyPr/>
          <a:lstStyle>
            <a:lvl1pPr>
              <a:defRPr/>
            </a:lvl1pPr>
          </a:lstStyle>
          <a:p>
            <a:pPr>
              <a:defRPr/>
            </a:pPr>
            <a:fld id="{1092BD1A-0F2B-4288-AD3E-F8DC8951BE5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06150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solidFill>
                <a:srgbClr val="FEFAC9"/>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EFAC9"/>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BD691C1B-3D93-44CE-9C66-FC27C3461C5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842539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182688" y="2017713"/>
            <a:ext cx="3810000" cy="4114800"/>
          </a:xfrm>
        </p:spPr>
        <p:txBody>
          <a:bodyPr rtlCol="0">
            <a:normAutofit/>
          </a:bodyPr>
          <a:lstStyle/>
          <a:p>
            <a:pPr lvl="0"/>
            <a:endParaRPr lang="en-US"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EFA2606-F152-4382-A687-CB5E584B6B0E}" type="slidenum">
              <a:rPr lang="en-US"/>
              <a:pPr>
                <a:defRPr/>
              </a:pPr>
              <a:t>‹#›</a:t>
            </a:fld>
            <a:endParaRPr lang="en-US"/>
          </a:p>
        </p:txBody>
      </p:sp>
    </p:spTree>
    <p:extLst>
      <p:ext uri="{BB962C8B-B14F-4D97-AF65-F5344CB8AC3E}">
        <p14:creationId xmlns:p14="http://schemas.microsoft.com/office/powerpoint/2010/main" val="35879067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30B0E389-036E-4873-B596-68359D0B4459}" type="datetime1">
              <a:rPr lang="en-US"/>
              <a:pPr>
                <a:defRPr/>
              </a:pPr>
              <a:t>3/31/2014</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EC08353-E22E-4CB5-8F1A-477C8E73E259}" type="slidenum">
              <a:rPr lang="en-US"/>
              <a:pPr>
                <a:defRPr/>
              </a:pPr>
              <a:t>‹#›</a:t>
            </a:fld>
            <a:endParaRPr lang="en-US"/>
          </a:p>
        </p:txBody>
      </p:sp>
    </p:spTree>
    <p:extLst>
      <p:ext uri="{BB962C8B-B14F-4D97-AF65-F5344CB8AC3E}">
        <p14:creationId xmlns:p14="http://schemas.microsoft.com/office/powerpoint/2010/main" val="909390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pic>
        <p:nvPicPr>
          <p:cNvPr id="5" name="Picture 4"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lstStyle>
            <a:lvl1pPr algn="ctr">
              <a:defRPr sz="36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F1E5CC06-B5C3-4AEF-B91E-B89D2D6D5479}" type="datetime1">
              <a:rPr lang="en-US">
                <a:solidFill>
                  <a:srgbClr val="9E8E5C">
                    <a:lumMod val="60000"/>
                    <a:lumOff val="40000"/>
                  </a:srgbClr>
                </a:solidFill>
              </a:rPr>
              <a:pPr>
                <a:defRPr/>
              </a:pPr>
              <a:t>3/31/2014</a:t>
            </a:fld>
            <a:endParaRPr lang="en-US">
              <a:solidFill>
                <a:srgbClr val="9E8E5C">
                  <a:lumMod val="60000"/>
                  <a:lumOff val="40000"/>
                </a:srgbClr>
              </a:solidFill>
            </a:endParaRPr>
          </a:p>
        </p:txBody>
      </p:sp>
      <p:sp>
        <p:nvSpPr>
          <p:cNvPr id="7" name="Footer Placeholder 4"/>
          <p:cNvSpPr>
            <a:spLocks noGrp="1"/>
          </p:cNvSpPr>
          <p:nvPr>
            <p:ph type="ftr" sz="quarter" idx="11"/>
          </p:nvPr>
        </p:nvSpPr>
        <p:spPr/>
        <p:txBody>
          <a:bodyPr/>
          <a:lstStyle>
            <a:lvl1pPr>
              <a:defRPr/>
            </a:lvl1pPr>
          </a:lstStyle>
          <a:p>
            <a:pPr>
              <a:defRPr/>
            </a:pPr>
            <a:r>
              <a:rPr lang="en-US">
                <a:solidFill>
                  <a:srgbClr val="9E8E5C">
                    <a:lumMod val="60000"/>
                    <a:lumOff val="40000"/>
                  </a:srgbClr>
                </a:solidFill>
              </a:rPr>
              <a:t>www.maineforestservice.gov/InvasiveThreats.htm</a:t>
            </a:r>
          </a:p>
        </p:txBody>
      </p:sp>
      <p:sp>
        <p:nvSpPr>
          <p:cNvPr id="8" name="Slide Number Placeholder 5"/>
          <p:cNvSpPr>
            <a:spLocks noGrp="1"/>
          </p:cNvSpPr>
          <p:nvPr>
            <p:ph type="sldNum" sz="quarter" idx="12"/>
          </p:nvPr>
        </p:nvSpPr>
        <p:spPr/>
        <p:txBody>
          <a:bodyPr/>
          <a:lstStyle>
            <a:lvl1pPr>
              <a:defRPr/>
            </a:lvl1pPr>
          </a:lstStyle>
          <a:p>
            <a:pPr>
              <a:defRPr/>
            </a:pPr>
            <a:fld id="{C4F9F61C-21FC-4A72-8794-1A02BCF59B99}" type="slidenum">
              <a:rPr lang="en-US">
                <a:solidFill>
                  <a:srgbClr val="9E8E5C">
                    <a:lumMod val="60000"/>
                    <a:lumOff val="40000"/>
                  </a:srgbClr>
                </a:solidFill>
              </a:rPr>
              <a:pPr>
                <a:defRPr/>
              </a:pPr>
              <a:t>‹#›</a:t>
            </a:fld>
            <a:endParaRPr lang="en-US">
              <a:solidFill>
                <a:srgbClr val="9E8E5C">
                  <a:lumMod val="60000"/>
                  <a:lumOff val="40000"/>
                </a:srgbClr>
              </a:solidFill>
            </a:endParaRPr>
          </a:p>
        </p:txBody>
      </p:sp>
    </p:spTree>
    <p:extLst>
      <p:ext uri="{BB962C8B-B14F-4D97-AF65-F5344CB8AC3E}">
        <p14:creationId xmlns:p14="http://schemas.microsoft.com/office/powerpoint/2010/main" val="4230053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
        <p:nvSpPr>
          <p:cNvPr id="10" name="Content Placeholder 9"/>
          <p:cNvSpPr>
            <a:spLocks noGrp="1"/>
          </p:cNvSpPr>
          <p:nvPr>
            <p:ph sz="quarter" idx="13"/>
          </p:nvPr>
        </p:nvSpPr>
        <p:spPr>
          <a:xfrm>
            <a:off x="1371600" y="2438400"/>
            <a:ext cx="31242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2" name="Content Placeholder 11"/>
          <p:cNvSpPr>
            <a:spLocks noGrp="1"/>
          </p:cNvSpPr>
          <p:nvPr>
            <p:ph sz="quarter" idx="14"/>
          </p:nvPr>
        </p:nvSpPr>
        <p:spPr>
          <a:xfrm>
            <a:off x="4648200" y="2438400"/>
            <a:ext cx="31242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4"/>
          <p:cNvSpPr>
            <a:spLocks noGrp="1"/>
          </p:cNvSpPr>
          <p:nvPr>
            <p:ph type="dt" sz="half" idx="15"/>
          </p:nvPr>
        </p:nvSpPr>
        <p:spPr/>
        <p:txBody>
          <a:bodyPr/>
          <a:lstStyle>
            <a:lvl1pPr>
              <a:defRPr/>
            </a:lvl1pPr>
          </a:lstStyle>
          <a:p>
            <a:pPr>
              <a:defRPr/>
            </a:pPr>
            <a:fld id="{7DA8ECFF-E3D4-43AC-BBB4-152796F1FAC5}" type="datetime1">
              <a:rPr lang="en-US">
                <a:solidFill>
                  <a:srgbClr val="9E8E5C">
                    <a:lumMod val="60000"/>
                    <a:lumOff val="40000"/>
                  </a:srgbClr>
                </a:solidFill>
              </a:rPr>
              <a:pPr>
                <a:defRPr/>
              </a:pPr>
              <a:t>3/31/2014</a:t>
            </a:fld>
            <a:endParaRPr lang="en-US">
              <a:solidFill>
                <a:srgbClr val="9E8E5C">
                  <a:lumMod val="60000"/>
                  <a:lumOff val="40000"/>
                </a:srgbClr>
              </a:solidFill>
            </a:endParaRPr>
          </a:p>
        </p:txBody>
      </p:sp>
      <p:sp>
        <p:nvSpPr>
          <p:cNvPr id="7" name="Footer Placeholder 5"/>
          <p:cNvSpPr>
            <a:spLocks noGrp="1"/>
          </p:cNvSpPr>
          <p:nvPr>
            <p:ph type="ftr" sz="quarter" idx="16"/>
          </p:nvPr>
        </p:nvSpPr>
        <p:spPr/>
        <p:txBody>
          <a:bodyPr/>
          <a:lstStyle>
            <a:lvl1pPr>
              <a:defRPr/>
            </a:lvl1pPr>
          </a:lstStyle>
          <a:p>
            <a:pPr>
              <a:defRPr/>
            </a:pPr>
            <a:r>
              <a:rPr lang="en-US">
                <a:solidFill>
                  <a:srgbClr val="9E8E5C">
                    <a:lumMod val="60000"/>
                    <a:lumOff val="40000"/>
                  </a:srgbClr>
                </a:solidFill>
              </a:rPr>
              <a:t>www.maineforestservice.gov/InvasiveThreats.htm</a:t>
            </a:r>
          </a:p>
        </p:txBody>
      </p:sp>
      <p:sp>
        <p:nvSpPr>
          <p:cNvPr id="8" name="Slide Number Placeholder 6"/>
          <p:cNvSpPr>
            <a:spLocks noGrp="1"/>
          </p:cNvSpPr>
          <p:nvPr>
            <p:ph type="sldNum" sz="quarter" idx="17"/>
          </p:nvPr>
        </p:nvSpPr>
        <p:spPr/>
        <p:txBody>
          <a:bodyPr/>
          <a:lstStyle>
            <a:lvl1pPr>
              <a:defRPr/>
            </a:lvl1pPr>
          </a:lstStyle>
          <a:p>
            <a:pPr>
              <a:defRPr/>
            </a:pPr>
            <a:fld id="{70B8D720-A288-43B8-9E50-4BFFBF1BA14E}" type="slidenum">
              <a:rPr lang="en-US">
                <a:solidFill>
                  <a:srgbClr val="9E8E5C">
                    <a:lumMod val="60000"/>
                    <a:lumOff val="40000"/>
                  </a:srgbClr>
                </a:solidFill>
              </a:rPr>
              <a:pPr>
                <a:defRPr/>
              </a:pPr>
              <a:t>‹#›</a:t>
            </a:fld>
            <a:endParaRPr lang="en-US">
              <a:solidFill>
                <a:srgbClr val="9E8E5C">
                  <a:lumMod val="60000"/>
                  <a:lumOff val="40000"/>
                </a:srgbClr>
              </a:solidFill>
            </a:endParaRPr>
          </a:p>
        </p:txBody>
      </p:sp>
    </p:spTree>
    <p:extLst>
      <p:ext uri="{BB962C8B-B14F-4D97-AF65-F5344CB8AC3E}">
        <p14:creationId xmlns:p14="http://schemas.microsoft.com/office/powerpoint/2010/main" val="2646828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8" descr="flourish2.png"/>
          <p:cNvPicPr>
            <a:picLocks noChangeAspect="1"/>
          </p:cNvPicPr>
          <p:nvPr/>
        </p:nvPicPr>
        <p:blipFill>
          <a:blip r:embed="rId2">
            <a:clrChange>
              <a:clrFrom>
                <a:srgbClr val="000000"/>
              </a:clrFrom>
              <a:clrTo>
                <a:srgbClr val="000000">
                  <a:alpha val="0"/>
                </a:srgbClr>
              </a:clrTo>
            </a:clrChange>
            <a:lum bright="-14000"/>
            <a:extLst>
              <a:ext uri="{28A0092B-C50C-407E-A947-70E740481C1C}">
                <a14:useLocalDpi xmlns:a14="http://schemas.microsoft.com/office/drawing/2010/main" val="0"/>
              </a:ext>
            </a:extLst>
          </a:blip>
          <a:srcRect/>
          <a:stretch>
            <a:fillRect/>
          </a:stretch>
        </p:blipFill>
        <p:spPr bwMode="auto">
          <a:xfrm>
            <a:off x="0" y="1619250"/>
            <a:ext cx="91440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10"/>
          <p:cNvSpPr>
            <a:spLocks noGrp="1"/>
          </p:cNvSpPr>
          <p:nvPr>
            <p:ph sz="quarter" idx="13"/>
          </p:nvPr>
        </p:nvSpPr>
        <p:spPr>
          <a:xfrm>
            <a:off x="1371600" y="2819400"/>
            <a:ext cx="31242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Date Placeholder 6"/>
          <p:cNvSpPr>
            <a:spLocks noGrp="1"/>
          </p:cNvSpPr>
          <p:nvPr>
            <p:ph type="dt" sz="half" idx="15"/>
          </p:nvPr>
        </p:nvSpPr>
        <p:spPr/>
        <p:txBody>
          <a:bodyPr/>
          <a:lstStyle>
            <a:lvl1pPr>
              <a:defRPr/>
            </a:lvl1pPr>
          </a:lstStyle>
          <a:p>
            <a:pPr>
              <a:defRPr/>
            </a:pPr>
            <a:fld id="{FF2EBD20-1970-4445-BDF9-B646ECCDC302}" type="datetime1">
              <a:rPr lang="en-US">
                <a:solidFill>
                  <a:srgbClr val="9E8E5C">
                    <a:lumMod val="60000"/>
                    <a:lumOff val="40000"/>
                  </a:srgbClr>
                </a:solidFill>
              </a:rPr>
              <a:pPr>
                <a:defRPr/>
              </a:pPr>
              <a:t>3/31/2014</a:t>
            </a:fld>
            <a:endParaRPr lang="en-US">
              <a:solidFill>
                <a:srgbClr val="9E8E5C">
                  <a:lumMod val="60000"/>
                  <a:lumOff val="40000"/>
                </a:srgbClr>
              </a:solidFill>
            </a:endParaRPr>
          </a:p>
        </p:txBody>
      </p:sp>
      <p:sp>
        <p:nvSpPr>
          <p:cNvPr id="9" name="Footer Placeholder 7"/>
          <p:cNvSpPr>
            <a:spLocks noGrp="1"/>
          </p:cNvSpPr>
          <p:nvPr>
            <p:ph type="ftr" sz="quarter" idx="16"/>
          </p:nvPr>
        </p:nvSpPr>
        <p:spPr/>
        <p:txBody>
          <a:bodyPr/>
          <a:lstStyle>
            <a:lvl1pPr>
              <a:defRPr/>
            </a:lvl1pPr>
          </a:lstStyle>
          <a:p>
            <a:pPr>
              <a:defRPr/>
            </a:pPr>
            <a:r>
              <a:rPr lang="en-US">
                <a:solidFill>
                  <a:srgbClr val="9E8E5C">
                    <a:lumMod val="60000"/>
                    <a:lumOff val="40000"/>
                  </a:srgbClr>
                </a:solidFill>
              </a:rPr>
              <a:t>www.maineforestservice.gov/InvasiveThreats.htm</a:t>
            </a:r>
          </a:p>
        </p:txBody>
      </p:sp>
      <p:sp>
        <p:nvSpPr>
          <p:cNvPr id="10" name="Slide Number Placeholder 8"/>
          <p:cNvSpPr>
            <a:spLocks noGrp="1"/>
          </p:cNvSpPr>
          <p:nvPr>
            <p:ph type="sldNum" sz="quarter" idx="17"/>
          </p:nvPr>
        </p:nvSpPr>
        <p:spPr/>
        <p:txBody>
          <a:bodyPr/>
          <a:lstStyle>
            <a:lvl1pPr>
              <a:defRPr/>
            </a:lvl1pPr>
          </a:lstStyle>
          <a:p>
            <a:pPr>
              <a:defRPr/>
            </a:pPr>
            <a:fld id="{8D6B39F3-8217-4CC1-82D0-91E3EB0DB2CA}" type="slidenum">
              <a:rPr lang="en-US">
                <a:solidFill>
                  <a:srgbClr val="9E8E5C">
                    <a:lumMod val="60000"/>
                    <a:lumOff val="40000"/>
                  </a:srgbClr>
                </a:solidFill>
              </a:rPr>
              <a:pPr>
                <a:defRPr/>
              </a:pPr>
              <a:t>‹#›</a:t>
            </a:fld>
            <a:endParaRPr lang="en-US">
              <a:solidFill>
                <a:srgbClr val="9E8E5C">
                  <a:lumMod val="60000"/>
                  <a:lumOff val="40000"/>
                </a:srgbClr>
              </a:solidFill>
            </a:endParaRPr>
          </a:p>
        </p:txBody>
      </p:sp>
    </p:spTree>
    <p:extLst>
      <p:ext uri="{BB962C8B-B14F-4D97-AF65-F5344CB8AC3E}">
        <p14:creationId xmlns:p14="http://schemas.microsoft.com/office/powerpoint/2010/main" val="682820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vl1pPr>
          </a:lstStyle>
          <a:p>
            <a:pPr>
              <a:defRPr/>
            </a:pPr>
            <a:fld id="{D6E9DD58-141E-4A48-BEDC-9D6E164C9E3A}" type="datetime1">
              <a:rPr lang="en-US">
                <a:solidFill>
                  <a:srgbClr val="9E8E5C">
                    <a:lumMod val="60000"/>
                    <a:lumOff val="40000"/>
                  </a:srgbClr>
                </a:solidFill>
              </a:rPr>
              <a:pPr>
                <a:defRPr/>
              </a:pPr>
              <a:t>3/31/2014</a:t>
            </a:fld>
            <a:endParaRPr lang="en-US">
              <a:solidFill>
                <a:srgbClr val="9E8E5C">
                  <a:lumMod val="60000"/>
                  <a:lumOff val="40000"/>
                </a:srgbClr>
              </a:solidFill>
            </a:endParaRPr>
          </a:p>
        </p:txBody>
      </p:sp>
      <p:sp>
        <p:nvSpPr>
          <p:cNvPr id="5" name="Footer Placeholder 3"/>
          <p:cNvSpPr>
            <a:spLocks noGrp="1"/>
          </p:cNvSpPr>
          <p:nvPr>
            <p:ph type="ftr" sz="quarter" idx="11"/>
          </p:nvPr>
        </p:nvSpPr>
        <p:spPr/>
        <p:txBody>
          <a:bodyPr/>
          <a:lstStyle>
            <a:lvl1pPr>
              <a:defRPr/>
            </a:lvl1pPr>
          </a:lstStyle>
          <a:p>
            <a:pPr>
              <a:defRPr/>
            </a:pPr>
            <a:r>
              <a:rPr lang="en-US">
                <a:solidFill>
                  <a:srgbClr val="9E8E5C">
                    <a:lumMod val="60000"/>
                    <a:lumOff val="40000"/>
                  </a:srgbClr>
                </a:solidFill>
              </a:rPr>
              <a:t>www.maineforestservice.gov/InvasiveThreats.htm</a:t>
            </a:r>
          </a:p>
        </p:txBody>
      </p:sp>
      <p:sp>
        <p:nvSpPr>
          <p:cNvPr id="6" name="Slide Number Placeholder 4"/>
          <p:cNvSpPr>
            <a:spLocks noGrp="1"/>
          </p:cNvSpPr>
          <p:nvPr>
            <p:ph type="sldNum" sz="quarter" idx="12"/>
          </p:nvPr>
        </p:nvSpPr>
        <p:spPr/>
        <p:txBody>
          <a:bodyPr/>
          <a:lstStyle>
            <a:lvl1pPr>
              <a:defRPr/>
            </a:lvl1pPr>
          </a:lstStyle>
          <a:p>
            <a:pPr>
              <a:defRPr/>
            </a:pPr>
            <a:fld id="{D3EA653B-27CF-466A-8DBC-FCB20F8F0D89}" type="slidenum">
              <a:rPr lang="en-US">
                <a:solidFill>
                  <a:srgbClr val="9E8E5C">
                    <a:lumMod val="60000"/>
                    <a:lumOff val="40000"/>
                  </a:srgbClr>
                </a:solidFill>
              </a:rPr>
              <a:pPr>
                <a:defRPr/>
              </a:pPr>
              <a:t>‹#›</a:t>
            </a:fld>
            <a:endParaRPr lang="en-US">
              <a:solidFill>
                <a:srgbClr val="9E8E5C">
                  <a:lumMod val="60000"/>
                  <a:lumOff val="40000"/>
                </a:srgbClr>
              </a:solidFill>
            </a:endParaRPr>
          </a:p>
        </p:txBody>
      </p:sp>
    </p:spTree>
    <p:extLst>
      <p:ext uri="{BB962C8B-B14F-4D97-AF65-F5344CB8AC3E}">
        <p14:creationId xmlns:p14="http://schemas.microsoft.com/office/powerpoint/2010/main" val="3633937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fld id="{7BE4931B-4C3E-4B07-AE5F-31A3800DDC74}" type="datetime1">
              <a:rPr lang="en-US">
                <a:solidFill>
                  <a:srgbClr val="9E8E5C">
                    <a:lumMod val="60000"/>
                    <a:lumOff val="40000"/>
                  </a:srgbClr>
                </a:solidFill>
              </a:rPr>
              <a:pPr>
                <a:defRPr/>
              </a:pPr>
              <a:t>3/31/2014</a:t>
            </a:fld>
            <a:endParaRPr lang="en-US" dirty="0">
              <a:solidFill>
                <a:srgbClr val="9E8E5C">
                  <a:lumMod val="60000"/>
                  <a:lumOff val="40000"/>
                </a:srgbClr>
              </a:solidFill>
            </a:endParaRPr>
          </a:p>
        </p:txBody>
      </p:sp>
      <p:sp>
        <p:nvSpPr>
          <p:cNvPr id="3" name="Footer Placeholder 4"/>
          <p:cNvSpPr>
            <a:spLocks noGrp="1"/>
          </p:cNvSpPr>
          <p:nvPr>
            <p:ph type="ftr" sz="quarter" idx="11"/>
          </p:nvPr>
        </p:nvSpPr>
        <p:spPr/>
        <p:txBody>
          <a:bodyPr/>
          <a:lstStyle>
            <a:lvl1pPr>
              <a:defRPr/>
            </a:lvl1pPr>
          </a:lstStyle>
          <a:p>
            <a:pPr>
              <a:defRPr/>
            </a:pPr>
            <a:r>
              <a:rPr lang="en-US">
                <a:solidFill>
                  <a:srgbClr val="9E8E5C">
                    <a:lumMod val="60000"/>
                    <a:lumOff val="40000"/>
                  </a:srgbClr>
                </a:solidFill>
              </a:rPr>
              <a:t>www.maineforestservice.gov/InvasiveThreats.htm</a:t>
            </a:r>
          </a:p>
        </p:txBody>
      </p:sp>
      <p:sp>
        <p:nvSpPr>
          <p:cNvPr id="4" name="Slide Number Placeholder 5"/>
          <p:cNvSpPr>
            <a:spLocks noGrp="1"/>
          </p:cNvSpPr>
          <p:nvPr>
            <p:ph type="sldNum" sz="quarter" idx="12"/>
          </p:nvPr>
        </p:nvSpPr>
        <p:spPr/>
        <p:txBody>
          <a:bodyPr/>
          <a:lstStyle>
            <a:lvl1pPr>
              <a:defRPr/>
            </a:lvl1pPr>
          </a:lstStyle>
          <a:p>
            <a:pPr>
              <a:defRPr/>
            </a:pPr>
            <a:fld id="{A72578E4-EE58-4AAC-8AFA-A039823F0263}" type="slidenum">
              <a:rPr lang="en-US">
                <a:solidFill>
                  <a:srgbClr val="9E8E5C">
                    <a:lumMod val="60000"/>
                    <a:lumOff val="40000"/>
                  </a:srgbClr>
                </a:solidFill>
              </a:rPr>
              <a:pPr>
                <a:defRPr/>
              </a:pPr>
              <a:t>‹#›</a:t>
            </a:fld>
            <a:endParaRPr lang="en-US">
              <a:solidFill>
                <a:srgbClr val="9E8E5C">
                  <a:lumMod val="60000"/>
                  <a:lumOff val="40000"/>
                </a:srgbClr>
              </a:solidFill>
            </a:endParaRPr>
          </a:p>
        </p:txBody>
      </p:sp>
    </p:spTree>
    <p:extLst>
      <p:ext uri="{BB962C8B-B14F-4D97-AF65-F5344CB8AC3E}">
        <p14:creationId xmlns:p14="http://schemas.microsoft.com/office/powerpoint/2010/main" val="3987622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oAutofit/>
          </a:bodyPr>
          <a:lstStyle>
            <a:lvl1pPr algn="ctr">
              <a:defRPr sz="1700" b="1" cap="all" spc="0" baseline="0"/>
            </a:lvl1pPr>
          </a:lstStyle>
          <a:p>
            <a:r>
              <a:rPr lang="en-US" smtClean="0"/>
              <a:t>Click to edit Master title style</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Content Placeholder 8"/>
          <p:cNvSpPr>
            <a:spLocks noGrp="1"/>
          </p:cNvSpPr>
          <p:nvPr>
            <p:ph sz="quarter" idx="13"/>
          </p:nvPr>
        </p:nvSpPr>
        <p:spPr>
          <a:xfrm>
            <a:off x="1371600" y="1676400"/>
            <a:ext cx="3276600" cy="350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a:ln/>
        </p:spPr>
        <p:txBody>
          <a:bodyPr/>
          <a:lstStyle>
            <a:lvl1pPr>
              <a:defRPr/>
            </a:lvl1pPr>
          </a:lstStyle>
          <a:p>
            <a:pPr>
              <a:defRPr/>
            </a:pPr>
            <a:fld id="{713AFB4E-C2BD-4FAD-B141-4001C7BD1159}" type="datetime1">
              <a:rPr lang="en-US">
                <a:solidFill>
                  <a:srgbClr val="9E8E5C">
                    <a:lumMod val="60000"/>
                    <a:lumOff val="40000"/>
                  </a:srgbClr>
                </a:solidFill>
              </a:rPr>
              <a:pPr>
                <a:defRPr/>
              </a:pPr>
              <a:t>3/31/2014</a:t>
            </a:fld>
            <a:endParaRPr lang="en-US" dirty="0">
              <a:solidFill>
                <a:srgbClr val="9E8E5C">
                  <a:lumMod val="60000"/>
                  <a:lumOff val="40000"/>
                </a:srgbClr>
              </a:solidFill>
            </a:endParaRPr>
          </a:p>
        </p:txBody>
      </p:sp>
      <p:sp>
        <p:nvSpPr>
          <p:cNvPr id="6" name="Footer Placeholder 4"/>
          <p:cNvSpPr>
            <a:spLocks noGrp="1"/>
          </p:cNvSpPr>
          <p:nvPr>
            <p:ph type="ftr" sz="quarter" idx="15"/>
          </p:nvPr>
        </p:nvSpPr>
        <p:spPr/>
        <p:txBody>
          <a:bodyPr/>
          <a:lstStyle>
            <a:lvl1pPr>
              <a:defRPr/>
            </a:lvl1pPr>
          </a:lstStyle>
          <a:p>
            <a:pPr>
              <a:defRPr/>
            </a:pPr>
            <a:r>
              <a:rPr lang="en-US">
                <a:solidFill>
                  <a:srgbClr val="9E8E5C">
                    <a:lumMod val="60000"/>
                    <a:lumOff val="40000"/>
                  </a:srgbClr>
                </a:solidFill>
              </a:rPr>
              <a:t>www.maineforestservice.gov/InvasiveThreats.htm</a:t>
            </a:r>
          </a:p>
        </p:txBody>
      </p:sp>
      <p:sp>
        <p:nvSpPr>
          <p:cNvPr id="7" name="Slide Number Placeholder 5"/>
          <p:cNvSpPr>
            <a:spLocks noGrp="1"/>
          </p:cNvSpPr>
          <p:nvPr>
            <p:ph type="sldNum" sz="quarter" idx="16"/>
          </p:nvPr>
        </p:nvSpPr>
        <p:spPr/>
        <p:txBody>
          <a:bodyPr/>
          <a:lstStyle>
            <a:lvl1pPr>
              <a:defRPr/>
            </a:lvl1pPr>
          </a:lstStyle>
          <a:p>
            <a:pPr>
              <a:defRPr/>
            </a:pPr>
            <a:fld id="{322DA82F-B669-43F9-A52E-7A7228BFCBAE}" type="slidenum">
              <a:rPr lang="en-US">
                <a:solidFill>
                  <a:srgbClr val="9E8E5C">
                    <a:lumMod val="60000"/>
                    <a:lumOff val="40000"/>
                  </a:srgbClr>
                </a:solidFill>
              </a:rPr>
              <a:pPr>
                <a:defRPr/>
              </a:pPr>
              <a:t>‹#›</a:t>
            </a:fld>
            <a:endParaRPr lang="en-US">
              <a:solidFill>
                <a:srgbClr val="9E8E5C">
                  <a:lumMod val="60000"/>
                  <a:lumOff val="40000"/>
                </a:srgbClr>
              </a:solidFill>
            </a:endParaRPr>
          </a:p>
        </p:txBody>
      </p:sp>
    </p:spTree>
    <p:extLst>
      <p:ext uri="{BB962C8B-B14F-4D97-AF65-F5344CB8AC3E}">
        <p14:creationId xmlns:p14="http://schemas.microsoft.com/office/powerpoint/2010/main" val="973894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Plaque 4"/>
          <p:cNvSpPr/>
          <p:nvPr/>
        </p:nvSpPr>
        <p:spPr>
          <a:xfrm>
            <a:off x="1463675" y="1847850"/>
            <a:ext cx="3089275" cy="3089275"/>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000" b="1">
              <a:solidFill>
                <a:prstClr val="white"/>
              </a:solidFill>
            </a:endParaRPr>
          </a:p>
        </p:txBody>
      </p:sp>
      <p:sp>
        <p:nvSpPr>
          <p:cNvPr id="2" name="Title 1"/>
          <p:cNvSpPr>
            <a:spLocks noGrp="1"/>
          </p:cNvSpPr>
          <p:nvPr>
            <p:ph type="title"/>
          </p:nvPr>
        </p:nvSpPr>
        <p:spPr>
          <a:xfrm>
            <a:off x="4953000" y="1676400"/>
            <a:ext cx="2819400" cy="599440"/>
          </a:xfrm>
        </p:spPr>
        <p:txBody>
          <a:bodyPr>
            <a:noAutofit/>
          </a:bodyPr>
          <a:lstStyle>
            <a:lvl1pPr algn="ctr">
              <a:defRPr sz="1700" b="1" cap="all" spc="0" baseline="0"/>
            </a:lvl1pPr>
          </a:lstStyle>
          <a:p>
            <a:r>
              <a:rPr lang="en-US" smtClean="0"/>
              <a:t>Click to edit Master title style</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rtlCol="0">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EAB95D40-0234-40A0-9B69-18D1B608C92F}" type="datetime1">
              <a:rPr lang="en-US">
                <a:solidFill>
                  <a:srgbClr val="9E8E5C">
                    <a:lumMod val="60000"/>
                    <a:lumOff val="40000"/>
                  </a:srgbClr>
                </a:solidFill>
              </a:rPr>
              <a:pPr>
                <a:defRPr/>
              </a:pPr>
              <a:t>3/31/2014</a:t>
            </a:fld>
            <a:endParaRPr lang="en-US">
              <a:solidFill>
                <a:srgbClr val="9E8E5C">
                  <a:lumMod val="60000"/>
                  <a:lumOff val="40000"/>
                </a:srgbClr>
              </a:solidFill>
            </a:endParaRPr>
          </a:p>
        </p:txBody>
      </p:sp>
      <p:sp>
        <p:nvSpPr>
          <p:cNvPr id="7" name="Footer Placeholder 5"/>
          <p:cNvSpPr>
            <a:spLocks noGrp="1"/>
          </p:cNvSpPr>
          <p:nvPr>
            <p:ph type="ftr" sz="quarter" idx="11"/>
          </p:nvPr>
        </p:nvSpPr>
        <p:spPr/>
        <p:txBody>
          <a:bodyPr/>
          <a:lstStyle>
            <a:lvl1pPr>
              <a:defRPr/>
            </a:lvl1pPr>
          </a:lstStyle>
          <a:p>
            <a:pPr>
              <a:defRPr/>
            </a:pPr>
            <a:r>
              <a:rPr lang="en-US">
                <a:solidFill>
                  <a:srgbClr val="9E8E5C">
                    <a:lumMod val="60000"/>
                    <a:lumOff val="40000"/>
                  </a:srgbClr>
                </a:solidFill>
              </a:rPr>
              <a:t>www.maineforestservice.gov/InvasiveThreats.htm</a:t>
            </a:r>
          </a:p>
        </p:txBody>
      </p:sp>
      <p:sp>
        <p:nvSpPr>
          <p:cNvPr id="8" name="Slide Number Placeholder 6"/>
          <p:cNvSpPr>
            <a:spLocks noGrp="1"/>
          </p:cNvSpPr>
          <p:nvPr>
            <p:ph type="sldNum" sz="quarter" idx="12"/>
          </p:nvPr>
        </p:nvSpPr>
        <p:spPr/>
        <p:txBody>
          <a:bodyPr/>
          <a:lstStyle>
            <a:lvl1pPr>
              <a:defRPr/>
            </a:lvl1pPr>
          </a:lstStyle>
          <a:p>
            <a:pPr>
              <a:defRPr/>
            </a:pPr>
            <a:fld id="{53104602-352E-463C-91BA-07F1FCEB34A4}" type="slidenum">
              <a:rPr lang="en-US">
                <a:solidFill>
                  <a:srgbClr val="9E8E5C">
                    <a:lumMod val="60000"/>
                    <a:lumOff val="40000"/>
                  </a:srgbClr>
                </a:solidFill>
              </a:rPr>
              <a:pPr>
                <a:defRPr/>
              </a:pPr>
              <a:t>‹#›</a:t>
            </a:fld>
            <a:endParaRPr lang="en-US">
              <a:solidFill>
                <a:srgbClr val="9E8E5C">
                  <a:lumMod val="60000"/>
                  <a:lumOff val="40000"/>
                </a:srgbClr>
              </a:solidFill>
            </a:endParaRPr>
          </a:p>
        </p:txBody>
      </p:sp>
    </p:spTree>
    <p:extLst>
      <p:ext uri="{BB962C8B-B14F-4D97-AF65-F5344CB8AC3E}">
        <p14:creationId xmlns:p14="http://schemas.microsoft.com/office/powerpoint/2010/main" val="3689869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7" descr="window3.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2052" name="Text Placeholder 2"/>
          <p:cNvSpPr>
            <a:spLocks noGrp="1"/>
          </p:cNvSpPr>
          <p:nvPr>
            <p:ph type="body" idx="1"/>
          </p:nvPr>
        </p:nvSpPr>
        <p:spPr bwMode="auto">
          <a:xfrm>
            <a:off x="1371600" y="2057400"/>
            <a:ext cx="6400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pPr fontAlgn="base">
              <a:spcBef>
                <a:spcPct val="0"/>
              </a:spcBef>
              <a:spcAft>
                <a:spcPct val="0"/>
              </a:spcAft>
              <a:defRPr/>
            </a:pPr>
            <a:fld id="{C4C692D9-805E-4ABC-9448-239C9E615865}" type="datetime1">
              <a:rPr lang="en-US" b="1">
                <a:solidFill>
                  <a:srgbClr val="9E8E5C">
                    <a:lumMod val="60000"/>
                    <a:lumOff val="40000"/>
                  </a:srgbClr>
                </a:solidFill>
                <a:latin typeface="Arial" charset="0"/>
              </a:rPr>
              <a:pPr fontAlgn="base">
                <a:spcBef>
                  <a:spcPct val="0"/>
                </a:spcBef>
                <a:spcAft>
                  <a:spcPct val="0"/>
                </a:spcAft>
                <a:defRPr/>
              </a:pPr>
              <a:t>3/31/2014</a:t>
            </a:fld>
            <a:endParaRPr lang="en-US" b="1" dirty="0">
              <a:solidFill>
                <a:srgbClr val="9E8E5C">
                  <a:lumMod val="60000"/>
                  <a:lumOff val="40000"/>
                </a:srgbClr>
              </a:solidFill>
              <a:latin typeface="Arial" charset="0"/>
            </a:endParaRPr>
          </a:p>
        </p:txBody>
      </p:sp>
      <p:sp>
        <p:nvSpPr>
          <p:cNvPr id="5" name="Footer Placeholder 4"/>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pPr fontAlgn="base">
              <a:spcBef>
                <a:spcPct val="0"/>
              </a:spcBef>
              <a:spcAft>
                <a:spcPct val="0"/>
              </a:spcAft>
              <a:defRPr/>
            </a:pPr>
            <a:r>
              <a:rPr lang="en-US" b="1">
                <a:solidFill>
                  <a:srgbClr val="9E8E5C">
                    <a:lumMod val="60000"/>
                    <a:lumOff val="40000"/>
                  </a:srgbClr>
                </a:solidFill>
                <a:latin typeface="Arial" charset="0"/>
              </a:rPr>
              <a:t>www.maineforestservice.gov/InvasiveThreats.htm</a:t>
            </a:r>
          </a:p>
        </p:txBody>
      </p:sp>
      <p:sp>
        <p:nvSpPr>
          <p:cNvPr id="6" name="Slide Number Placeholder 5"/>
          <p:cNvSpPr>
            <a:spLocks noGrp="1"/>
          </p:cNvSpPr>
          <p:nvPr>
            <p:ph type="sldNum" sz="quarter" idx="4"/>
          </p:nvPr>
        </p:nvSpPr>
        <p:spPr bwMode="white">
          <a:xfrm>
            <a:off x="6675438" y="6364288"/>
            <a:ext cx="21336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pPr fontAlgn="base">
              <a:spcBef>
                <a:spcPct val="0"/>
              </a:spcBef>
              <a:spcAft>
                <a:spcPct val="0"/>
              </a:spcAft>
              <a:defRPr/>
            </a:pPr>
            <a:fld id="{AC88B8DD-2E5B-4788-87C7-D4237A395633}" type="slidenum">
              <a:rPr lang="en-US">
                <a:solidFill>
                  <a:srgbClr val="9E8E5C">
                    <a:lumMod val="60000"/>
                    <a:lumOff val="40000"/>
                  </a:srgbClr>
                </a:solidFill>
                <a:latin typeface="Arial" charset="0"/>
              </a:rPr>
              <a:pPr fontAlgn="base">
                <a:spcBef>
                  <a:spcPct val="0"/>
                </a:spcBef>
                <a:spcAft>
                  <a:spcPct val="0"/>
                </a:spcAft>
                <a:defRPr/>
              </a:pPr>
              <a:t>‹#›</a:t>
            </a:fld>
            <a:endParaRPr lang="en-US">
              <a:solidFill>
                <a:srgbClr val="9E8E5C">
                  <a:lumMod val="60000"/>
                  <a:lumOff val="40000"/>
                </a:srgbClr>
              </a:solidFill>
              <a:latin typeface="Arial" charset="0"/>
            </a:endParaRPr>
          </a:p>
        </p:txBody>
      </p:sp>
    </p:spTree>
    <p:extLst>
      <p:ext uri="{BB962C8B-B14F-4D97-AF65-F5344CB8AC3E}">
        <p14:creationId xmlns:p14="http://schemas.microsoft.com/office/powerpoint/2010/main" val="251889158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eaLnBrk="0" fontAlgn="base" hangingPunct="0">
        <a:spcBef>
          <a:spcPct val="0"/>
        </a:spcBef>
        <a:spcAft>
          <a:spcPct val="0"/>
        </a:spcAft>
        <a:defRPr sz="3600" kern="1200" cap="all" spc="300">
          <a:solidFill>
            <a:schemeClr val="tx1"/>
          </a:solidFill>
          <a:latin typeface="+mj-lt"/>
          <a:ea typeface="+mj-ea"/>
          <a:cs typeface="+mj-cs"/>
        </a:defRPr>
      </a:lvl1pPr>
      <a:lvl2pPr algn="ctr" rtl="0" eaLnBrk="0" fontAlgn="base" hangingPunct="0">
        <a:spcBef>
          <a:spcPct val="0"/>
        </a:spcBef>
        <a:spcAft>
          <a:spcPct val="0"/>
        </a:spcAft>
        <a:defRPr sz="3600">
          <a:solidFill>
            <a:schemeClr val="tx1"/>
          </a:solidFill>
          <a:latin typeface="Garamond" pitchFamily="18" charset="0"/>
        </a:defRPr>
      </a:lvl2pPr>
      <a:lvl3pPr algn="ctr" rtl="0" eaLnBrk="0" fontAlgn="base" hangingPunct="0">
        <a:spcBef>
          <a:spcPct val="0"/>
        </a:spcBef>
        <a:spcAft>
          <a:spcPct val="0"/>
        </a:spcAft>
        <a:defRPr sz="3600">
          <a:solidFill>
            <a:schemeClr val="tx1"/>
          </a:solidFill>
          <a:latin typeface="Garamond" pitchFamily="18" charset="0"/>
        </a:defRPr>
      </a:lvl3pPr>
      <a:lvl4pPr algn="ctr" rtl="0" eaLnBrk="0" fontAlgn="base" hangingPunct="0">
        <a:spcBef>
          <a:spcPct val="0"/>
        </a:spcBef>
        <a:spcAft>
          <a:spcPct val="0"/>
        </a:spcAft>
        <a:defRPr sz="3600">
          <a:solidFill>
            <a:schemeClr val="tx1"/>
          </a:solidFill>
          <a:latin typeface="Garamond" pitchFamily="18" charset="0"/>
        </a:defRPr>
      </a:lvl4pPr>
      <a:lvl5pPr algn="ctr" rtl="0" eaLnBrk="0" fontAlgn="base" hangingPunct="0">
        <a:spcBef>
          <a:spcPct val="0"/>
        </a:spcBef>
        <a:spcAft>
          <a:spcPct val="0"/>
        </a:spcAft>
        <a:defRPr sz="3600">
          <a:solidFill>
            <a:schemeClr val="tx1"/>
          </a:solidFill>
          <a:latin typeface="Garamond"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indent="-273050" algn="l" rtl="0" eaLnBrk="0" fontAlgn="base" hangingPunct="0">
        <a:lnSpc>
          <a:spcPct val="150000"/>
        </a:lnSpc>
        <a:spcBef>
          <a:spcPct val="20000"/>
        </a:spcBef>
        <a:spcAft>
          <a:spcPct val="0"/>
        </a:spcAft>
        <a:buFont typeface="Wingdings" pitchFamily="2" charset="2"/>
        <a:buChar char="v"/>
        <a:defRPr kern="1200">
          <a:solidFill>
            <a:schemeClr val="tx1"/>
          </a:solidFill>
          <a:latin typeface="+mn-lt"/>
          <a:ea typeface="+mn-ea"/>
          <a:cs typeface="+mn-cs"/>
        </a:defRPr>
      </a:lvl1pPr>
      <a:lvl2pPr marL="742950" indent="-228600" algn="l" rtl="0" eaLnBrk="0" fontAlgn="base" hangingPunct="0">
        <a:spcBef>
          <a:spcPct val="20000"/>
        </a:spcBef>
        <a:spcAft>
          <a:spcPct val="0"/>
        </a:spcAft>
        <a:buFont typeface="Arial" charset="0"/>
        <a:buChar char="•"/>
        <a:defRPr sz="16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1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4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fontAlgn="base">
              <a:spcBef>
                <a:spcPct val="0"/>
              </a:spcBef>
              <a:spcAft>
                <a:spcPct val="0"/>
              </a:spcAft>
              <a:defRPr/>
            </a:pPr>
            <a:fld id="{13635C8C-FCAF-4E87-B6E5-F2639374A10F}" type="datetime1">
              <a:rPr lang="en-US" b="1">
                <a:solidFill>
                  <a:srgbClr val="FEFAC9"/>
                </a:solidFill>
                <a:latin typeface="Arial" charset="0"/>
              </a:rPr>
              <a:pPr fontAlgn="base">
                <a:spcBef>
                  <a:spcPct val="0"/>
                </a:spcBef>
                <a:spcAft>
                  <a:spcPct val="0"/>
                </a:spcAft>
                <a:defRPr/>
              </a:pPr>
              <a:t>3/31/2014</a:t>
            </a:fld>
            <a:endParaRPr lang="en-US" b="1" dirty="0">
              <a:solidFill>
                <a:srgbClr val="FEFAC9"/>
              </a:solidFill>
              <a:latin typeface="Arial"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fontAlgn="base">
              <a:spcBef>
                <a:spcPct val="0"/>
              </a:spcBef>
              <a:spcAft>
                <a:spcPct val="0"/>
              </a:spcAft>
              <a:defRPr/>
            </a:pPr>
            <a:r>
              <a:rPr lang="en-US" b="1">
                <a:solidFill>
                  <a:srgbClr val="FEFAC9"/>
                </a:solidFill>
                <a:latin typeface="Arial" charset="0"/>
              </a:rPr>
              <a:t>www.maineforestservice.gov/InvasiveThreats.htm</a:t>
            </a: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fontAlgn="base">
              <a:spcBef>
                <a:spcPct val="0"/>
              </a:spcBef>
              <a:spcAft>
                <a:spcPct val="0"/>
              </a:spcAft>
              <a:defRPr/>
            </a:pPr>
            <a:fld id="{90DA54EF-4A3A-4944-BAA2-B71F8B828122}" type="slidenum">
              <a:rPr lang="en-US" b="1">
                <a:solidFill>
                  <a:srgbClr val="FEFAC9"/>
                </a:solidFill>
                <a:latin typeface="Arial" charset="0"/>
              </a:rPr>
              <a:pPr fontAlgn="base">
                <a:spcBef>
                  <a:spcPct val="0"/>
                </a:spcBef>
                <a:spcAft>
                  <a:spcPct val="0"/>
                </a:spcAft>
                <a:defRPr/>
              </a:pPr>
              <a:t>‹#›</a:t>
            </a:fld>
            <a:endParaRPr lang="en-US" b="1">
              <a:solidFill>
                <a:srgbClr val="FEFAC9"/>
              </a:solidFill>
              <a:latin typeface="Arial"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3176136"/>
      </p:ext>
    </p:extLst>
  </p:cSld>
  <p:clrMap bg1="dk1" tx1="lt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9" r:id="rId12"/>
    <p:sldLayoutId id="2147483692" r:id="rId13"/>
    <p:sldLayoutId id="2147483694" r:id="rId14"/>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13" Type="http://schemas.microsoft.com/office/2007/relationships/hdphoto" Target="../media/hdphoto3.wdp"/><Relationship Id="rId18" Type="http://schemas.openxmlformats.org/officeDocument/2006/relationships/image" Target="../media/image15.jpeg"/><Relationship Id="rId3" Type="http://schemas.openxmlformats.org/officeDocument/2006/relationships/notesSlide" Target="../notesSlides/notesSlide1.xml"/><Relationship Id="rId7" Type="http://schemas.openxmlformats.org/officeDocument/2006/relationships/image" Target="../media/image9.jpeg"/><Relationship Id="rId12" Type="http://schemas.openxmlformats.org/officeDocument/2006/relationships/image" Target="../media/image12.jpeg"/><Relationship Id="rId17" Type="http://schemas.microsoft.com/office/2007/relationships/hdphoto" Target="../media/hdphoto5.wdp"/><Relationship Id="rId2" Type="http://schemas.openxmlformats.org/officeDocument/2006/relationships/slideLayout" Target="../slideLayouts/slideLayout1.xml"/><Relationship Id="rId16" Type="http://schemas.openxmlformats.org/officeDocument/2006/relationships/image" Target="../media/image14.jpeg"/><Relationship Id="rId20" Type="http://schemas.openxmlformats.org/officeDocument/2006/relationships/image" Target="../media/image17.jpeg"/><Relationship Id="rId1" Type="http://schemas.openxmlformats.org/officeDocument/2006/relationships/tags" Target="../tags/tag2.xml"/><Relationship Id="rId6" Type="http://schemas.openxmlformats.org/officeDocument/2006/relationships/image" Target="../media/image8.jpeg"/><Relationship Id="rId11" Type="http://schemas.microsoft.com/office/2007/relationships/hdphoto" Target="../media/hdphoto2.wdp"/><Relationship Id="rId5" Type="http://schemas.openxmlformats.org/officeDocument/2006/relationships/image" Target="../media/image7.jpeg"/><Relationship Id="rId15" Type="http://schemas.microsoft.com/office/2007/relationships/hdphoto" Target="../media/hdphoto4.wdp"/><Relationship Id="rId10" Type="http://schemas.openxmlformats.org/officeDocument/2006/relationships/image" Target="../media/image11.jpeg"/><Relationship Id="rId19" Type="http://schemas.openxmlformats.org/officeDocument/2006/relationships/image" Target="../media/image16.jpeg"/><Relationship Id="rId4" Type="http://schemas.openxmlformats.org/officeDocument/2006/relationships/image" Target="../media/image6.png"/><Relationship Id="rId9" Type="http://schemas.microsoft.com/office/2007/relationships/hdphoto" Target="../media/hdphoto1.wdp"/><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xml"/><Relationship Id="rId1" Type="http://schemas.openxmlformats.org/officeDocument/2006/relationships/tags" Target="../tags/tag1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tags" Target="../tags/tag12.xml"/><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4.xml"/><Relationship Id="rId5" Type="http://schemas.openxmlformats.org/officeDocument/2006/relationships/hyperlink" Target="http://www.maine.gov/forestpests" TargetMode="External"/><Relationship Id="rId4" Type="http://schemas.openxmlformats.org/officeDocument/2006/relationships/image" Target="../media/image55.jpeg"/></Relationships>
</file>

<file path=ppt/slides/_rels/slide14.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61.jpeg"/><Relationship Id="rId18" Type="http://schemas.openxmlformats.org/officeDocument/2006/relationships/image" Target="../media/image64.wmf"/><Relationship Id="rId3" Type="http://schemas.openxmlformats.org/officeDocument/2006/relationships/notesSlide" Target="../notesSlides/notesSlide14.xml"/><Relationship Id="rId7" Type="http://schemas.openxmlformats.org/officeDocument/2006/relationships/image" Target="../media/image58.jpeg"/><Relationship Id="rId12" Type="http://schemas.microsoft.com/office/2007/relationships/hdphoto" Target="../media/hdphoto17.wdp"/><Relationship Id="rId17" Type="http://schemas.openxmlformats.org/officeDocument/2006/relationships/image" Target="../media/image63.gif"/><Relationship Id="rId2" Type="http://schemas.openxmlformats.org/officeDocument/2006/relationships/slideLayout" Target="../slideLayouts/slideLayout15.xml"/><Relationship Id="rId16" Type="http://schemas.microsoft.com/office/2007/relationships/hdphoto" Target="../media/hdphoto19.wdp"/><Relationship Id="rId1" Type="http://schemas.openxmlformats.org/officeDocument/2006/relationships/tags" Target="../tags/tag15.xml"/><Relationship Id="rId6" Type="http://schemas.microsoft.com/office/2007/relationships/hdphoto" Target="../media/hdphoto14.wdp"/><Relationship Id="rId11" Type="http://schemas.openxmlformats.org/officeDocument/2006/relationships/image" Target="../media/image60.png"/><Relationship Id="rId5" Type="http://schemas.openxmlformats.org/officeDocument/2006/relationships/image" Target="../media/image57.png"/><Relationship Id="rId15" Type="http://schemas.openxmlformats.org/officeDocument/2006/relationships/image" Target="../media/image62.jpeg"/><Relationship Id="rId10" Type="http://schemas.microsoft.com/office/2007/relationships/hdphoto" Target="../media/hdphoto16.wdp"/><Relationship Id="rId19" Type="http://schemas.openxmlformats.org/officeDocument/2006/relationships/image" Target="../media/image65.jpeg"/><Relationship Id="rId4" Type="http://schemas.openxmlformats.org/officeDocument/2006/relationships/image" Target="../media/image56.wmf"/><Relationship Id="rId9" Type="http://schemas.openxmlformats.org/officeDocument/2006/relationships/image" Target="../media/image59.jpeg"/><Relationship Id="rId14" Type="http://schemas.microsoft.com/office/2007/relationships/hdphoto" Target="../media/hdphoto18.wdp"/></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68.jpeg"/><Relationship Id="rId2" Type="http://schemas.openxmlformats.org/officeDocument/2006/relationships/slideLayout" Target="../slideLayouts/slideLayout15.xml"/><Relationship Id="rId1" Type="http://schemas.openxmlformats.org/officeDocument/2006/relationships/tags" Target="../tags/tag16.xml"/><Relationship Id="rId6" Type="http://schemas.microsoft.com/office/2007/relationships/hdphoto" Target="../media/hdphoto20.wdp"/><Relationship Id="rId5" Type="http://schemas.openxmlformats.org/officeDocument/2006/relationships/image" Target="../media/image67.jpeg"/><Relationship Id="rId4" Type="http://schemas.openxmlformats.org/officeDocument/2006/relationships/image" Target="../media/image66.jpeg"/></Relationships>
</file>

<file path=ppt/slides/_rels/slide1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16.xml"/><Relationship Id="rId7" Type="http://schemas.openxmlformats.org/officeDocument/2006/relationships/image" Target="../media/image72.jpeg"/><Relationship Id="rId2" Type="http://schemas.openxmlformats.org/officeDocument/2006/relationships/slideLayout" Target="../slideLayouts/slideLayout15.xml"/><Relationship Id="rId1" Type="http://schemas.openxmlformats.org/officeDocument/2006/relationships/tags" Target="../tags/tag1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image" Target="../media/image74.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tags" Target="../tags/tag18.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3.xml"/><Relationship Id="rId1" Type="http://schemas.openxmlformats.org/officeDocument/2006/relationships/tags" Target="../tags/tag19.xml"/><Relationship Id="rId6" Type="http://schemas.microsoft.com/office/2007/relationships/hdphoto" Target="../media/hdphoto21.wdp"/><Relationship Id="rId5" Type="http://schemas.openxmlformats.org/officeDocument/2006/relationships/image" Target="../media/image79.jpeg"/><Relationship Id="rId4" Type="http://schemas.openxmlformats.org/officeDocument/2006/relationships/image" Target="../media/image7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20.xml"/><Relationship Id="rId4" Type="http://schemas.openxmlformats.org/officeDocument/2006/relationships/image" Target="../media/image80.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notesSlide" Target="../notesSlides/notesSlide20.xml"/><Relationship Id="rId7" Type="http://schemas.microsoft.com/office/2007/relationships/hdphoto" Target="../media/hdphoto23.wdp"/><Relationship Id="rId2" Type="http://schemas.openxmlformats.org/officeDocument/2006/relationships/slideLayout" Target="../slideLayouts/slideLayout13.xml"/><Relationship Id="rId1" Type="http://schemas.openxmlformats.org/officeDocument/2006/relationships/tags" Target="../tags/tag21.xml"/><Relationship Id="rId6" Type="http://schemas.openxmlformats.org/officeDocument/2006/relationships/image" Target="../media/image82.jpeg"/><Relationship Id="rId5" Type="http://schemas.microsoft.com/office/2007/relationships/hdphoto" Target="../media/hdphoto22.wdp"/><Relationship Id="rId4" Type="http://schemas.openxmlformats.org/officeDocument/2006/relationships/image" Target="../media/image8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86.png"/><Relationship Id="rId2" Type="http://schemas.openxmlformats.org/officeDocument/2006/relationships/slideLayout" Target="../slideLayouts/slideLayout18.xml"/><Relationship Id="rId1" Type="http://schemas.openxmlformats.org/officeDocument/2006/relationships/tags" Target="../tags/tag22.xml"/><Relationship Id="rId6" Type="http://schemas.microsoft.com/office/2007/relationships/hdphoto" Target="../media/hdphoto24.wdp"/><Relationship Id="rId5" Type="http://schemas.openxmlformats.org/officeDocument/2006/relationships/image" Target="../media/image85.jpeg"/><Relationship Id="rId4" Type="http://schemas.openxmlformats.org/officeDocument/2006/relationships/image" Target="../media/image84.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8.xml"/><Relationship Id="rId1" Type="http://schemas.openxmlformats.org/officeDocument/2006/relationships/tags" Target="../tags/tag23.xml"/><Relationship Id="rId5" Type="http://schemas.openxmlformats.org/officeDocument/2006/relationships/image" Target="../media/image88.png"/><Relationship Id="rId4" Type="http://schemas.openxmlformats.org/officeDocument/2006/relationships/image" Target="../media/image8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xml"/><Relationship Id="rId1" Type="http://schemas.openxmlformats.org/officeDocument/2006/relationships/tags" Target="../tags/tag24.xml"/><Relationship Id="rId4" Type="http://schemas.openxmlformats.org/officeDocument/2006/relationships/image" Target="../media/image89.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25.xml"/><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26.xml"/><Relationship Id="rId5" Type="http://schemas.openxmlformats.org/officeDocument/2006/relationships/image" Target="../media/image92.jpeg"/><Relationship Id="rId4" Type="http://schemas.openxmlformats.org/officeDocument/2006/relationships/image" Target="../media/image91.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2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28.xml"/><Relationship Id="rId4" Type="http://schemas.openxmlformats.org/officeDocument/2006/relationships/image" Target="../media/image9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29.xml"/><Relationship Id="rId4" Type="http://schemas.openxmlformats.org/officeDocument/2006/relationships/image" Target="../media/image96.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ags" Target="../tags/tag30.xml"/><Relationship Id="rId4" Type="http://schemas.openxmlformats.org/officeDocument/2006/relationships/image" Target="../media/image97.jpeg"/></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3.xml"/><Relationship Id="rId7" Type="http://schemas.openxmlformats.org/officeDocument/2006/relationships/image" Target="../media/image22.jpeg"/><Relationship Id="rId2" Type="http://schemas.openxmlformats.org/officeDocument/2006/relationships/slideLayout" Target="../slideLayouts/slideLayout15.xml"/><Relationship Id="rId1" Type="http://schemas.openxmlformats.org/officeDocument/2006/relationships/tags" Target="../tags/tag4.xml"/><Relationship Id="rId6" Type="http://schemas.openxmlformats.org/officeDocument/2006/relationships/image" Target="../media/image21.jpe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5.xml"/><Relationship Id="rId1" Type="http://schemas.openxmlformats.org/officeDocument/2006/relationships/tags" Target="../tags/tag31.xml"/><Relationship Id="rId4" Type="http://schemas.openxmlformats.org/officeDocument/2006/relationships/image" Target="../media/image98.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4.xml"/><Relationship Id="rId1" Type="http://schemas.openxmlformats.org/officeDocument/2006/relationships/tags" Target="../tags/tag32.xml"/><Relationship Id="rId5" Type="http://schemas.openxmlformats.org/officeDocument/2006/relationships/image" Target="../media/image100.png"/><Relationship Id="rId4" Type="http://schemas.openxmlformats.org/officeDocument/2006/relationships/image" Target="../media/image99.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8.xml"/><Relationship Id="rId1" Type="http://schemas.openxmlformats.org/officeDocument/2006/relationships/tags" Target="../tags/tag33.xml"/><Relationship Id="rId6" Type="http://schemas.openxmlformats.org/officeDocument/2006/relationships/image" Target="../media/image102.jpeg"/><Relationship Id="rId5" Type="http://schemas.microsoft.com/office/2007/relationships/hdphoto" Target="../media/hdphoto25.wdp"/><Relationship Id="rId4" Type="http://schemas.openxmlformats.org/officeDocument/2006/relationships/image" Target="../media/image10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5.xml"/><Relationship Id="rId1" Type="http://schemas.openxmlformats.org/officeDocument/2006/relationships/tags" Target="../tags/tag34.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5.xml"/><Relationship Id="rId1" Type="http://schemas.openxmlformats.org/officeDocument/2006/relationships/tags" Target="../tags/tag35.xml"/><Relationship Id="rId5" Type="http://schemas.openxmlformats.org/officeDocument/2006/relationships/image" Target="../media/image107.jpeg"/><Relationship Id="rId4" Type="http://schemas.openxmlformats.org/officeDocument/2006/relationships/image" Target="../media/image106.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8.xml"/><Relationship Id="rId1" Type="http://schemas.openxmlformats.org/officeDocument/2006/relationships/tags" Target="../tags/tag36.xml"/><Relationship Id="rId4" Type="http://schemas.openxmlformats.org/officeDocument/2006/relationships/image" Target="../media/image108.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xml"/><Relationship Id="rId1" Type="http://schemas.openxmlformats.org/officeDocument/2006/relationships/tags" Target="../tags/tag37.xml"/><Relationship Id="rId4" Type="http://schemas.openxmlformats.org/officeDocument/2006/relationships/image" Target="../media/image109.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5.xml"/><Relationship Id="rId1" Type="http://schemas.openxmlformats.org/officeDocument/2006/relationships/tags" Target="../tags/tag38.xml"/><Relationship Id="rId5" Type="http://schemas.openxmlformats.org/officeDocument/2006/relationships/image" Target="../media/image111.jpeg"/><Relationship Id="rId4" Type="http://schemas.openxmlformats.org/officeDocument/2006/relationships/image" Target="../media/image110.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8.xml"/><Relationship Id="rId1" Type="http://schemas.openxmlformats.org/officeDocument/2006/relationships/tags" Target="../tags/tag39.xml"/><Relationship Id="rId5" Type="http://schemas.openxmlformats.org/officeDocument/2006/relationships/image" Target="../media/image112.jpeg"/><Relationship Id="rId4" Type="http://schemas.openxmlformats.org/officeDocument/2006/relationships/hyperlink" Target="http://webapps.lib.uconn.edu/ipane/tiff/uconn_ipane_polygcuspi_01c.tif"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5.xml"/><Relationship Id="rId1" Type="http://schemas.openxmlformats.org/officeDocument/2006/relationships/tags" Target="../tags/tag40.xml"/><Relationship Id="rId6" Type="http://schemas.openxmlformats.org/officeDocument/2006/relationships/image" Target="../media/image115.png"/><Relationship Id="rId5" Type="http://schemas.openxmlformats.org/officeDocument/2006/relationships/image" Target="../media/image114.jpeg"/><Relationship Id="rId4" Type="http://schemas.openxmlformats.org/officeDocument/2006/relationships/image" Target="../media/image113.jpeg"/></Relationships>
</file>

<file path=ppt/slides/_rels/slide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notesSlide" Target="../notesSlides/notesSlide4.xml"/><Relationship Id="rId7" Type="http://schemas.microsoft.com/office/2007/relationships/hdphoto" Target="../media/hdphoto7.wdp"/><Relationship Id="rId12" Type="http://schemas.microsoft.com/office/2007/relationships/hdphoto" Target="../media/hdphoto8.wdp"/><Relationship Id="rId2" Type="http://schemas.openxmlformats.org/officeDocument/2006/relationships/slideLayout" Target="../slideLayouts/slideLayout15.xml"/><Relationship Id="rId1" Type="http://schemas.openxmlformats.org/officeDocument/2006/relationships/tags" Target="../tags/tag5.xml"/><Relationship Id="rId6" Type="http://schemas.openxmlformats.org/officeDocument/2006/relationships/image" Target="../media/image27.jpeg"/><Relationship Id="rId11" Type="http://schemas.openxmlformats.org/officeDocument/2006/relationships/image" Target="../media/image31.png"/><Relationship Id="rId5" Type="http://schemas.microsoft.com/office/2007/relationships/hdphoto" Target="../media/hdphoto6.wdp"/><Relationship Id="rId10" Type="http://schemas.openxmlformats.org/officeDocument/2006/relationships/image" Target="../media/image30.jpeg"/><Relationship Id="rId4" Type="http://schemas.openxmlformats.org/officeDocument/2006/relationships/image" Target="../media/image26.jpeg"/><Relationship Id="rId9" Type="http://schemas.openxmlformats.org/officeDocument/2006/relationships/image" Target="../media/image29.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8.xml"/><Relationship Id="rId1" Type="http://schemas.openxmlformats.org/officeDocument/2006/relationships/tags" Target="../tags/tag41.xml"/><Relationship Id="rId4" Type="http://schemas.openxmlformats.org/officeDocument/2006/relationships/image" Target="../media/image116.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5.xml"/><Relationship Id="rId1" Type="http://schemas.openxmlformats.org/officeDocument/2006/relationships/tags" Target="../tags/tag4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8.xml"/><Relationship Id="rId1" Type="http://schemas.openxmlformats.org/officeDocument/2006/relationships/tags" Target="../tags/tag43.xml"/><Relationship Id="rId4" Type="http://schemas.openxmlformats.org/officeDocument/2006/relationships/image" Target="../media/image120.jpg"/></Relationships>
</file>

<file path=ppt/slides/_rels/slide43.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notesSlide" Target="../notesSlides/notesSlide43.xml"/><Relationship Id="rId7" Type="http://schemas.openxmlformats.org/officeDocument/2006/relationships/image" Target="../media/image123.jpeg"/><Relationship Id="rId2" Type="http://schemas.openxmlformats.org/officeDocument/2006/relationships/slideLayout" Target="../slideLayouts/slideLayout15.xml"/><Relationship Id="rId1" Type="http://schemas.openxmlformats.org/officeDocument/2006/relationships/tags" Target="../tags/tag44.xml"/><Relationship Id="rId6" Type="http://schemas.microsoft.com/office/2007/relationships/hdphoto" Target="../media/hdphoto26.wdp"/><Relationship Id="rId5" Type="http://schemas.openxmlformats.org/officeDocument/2006/relationships/image" Target="../media/image122.jpeg"/><Relationship Id="rId4" Type="http://schemas.openxmlformats.org/officeDocument/2006/relationships/image" Target="../media/image121.png"/><Relationship Id="rId9" Type="http://schemas.openxmlformats.org/officeDocument/2006/relationships/image" Target="../media/image12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8.xml"/><Relationship Id="rId1" Type="http://schemas.openxmlformats.org/officeDocument/2006/relationships/tags" Target="../tags/tag45.xml"/><Relationship Id="rId4" Type="http://schemas.openxmlformats.org/officeDocument/2006/relationships/image" Target="../media/image125.jpeg"/></Relationships>
</file>

<file path=ppt/slides/_rels/slide45.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notesSlide" Target="../notesSlides/notesSlide45.xml"/><Relationship Id="rId7" Type="http://schemas.microsoft.com/office/2007/relationships/hdphoto" Target="../media/hdphoto29.wdp"/><Relationship Id="rId2" Type="http://schemas.openxmlformats.org/officeDocument/2006/relationships/slideLayout" Target="../slideLayouts/slideLayout15.xml"/><Relationship Id="rId1" Type="http://schemas.openxmlformats.org/officeDocument/2006/relationships/tags" Target="../tags/tag46.xml"/><Relationship Id="rId6" Type="http://schemas.openxmlformats.org/officeDocument/2006/relationships/image" Target="../media/image127.jpeg"/><Relationship Id="rId5" Type="http://schemas.microsoft.com/office/2007/relationships/hdphoto" Target="../media/hdphoto28.wdp"/><Relationship Id="rId10" Type="http://schemas.microsoft.com/office/2007/relationships/hdphoto" Target="../media/hdphoto30.wdp"/><Relationship Id="rId4" Type="http://schemas.openxmlformats.org/officeDocument/2006/relationships/image" Target="../media/image126.jpeg"/><Relationship Id="rId9" Type="http://schemas.openxmlformats.org/officeDocument/2006/relationships/image" Target="../media/image129.jpeg"/></Relationships>
</file>

<file path=ppt/slides/_rels/slide46.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notesSlide" Target="../notesSlides/notesSlide46.xml"/><Relationship Id="rId7" Type="http://schemas.microsoft.com/office/2007/relationships/hdphoto" Target="../media/hdphoto32.wdp"/><Relationship Id="rId2" Type="http://schemas.openxmlformats.org/officeDocument/2006/relationships/slideLayout" Target="../slideLayouts/slideLayout13.xml"/><Relationship Id="rId1" Type="http://schemas.openxmlformats.org/officeDocument/2006/relationships/tags" Target="../tags/tag47.xml"/><Relationship Id="rId6" Type="http://schemas.openxmlformats.org/officeDocument/2006/relationships/image" Target="../media/image131.jpeg"/><Relationship Id="rId11" Type="http://schemas.microsoft.com/office/2007/relationships/hdphoto" Target="../media/hdphoto34.wdp"/><Relationship Id="rId5" Type="http://schemas.microsoft.com/office/2007/relationships/hdphoto" Target="../media/hdphoto31.wdp"/><Relationship Id="rId10" Type="http://schemas.openxmlformats.org/officeDocument/2006/relationships/image" Target="../media/image133.jpeg"/><Relationship Id="rId4" Type="http://schemas.openxmlformats.org/officeDocument/2006/relationships/image" Target="../media/image130.jpeg"/><Relationship Id="rId9" Type="http://schemas.microsoft.com/office/2007/relationships/hdphoto" Target="../media/hdphoto33.wdp"/></Relationships>
</file>

<file path=ppt/slides/_rels/slide47.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notesSlide" Target="../notesSlides/notesSlide47.xml"/><Relationship Id="rId7" Type="http://schemas.microsoft.com/office/2007/relationships/hdphoto" Target="../media/hdphoto36.wdp"/><Relationship Id="rId2" Type="http://schemas.openxmlformats.org/officeDocument/2006/relationships/slideLayout" Target="../slideLayouts/slideLayout25.xml"/><Relationship Id="rId1" Type="http://schemas.openxmlformats.org/officeDocument/2006/relationships/tags" Target="../tags/tag48.xml"/><Relationship Id="rId6" Type="http://schemas.openxmlformats.org/officeDocument/2006/relationships/image" Target="../media/image135.jpeg"/><Relationship Id="rId11" Type="http://schemas.openxmlformats.org/officeDocument/2006/relationships/image" Target="../media/image138.jpeg"/><Relationship Id="rId5" Type="http://schemas.microsoft.com/office/2007/relationships/hdphoto" Target="../media/hdphoto35.wdp"/><Relationship Id="rId10" Type="http://schemas.openxmlformats.org/officeDocument/2006/relationships/image" Target="../media/image137.jpeg"/><Relationship Id="rId4" Type="http://schemas.openxmlformats.org/officeDocument/2006/relationships/image" Target="../media/image134.jpeg"/><Relationship Id="rId9" Type="http://schemas.microsoft.com/office/2007/relationships/hdphoto" Target="../media/hdphoto37.wdp"/></Relationships>
</file>

<file path=ppt/slides/_rels/slide4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slideLayout" Target="../slideLayouts/slideLayout15.xml"/><Relationship Id="rId1" Type="http://schemas.openxmlformats.org/officeDocument/2006/relationships/tags" Target="../tags/tag49.xml"/><Relationship Id="rId4" Type="http://schemas.openxmlformats.org/officeDocument/2006/relationships/image" Target="../media/image140.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microsoft.com/office/2007/relationships/hdphoto" Target="../media/hdphoto39.wdp"/><Relationship Id="rId2" Type="http://schemas.openxmlformats.org/officeDocument/2006/relationships/slideLayout" Target="../slideLayouts/slideLayout15.xml"/><Relationship Id="rId1" Type="http://schemas.openxmlformats.org/officeDocument/2006/relationships/tags" Target="../tags/tag50.xml"/><Relationship Id="rId6" Type="http://schemas.openxmlformats.org/officeDocument/2006/relationships/image" Target="../media/image142.jpeg"/><Relationship Id="rId5" Type="http://schemas.microsoft.com/office/2007/relationships/hdphoto" Target="../media/hdphoto38.wdp"/><Relationship Id="rId4" Type="http://schemas.openxmlformats.org/officeDocument/2006/relationships/image" Target="../media/image14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6.xml"/><Relationship Id="rId5" Type="http://schemas.openxmlformats.org/officeDocument/2006/relationships/image" Target="../media/image33.jpeg"/><Relationship Id="rId4" Type="http://schemas.openxmlformats.org/officeDocument/2006/relationships/image" Target="../media/image32.jpeg"/></Relationships>
</file>

<file path=ppt/slides/_rels/slide50.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notesSlide" Target="../notesSlides/notesSlide49.xml"/><Relationship Id="rId7" Type="http://schemas.openxmlformats.org/officeDocument/2006/relationships/image" Target="../media/image145.jpeg"/><Relationship Id="rId2" Type="http://schemas.openxmlformats.org/officeDocument/2006/relationships/slideLayout" Target="../slideLayouts/slideLayout13.xml"/><Relationship Id="rId1" Type="http://schemas.openxmlformats.org/officeDocument/2006/relationships/tags" Target="../tags/tag51.xml"/><Relationship Id="rId6" Type="http://schemas.microsoft.com/office/2007/relationships/hdphoto" Target="../media/hdphoto40.wdp"/><Relationship Id="rId11" Type="http://schemas.openxmlformats.org/officeDocument/2006/relationships/image" Target="../media/image148.jpg"/><Relationship Id="rId5" Type="http://schemas.openxmlformats.org/officeDocument/2006/relationships/image" Target="../media/image144.jpeg"/><Relationship Id="rId10" Type="http://schemas.microsoft.com/office/2007/relationships/hdphoto" Target="../media/hdphoto41.wdp"/><Relationship Id="rId4" Type="http://schemas.openxmlformats.org/officeDocument/2006/relationships/image" Target="../media/image143.jpg"/><Relationship Id="rId9" Type="http://schemas.openxmlformats.org/officeDocument/2006/relationships/image" Target="../media/image147.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7.xml"/><Relationship Id="rId1" Type="http://schemas.openxmlformats.org/officeDocument/2006/relationships/tags" Target="../tags/tag52.xml"/><Relationship Id="rId5" Type="http://schemas.openxmlformats.org/officeDocument/2006/relationships/hyperlink" Target="http://www.vtinvasives.org/" TargetMode="External"/><Relationship Id="rId4" Type="http://schemas.openxmlformats.org/officeDocument/2006/relationships/hyperlink" Target="https://gobotany.newenglandwild.org/"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5.xml"/><Relationship Id="rId1" Type="http://schemas.openxmlformats.org/officeDocument/2006/relationships/tags" Target="../tags/tag7.xml"/><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8" Type="http://schemas.openxmlformats.org/officeDocument/2006/relationships/image" Target="../media/image38.jpeg"/><Relationship Id="rId13" Type="http://schemas.microsoft.com/office/2007/relationships/hdphoto" Target="../media/hdphoto12.wdp"/><Relationship Id="rId3" Type="http://schemas.openxmlformats.org/officeDocument/2006/relationships/notesSlide" Target="../notesSlides/notesSlide7.xml"/><Relationship Id="rId7" Type="http://schemas.microsoft.com/office/2007/relationships/hdphoto" Target="../media/hdphoto9.wdp"/><Relationship Id="rId12" Type="http://schemas.openxmlformats.org/officeDocument/2006/relationships/image" Target="../media/image40.jpeg"/><Relationship Id="rId2" Type="http://schemas.openxmlformats.org/officeDocument/2006/relationships/slideLayout" Target="../slideLayouts/slideLayout13.xml"/><Relationship Id="rId16" Type="http://schemas.openxmlformats.org/officeDocument/2006/relationships/image" Target="../media/image42.jpeg"/><Relationship Id="rId1" Type="http://schemas.openxmlformats.org/officeDocument/2006/relationships/tags" Target="../tags/tag8.xml"/><Relationship Id="rId6" Type="http://schemas.openxmlformats.org/officeDocument/2006/relationships/image" Target="../media/image37.jpeg"/><Relationship Id="rId11" Type="http://schemas.microsoft.com/office/2007/relationships/hdphoto" Target="../media/hdphoto11.wdp"/><Relationship Id="rId5" Type="http://schemas.openxmlformats.org/officeDocument/2006/relationships/image" Target="../media/image36.jpeg"/><Relationship Id="rId15" Type="http://schemas.microsoft.com/office/2007/relationships/hdphoto" Target="../media/hdphoto13.wdp"/><Relationship Id="rId10" Type="http://schemas.openxmlformats.org/officeDocument/2006/relationships/image" Target="../media/image39.jpeg"/><Relationship Id="rId4" Type="http://schemas.openxmlformats.org/officeDocument/2006/relationships/image" Target="../media/image35.jpeg"/><Relationship Id="rId9" Type="http://schemas.microsoft.com/office/2007/relationships/hdphoto" Target="../media/hdphoto10.wdp"/><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0.xml"/><Relationship Id="rId5" Type="http://schemas.openxmlformats.org/officeDocument/2006/relationships/image" Target="../media/image47.jpeg"/><Relationship Id="rId4"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930275" y="3465513"/>
            <a:ext cx="7242175" cy="769937"/>
          </a:xfrm>
        </p:spPr>
        <p:txBody>
          <a:bodyPr lIns="182880" rIns="182880">
            <a:noAutofit/>
          </a:bodyPr>
          <a:lstStyle/>
          <a:p>
            <a:pPr eaLnBrk="1" fontAlgn="auto" hangingPunct="1">
              <a:lnSpc>
                <a:spcPct val="150000"/>
              </a:lnSpc>
              <a:spcAft>
                <a:spcPts val="0"/>
              </a:spcAft>
              <a:defRPr/>
            </a:pPr>
            <a:r>
              <a:rPr lang="en-US" altLang="en-US" sz="4200" b="1" dirty="0" smtClean="0">
                <a:solidFill>
                  <a:schemeClr val="accent3">
                    <a:lumMod val="75000"/>
                  </a:schemeClr>
                </a:solidFill>
                <a:latin typeface="Goudy Old Style" panose="02020502050305020303" pitchFamily="18" charset="0"/>
              </a:rPr>
              <a:t>Maine’s</a:t>
            </a:r>
            <a:br>
              <a:rPr lang="en-US" altLang="en-US" sz="4200" b="1" dirty="0" smtClean="0">
                <a:solidFill>
                  <a:schemeClr val="accent3">
                    <a:lumMod val="75000"/>
                  </a:schemeClr>
                </a:solidFill>
                <a:latin typeface="Goudy Old Style" panose="02020502050305020303" pitchFamily="18" charset="0"/>
              </a:rPr>
            </a:br>
            <a:r>
              <a:rPr lang="en-US" altLang="en-US" sz="4200" b="1" dirty="0" smtClean="0">
                <a:solidFill>
                  <a:schemeClr val="accent3">
                    <a:lumMod val="75000"/>
                  </a:schemeClr>
                </a:solidFill>
                <a:latin typeface="Goudy Old Style" panose="02020502050305020303" pitchFamily="18" charset="0"/>
              </a:rPr>
              <a:t>most unwanted</a:t>
            </a:r>
          </a:p>
        </p:txBody>
      </p:sp>
      <p:sp>
        <p:nvSpPr>
          <p:cNvPr id="15363" name="Text Box 21"/>
          <p:cNvSpPr txBox="1">
            <a:spLocks noChangeArrowheads="1"/>
          </p:cNvSpPr>
          <p:nvPr/>
        </p:nvSpPr>
        <p:spPr bwMode="auto">
          <a:xfrm>
            <a:off x="215900" y="6324600"/>
            <a:ext cx="87122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lnSpc>
                <a:spcPct val="150000"/>
              </a:lnSpc>
              <a:spcBef>
                <a:spcPct val="20000"/>
              </a:spcBef>
              <a:buFont typeface="Wingdings" pitchFamily="2" charset="2"/>
              <a:buChar char="v"/>
              <a:defRPr>
                <a:solidFill>
                  <a:schemeClr val="tx1"/>
                </a:solidFill>
                <a:latin typeface="Garamond" pitchFamily="18" charset="0"/>
              </a:defRPr>
            </a:lvl1pPr>
            <a:lvl2pPr marL="742950" indent="-285750" eaLnBrk="0" hangingPunct="0">
              <a:spcBef>
                <a:spcPct val="20000"/>
              </a:spcBef>
              <a:buFont typeface="Arial" charset="0"/>
              <a:buChar char="•"/>
              <a:defRPr sz="1600">
                <a:solidFill>
                  <a:schemeClr val="tx1"/>
                </a:solidFill>
                <a:latin typeface="Garamond" pitchFamily="18" charset="0"/>
              </a:defRPr>
            </a:lvl2pPr>
            <a:lvl3pPr marL="1143000" indent="-228600" eaLnBrk="0" hangingPunct="0">
              <a:spcBef>
                <a:spcPct val="20000"/>
              </a:spcBef>
              <a:buFont typeface="Arial" charset="0"/>
              <a:buChar char="•"/>
              <a:defRPr sz="1400">
                <a:solidFill>
                  <a:schemeClr val="tx1"/>
                </a:solidFill>
                <a:latin typeface="Garamond" pitchFamily="18" charset="0"/>
              </a:defRPr>
            </a:lvl3pPr>
            <a:lvl4pPr marL="1600200" indent="-228600" eaLnBrk="0" hangingPunct="0">
              <a:spcBef>
                <a:spcPct val="20000"/>
              </a:spcBef>
              <a:buFont typeface="Arial" charset="0"/>
              <a:buChar char="•"/>
              <a:defRPr sz="1400">
                <a:solidFill>
                  <a:schemeClr val="tx1"/>
                </a:solidFill>
                <a:latin typeface="Garamond" pitchFamily="18" charset="0"/>
              </a:defRPr>
            </a:lvl4pPr>
            <a:lvl5pPr marL="2057400" indent="-228600" eaLnBrk="0" hangingPunct="0">
              <a:spcBef>
                <a:spcPct val="20000"/>
              </a:spcBef>
              <a:buFont typeface="Arial" charset="0"/>
              <a:buChar char="•"/>
              <a:defRPr sz="1400">
                <a:solidFill>
                  <a:schemeClr val="tx1"/>
                </a:solidFill>
                <a:latin typeface="Garamond" pitchFamily="18" charset="0"/>
              </a:defRPr>
            </a:lvl5pPr>
            <a:lvl6pPr marL="2514600" indent="-228600" eaLnBrk="0" fontAlgn="base" hangingPunct="0">
              <a:spcBef>
                <a:spcPct val="20000"/>
              </a:spcBef>
              <a:spcAft>
                <a:spcPct val="0"/>
              </a:spcAft>
              <a:buFont typeface="Arial" charset="0"/>
              <a:buChar char="•"/>
              <a:defRPr sz="1400">
                <a:solidFill>
                  <a:schemeClr val="tx1"/>
                </a:solidFill>
                <a:latin typeface="Garamond" pitchFamily="18" charset="0"/>
              </a:defRPr>
            </a:lvl6pPr>
            <a:lvl7pPr marL="2971800" indent="-228600" eaLnBrk="0" fontAlgn="base" hangingPunct="0">
              <a:spcBef>
                <a:spcPct val="20000"/>
              </a:spcBef>
              <a:spcAft>
                <a:spcPct val="0"/>
              </a:spcAft>
              <a:buFont typeface="Arial" charset="0"/>
              <a:buChar char="•"/>
              <a:defRPr sz="1400">
                <a:solidFill>
                  <a:schemeClr val="tx1"/>
                </a:solidFill>
                <a:latin typeface="Garamond" pitchFamily="18" charset="0"/>
              </a:defRPr>
            </a:lvl7pPr>
            <a:lvl8pPr marL="3429000" indent="-228600" eaLnBrk="0" fontAlgn="base" hangingPunct="0">
              <a:spcBef>
                <a:spcPct val="20000"/>
              </a:spcBef>
              <a:spcAft>
                <a:spcPct val="0"/>
              </a:spcAft>
              <a:buFont typeface="Arial" charset="0"/>
              <a:buChar char="•"/>
              <a:defRPr sz="1400">
                <a:solidFill>
                  <a:schemeClr val="tx1"/>
                </a:solidFill>
                <a:latin typeface="Garamond" pitchFamily="18" charset="0"/>
              </a:defRPr>
            </a:lvl8pPr>
            <a:lvl9pPr marL="3886200" indent="-228600" eaLnBrk="0" fontAlgn="base" hangingPunct="0">
              <a:spcBef>
                <a:spcPct val="20000"/>
              </a:spcBef>
              <a:spcAft>
                <a:spcPct val="0"/>
              </a:spcAft>
              <a:buFont typeface="Arial" charset="0"/>
              <a:buChar char="•"/>
              <a:defRPr sz="1400">
                <a:solidFill>
                  <a:schemeClr val="tx1"/>
                </a:solidFill>
                <a:latin typeface="Garamond" pitchFamily="18" charset="0"/>
              </a:defRPr>
            </a:lvl9pPr>
          </a:lstStyle>
          <a:p>
            <a:pPr algn="ctr" eaLnBrk="1" fontAlgn="base" hangingPunct="1">
              <a:lnSpc>
                <a:spcPct val="100000"/>
              </a:lnSpc>
              <a:spcBef>
                <a:spcPct val="0"/>
              </a:spcBef>
              <a:spcAft>
                <a:spcPct val="0"/>
              </a:spcAft>
              <a:buFontTx/>
              <a:buNone/>
            </a:pPr>
            <a:endParaRPr lang="en-US" altLang="en-US" sz="1200" dirty="0">
              <a:solidFill>
                <a:prstClr val="white"/>
              </a:solidFill>
            </a:endParaRPr>
          </a:p>
          <a:p>
            <a:pPr algn="ctr" eaLnBrk="1" fontAlgn="base" hangingPunct="1">
              <a:lnSpc>
                <a:spcPct val="100000"/>
              </a:lnSpc>
              <a:spcBef>
                <a:spcPct val="0"/>
              </a:spcBef>
              <a:spcAft>
                <a:spcPct val="0"/>
              </a:spcAft>
              <a:buFontTx/>
              <a:buNone/>
            </a:pPr>
            <a:r>
              <a:rPr lang="en-US" altLang="en-US" sz="1400" dirty="0" smtClean="0">
                <a:solidFill>
                  <a:srgbClr val="EAEAEA"/>
                </a:solidFill>
              </a:rPr>
              <a:t>Maine Department of Agriculture, Conservation and Forestry  -  BPC Trainings 2014</a:t>
            </a:r>
            <a:endParaRPr lang="en-US" altLang="en-US" sz="1400" dirty="0">
              <a:solidFill>
                <a:srgbClr val="EAEAEA"/>
              </a:solidFill>
            </a:endParaRPr>
          </a:p>
        </p:txBody>
      </p:sp>
      <p:pic>
        <p:nvPicPr>
          <p:cNvPr id="14340" name="Picture 5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6749" y="1066800"/>
            <a:ext cx="837203" cy="1188720"/>
          </a:xfrm>
          <a:prstGeom prst="rect">
            <a:avLst/>
          </a:prstGeom>
          <a:noFill/>
          <a:ln>
            <a:noFill/>
          </a:ln>
          <a:effectLst>
            <a:glow rad="101600">
              <a:schemeClr val="accent4">
                <a:satMod val="175000"/>
                <a:alpha val="40000"/>
              </a:schemeClr>
            </a:glow>
            <a:outerShdw blurRad="152400" dist="76200" dir="3000000" sx="103000" sy="103000" algn="ctr" rotWithShape="0">
              <a:srgbClr val="000000">
                <a:alpha val="44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8" descr="BMSB_adults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58347" y="1249680"/>
            <a:ext cx="1132255" cy="1005840"/>
          </a:xfrm>
          <a:prstGeom prst="rect">
            <a:avLst/>
          </a:prstGeom>
          <a:noFill/>
          <a:ln>
            <a:noFill/>
          </a:ln>
          <a:effectLst>
            <a:glow rad="101600">
              <a:schemeClr val="accent4">
                <a:satMod val="175000"/>
                <a:alpha val="40000"/>
              </a:schemeClr>
            </a:glow>
            <a:outerShdw blurRad="152400" dist="76200" dir="3000000" sx="103000" sy="103000" algn="ctr" rotWithShape="0">
              <a:srgbClr val="000000">
                <a:alpha val="44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9"/>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071767" y="1249680"/>
            <a:ext cx="1290433" cy="1005840"/>
          </a:xfrm>
          <a:prstGeom prst="rect">
            <a:avLst/>
          </a:prstGeom>
          <a:noFill/>
          <a:ln>
            <a:noFill/>
          </a:ln>
          <a:effectLst>
            <a:glow rad="101600">
              <a:schemeClr val="accent4">
                <a:satMod val="175000"/>
                <a:alpha val="40000"/>
              </a:schemeClr>
            </a:glow>
            <a:outerShdw blurRad="152400" dist="76200" dir="3000000" sx="103000" sy="103000" algn="ctr" rotWithShape="0">
              <a:srgbClr val="000000">
                <a:alpha val="44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descr="K:\FHMpictures\Winter Moth\adults 018.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20099" y="1249680"/>
            <a:ext cx="1015185" cy="1005840"/>
          </a:xfrm>
          <a:prstGeom prst="roundRect">
            <a:avLst>
              <a:gd name="adj" fmla="val 8594"/>
            </a:avLst>
          </a:prstGeom>
          <a:solidFill>
            <a:srgbClr val="FFFFFF">
              <a:shade val="85000"/>
            </a:srgbClr>
          </a:solidFill>
          <a:ln>
            <a:noFill/>
          </a:ln>
          <a:effectLst>
            <a:outerShdw blurRad="152400" dist="76200" dir="3000000" sx="103000" sy="103000" algn="ctr" rotWithShape="0">
              <a:srgbClr val="000000">
                <a:alpha val="44000"/>
              </a:srgbClr>
            </a:outerShdw>
          </a:effectLst>
          <a:extLst/>
        </p:spPr>
      </p:pic>
      <p:pic>
        <p:nvPicPr>
          <p:cNvPr id="1026" name="Picture 2" descr="http://www.fs.fed.us/rm/highelevationwhitepines/images/threats/Threats_WPBR_Photos/stemcanker.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10000" contrast="20000"/>
                    </a14:imgEffect>
                  </a14:imgLayer>
                </a14:imgProps>
              </a:ext>
              <a:ext uri="{28A0092B-C50C-407E-A947-70E740481C1C}">
                <a14:useLocalDpi xmlns:a14="http://schemas.microsoft.com/office/drawing/2010/main" val="0"/>
              </a:ext>
            </a:extLst>
          </a:blip>
          <a:srcRect/>
          <a:stretch/>
        </p:blipFill>
        <p:spPr bwMode="auto">
          <a:xfrm>
            <a:off x="6531429" y="1249680"/>
            <a:ext cx="1457128" cy="1005840"/>
          </a:xfrm>
          <a:prstGeom prst="rect">
            <a:avLst/>
          </a:prstGeom>
          <a:noFill/>
          <a:effectLst>
            <a:outerShdw blurRad="152400" dist="76200" dir="3000000" sx="103000" sy="103000" algn="ctr" rotWithShape="0">
              <a:srgbClr val="000000">
                <a:alpha val="44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palmbeachcountyextension.files.wordpress.com/2012/01/img_1203.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14000" contrast="4000"/>
                    </a14:imgEffect>
                  </a14:imgLayer>
                </a14:imgProps>
              </a:ext>
              <a:ext uri="{28A0092B-C50C-407E-A947-70E740481C1C}">
                <a14:useLocalDpi xmlns:a14="http://schemas.microsoft.com/office/drawing/2010/main" val="0"/>
              </a:ext>
            </a:extLst>
          </a:blip>
          <a:srcRect l="13157" t="17334" r="30905" b="24596"/>
          <a:stretch/>
        </p:blipFill>
        <p:spPr bwMode="auto">
          <a:xfrm rot="2019846">
            <a:off x="7134827" y="2653332"/>
            <a:ext cx="1291864" cy="1005840"/>
          </a:xfrm>
          <a:prstGeom prst="rect">
            <a:avLst/>
          </a:prstGeom>
          <a:noFill/>
          <a:effectLst>
            <a:outerShdw blurRad="152400" dist="76200" dir="3000000" sx="103000" sy="103000" algn="ctr" rotWithShape="0">
              <a:srgbClr val="000000">
                <a:alpha val="44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www.pfaf.org/Admin/PlantImages/CelastrusOrbiculatus2.JP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rightnessContrast bright="8000" contrast="-2000"/>
                    </a14:imgEffect>
                  </a14:imgLayer>
                </a14:imgProps>
              </a:ext>
              <a:ext uri="{28A0092B-C50C-407E-A947-70E740481C1C}">
                <a14:useLocalDpi xmlns:a14="http://schemas.microsoft.com/office/drawing/2010/main" val="0"/>
              </a:ext>
            </a:extLst>
          </a:blip>
          <a:srcRect/>
          <a:stretch/>
        </p:blipFill>
        <p:spPr bwMode="auto">
          <a:xfrm>
            <a:off x="919825" y="4495661"/>
            <a:ext cx="1289975" cy="1005840"/>
          </a:xfrm>
          <a:prstGeom prst="rect">
            <a:avLst/>
          </a:prstGeom>
          <a:noFill/>
          <a:effectLst>
            <a:outerShdw blurRad="152400" dist="76200" dir="3000000" sx="103000" sy="103000" algn="ctr" rotWithShape="0">
              <a:srgbClr val="000000">
                <a:alpha val="44000"/>
              </a:srgbClr>
            </a:outerShdw>
          </a:effectLst>
          <a:extLst>
            <a:ext uri="{909E8E84-426E-40DD-AFC4-6F175D3DCCD1}">
              <a14:hiddenFill xmlns:a14="http://schemas.microsoft.com/office/drawing/2010/main">
                <a:solidFill>
                  <a:srgbClr val="FFFFFF"/>
                </a:solidFill>
              </a14:hiddenFill>
            </a:ext>
          </a:extLst>
        </p:spPr>
      </p:pic>
      <p:pic>
        <p:nvPicPr>
          <p:cNvPr id="1032" name="Picture 8" descr="http://3.bp.blogspot.com/-vONErG91FuY/T3c4fJhRnSI/AAAAAAAABTQ/91t6m8MeQfM/s1600/japanese+knotweed+flower2.jpg"/>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colorTemperature colorTemp="6875"/>
                    </a14:imgEffect>
                    <a14:imgEffect>
                      <a14:brightnessContrast bright="9000" contrast="7000"/>
                    </a14:imgEffect>
                  </a14:imgLayer>
                </a14:imgProps>
              </a:ext>
              <a:ext uri="{28A0092B-C50C-407E-A947-70E740481C1C}">
                <a14:useLocalDpi xmlns:a14="http://schemas.microsoft.com/office/drawing/2010/main" val="0"/>
              </a:ext>
            </a:extLst>
          </a:blip>
          <a:srcRect t="37573" r="42206"/>
          <a:stretch/>
        </p:blipFill>
        <p:spPr bwMode="auto">
          <a:xfrm>
            <a:off x="2361816" y="4495661"/>
            <a:ext cx="1402412" cy="1005840"/>
          </a:xfrm>
          <a:prstGeom prst="rect">
            <a:avLst/>
          </a:prstGeom>
          <a:noFill/>
          <a:effectLst>
            <a:outerShdw blurRad="152400" dist="76200" dir="3000000" sx="103000" sy="103000" algn="ctr" rotWithShape="0">
              <a:srgbClr val="000000">
                <a:alpha val="44000"/>
              </a:srgbClr>
            </a:outerShdw>
          </a:effectLst>
          <a:extLst>
            <a:ext uri="{909E8E84-426E-40DD-AFC4-6F175D3DCCD1}">
              <a14:hiddenFill xmlns:a14="http://schemas.microsoft.com/office/drawing/2010/main">
                <a:solidFill>
                  <a:srgbClr val="FFFFFF"/>
                </a:solidFill>
              </a14:hiddenFill>
            </a:ext>
          </a:extLst>
        </p:spPr>
      </p:pic>
      <p:pic>
        <p:nvPicPr>
          <p:cNvPr id="1034" name="Picture 10" descr="http://myweb.loras.edu/as298365/InvasiveSpecies/garlicmustard/description_secondyear.jpg"/>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rightnessContrast bright="5000" contrast="3000"/>
                    </a14:imgEffect>
                  </a14:imgLayer>
                </a14:imgProps>
              </a:ext>
              <a:ext uri="{28A0092B-C50C-407E-A947-70E740481C1C}">
                <a14:useLocalDpi xmlns:a14="http://schemas.microsoft.com/office/drawing/2010/main" val="0"/>
              </a:ext>
            </a:extLst>
          </a:blip>
          <a:srcRect/>
          <a:stretch/>
        </p:blipFill>
        <p:spPr bwMode="auto">
          <a:xfrm rot="-2040000">
            <a:off x="639664" y="2616684"/>
            <a:ext cx="1155412" cy="1005840"/>
          </a:xfrm>
          <a:prstGeom prst="rect">
            <a:avLst/>
          </a:prstGeom>
          <a:noFill/>
          <a:effectLst>
            <a:outerShdw blurRad="152400" dist="76200" dir="3000000" sx="103000" sy="103000" algn="ctr" rotWithShape="0">
              <a:srgbClr val="000000">
                <a:alpha val="44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601556" y="4495661"/>
            <a:ext cx="1256828" cy="1005840"/>
          </a:xfrm>
          <a:prstGeom prst="rect">
            <a:avLst/>
          </a:prstGeom>
          <a:effectLst>
            <a:outerShdw blurRad="152400" dist="76200" dir="3000000" sx="103000" sy="103000" algn="ctr" rotWithShape="0">
              <a:srgbClr val="000000">
                <a:alpha val="44000"/>
              </a:srgbClr>
            </a:outerShdw>
          </a:effectLst>
        </p:spPr>
      </p:pic>
      <p:pic>
        <p:nvPicPr>
          <p:cNvPr id="20" name="Picture 2" descr="http://farm3.staticflickr.com/2606/4032838331_c12323e353_z.jp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p:blipFill>
        <p:spPr bwMode="auto">
          <a:xfrm>
            <a:off x="7010401" y="4495661"/>
            <a:ext cx="1143377" cy="1005840"/>
          </a:xfrm>
          <a:prstGeom prst="rect">
            <a:avLst/>
          </a:prstGeom>
          <a:noFill/>
          <a:ln>
            <a:noFill/>
          </a:ln>
          <a:effectLst>
            <a:outerShdw blurRad="152400" dist="76200" dir="3000000" sx="103000" sy="103000" algn="ctr" rotWithShape="0">
              <a:srgbClr val="000000">
                <a:alpha val="44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http://ohioplants.org/wp-content/uploads/2012/04/glossy-buckthorn.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916244" y="4495661"/>
            <a:ext cx="1533296" cy="1005840"/>
          </a:xfrm>
          <a:prstGeom prst="rect">
            <a:avLst/>
          </a:prstGeom>
          <a:noFill/>
          <a:effectLst>
            <a:outerShdw blurRad="152400" dist="76200" dir="3000000" sx="103000" sy="103000" algn="ctr" rotWithShape="0">
              <a:schemeClr val="tx1">
                <a:alpha val="44000"/>
              </a:scheme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05249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0" y="298450"/>
            <a:ext cx="91440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algn="ctr" eaLnBrk="1" hangingPunct="1">
              <a:spcBef>
                <a:spcPct val="0"/>
              </a:spcBef>
              <a:buClrTx/>
              <a:buSzTx/>
              <a:buFontTx/>
              <a:buNone/>
              <a:defRPr/>
            </a:pPr>
            <a:r>
              <a:rPr lang="en-US" altLang="en-US" sz="3600" b="1" spc="300" dirty="0" smtClean="0">
                <a:latin typeface="Goudy Old Style" panose="02020502050305020303" pitchFamily="18" charset="0"/>
              </a:rPr>
              <a:t>Recognizing BMSB</a:t>
            </a:r>
          </a:p>
        </p:txBody>
      </p:sp>
      <p:sp>
        <p:nvSpPr>
          <p:cNvPr id="38915" name="Rectangle 24"/>
          <p:cNvSpPr>
            <a:spLocks noChangeArrowheads="1"/>
          </p:cNvSpPr>
          <p:nvPr/>
        </p:nvSpPr>
        <p:spPr bwMode="auto">
          <a:xfrm>
            <a:off x="2268538" y="5516563"/>
            <a:ext cx="5003800"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2000" b="0">
                <a:solidFill>
                  <a:schemeClr val="tx2"/>
                </a:solidFill>
                <a:latin typeface="Garamond" pitchFamily="18" charset="0"/>
              </a:rPr>
              <a:t>BMSB has: </a:t>
            </a:r>
          </a:p>
          <a:p>
            <a:pPr lvl="1" eaLnBrk="1" hangingPunct="1">
              <a:lnSpc>
                <a:spcPts val="2000"/>
              </a:lnSpc>
              <a:spcBef>
                <a:spcPct val="0"/>
              </a:spcBef>
              <a:buClrTx/>
              <a:buSzTx/>
              <a:buFontTx/>
              <a:buChar char="•"/>
            </a:pPr>
            <a:r>
              <a:rPr lang="en-US" altLang="en-US" sz="2000" b="0">
                <a:latin typeface="Garamond" pitchFamily="18" charset="0"/>
              </a:rPr>
              <a:t>  black and white pattern around abdomen</a:t>
            </a:r>
          </a:p>
          <a:p>
            <a:pPr lvl="1" eaLnBrk="1" hangingPunct="1">
              <a:lnSpc>
                <a:spcPts val="2000"/>
              </a:lnSpc>
              <a:spcBef>
                <a:spcPct val="0"/>
              </a:spcBef>
              <a:buClrTx/>
              <a:buSzTx/>
              <a:buFontTx/>
              <a:buChar char="•"/>
            </a:pPr>
            <a:r>
              <a:rPr lang="en-US" altLang="en-US" sz="2000" b="0">
                <a:latin typeface="Garamond" pitchFamily="18" charset="0"/>
              </a:rPr>
              <a:t>  white bands on dark antennae</a:t>
            </a:r>
          </a:p>
          <a:p>
            <a:pPr lvl="1" eaLnBrk="1" hangingPunct="1">
              <a:lnSpc>
                <a:spcPts val="2000"/>
              </a:lnSpc>
              <a:spcBef>
                <a:spcPct val="0"/>
              </a:spcBef>
              <a:buClrTx/>
              <a:buSzTx/>
              <a:buFontTx/>
              <a:buChar char="•"/>
            </a:pPr>
            <a:r>
              <a:rPr lang="en-US" altLang="en-US" sz="2000" b="0">
                <a:latin typeface="Garamond" pitchFamily="18" charset="0"/>
              </a:rPr>
              <a:t>  smooth pronotum</a:t>
            </a:r>
          </a:p>
        </p:txBody>
      </p:sp>
      <p:grpSp>
        <p:nvGrpSpPr>
          <p:cNvPr id="38916" name="Group 6"/>
          <p:cNvGrpSpPr>
            <a:grpSpLocks/>
          </p:cNvGrpSpPr>
          <p:nvPr/>
        </p:nvGrpSpPr>
        <p:grpSpPr bwMode="auto">
          <a:xfrm>
            <a:off x="684213" y="1160463"/>
            <a:ext cx="7862887" cy="4135437"/>
            <a:chOff x="684213" y="1232756"/>
            <a:chExt cx="7863345" cy="4135697"/>
          </a:xfrm>
        </p:grpSpPr>
        <p:sp>
          <p:nvSpPr>
            <p:cNvPr id="38917" name="Rectangle 15"/>
            <p:cNvSpPr>
              <a:spLocks noChangeArrowheads="1"/>
            </p:cNvSpPr>
            <p:nvPr/>
          </p:nvSpPr>
          <p:spPr bwMode="auto">
            <a:xfrm>
              <a:off x="971551" y="4783646"/>
              <a:ext cx="2114550" cy="584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algn="ctr" eaLnBrk="1" hangingPunct="1">
                <a:spcBef>
                  <a:spcPct val="0"/>
                </a:spcBef>
                <a:buClrTx/>
                <a:buSzTx/>
                <a:buFontTx/>
                <a:buNone/>
              </a:pPr>
              <a:r>
                <a:rPr lang="en-US" altLang="en-US" sz="1600" b="0">
                  <a:latin typeface="Arial Narrow" pitchFamily="34" charset="0"/>
                </a:rPr>
                <a:t>Brown stink bug (</a:t>
              </a:r>
              <a:r>
                <a:rPr lang="en-US" altLang="en-US" sz="1600" b="0" i="1">
                  <a:latin typeface="Arial Narrow" pitchFamily="34" charset="0"/>
                </a:rPr>
                <a:t>Euschistus servus</a:t>
              </a:r>
              <a:r>
                <a:rPr lang="en-US" altLang="en-US" sz="1600" b="0">
                  <a:latin typeface="Arial Narrow" pitchFamily="34" charset="0"/>
                </a:rPr>
                <a:t>)</a:t>
              </a:r>
            </a:p>
          </p:txBody>
        </p:sp>
        <p:sp>
          <p:nvSpPr>
            <p:cNvPr id="38918" name="Rectangle 16"/>
            <p:cNvSpPr>
              <a:spLocks noChangeArrowheads="1"/>
            </p:cNvSpPr>
            <p:nvPr/>
          </p:nvSpPr>
          <p:spPr bwMode="auto">
            <a:xfrm>
              <a:off x="3348038" y="4783646"/>
              <a:ext cx="2413000" cy="584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algn="ctr" eaLnBrk="1" hangingPunct="1">
                <a:spcBef>
                  <a:spcPct val="0"/>
                </a:spcBef>
                <a:buClrTx/>
                <a:buSzTx/>
                <a:buFontTx/>
                <a:buNone/>
              </a:pPr>
              <a:r>
                <a:rPr lang="en-US" altLang="en-US" sz="1600" b="0">
                  <a:latin typeface="Arial Narrow" pitchFamily="34" charset="0"/>
                </a:rPr>
                <a:t>Bark stink bug (</a:t>
              </a:r>
              <a:r>
                <a:rPr lang="en-US" altLang="en-US" sz="1600" b="0" i="1">
                  <a:latin typeface="Arial Narrow" pitchFamily="34" charset="0"/>
                </a:rPr>
                <a:t>Brochymena quadripustulata</a:t>
              </a:r>
              <a:r>
                <a:rPr lang="en-US" altLang="en-US" sz="1600" b="0">
                  <a:latin typeface="Arial Narrow" pitchFamily="34" charset="0"/>
                </a:rPr>
                <a:t>)</a:t>
              </a:r>
            </a:p>
          </p:txBody>
        </p:sp>
        <p:sp>
          <p:nvSpPr>
            <p:cNvPr id="38919" name="Rectangle 17"/>
            <p:cNvSpPr>
              <a:spLocks noChangeArrowheads="1"/>
            </p:cNvSpPr>
            <p:nvPr/>
          </p:nvSpPr>
          <p:spPr bwMode="auto">
            <a:xfrm>
              <a:off x="5867401" y="4783646"/>
              <a:ext cx="2413000" cy="584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algn="ctr" eaLnBrk="1" hangingPunct="1">
                <a:spcBef>
                  <a:spcPct val="0"/>
                </a:spcBef>
                <a:buClrTx/>
                <a:buSzTx/>
                <a:buFontTx/>
                <a:buNone/>
              </a:pPr>
              <a:r>
                <a:rPr lang="en-US" altLang="en-US" sz="1600" b="0">
                  <a:latin typeface="Arial Narrow" pitchFamily="34" charset="0"/>
                </a:rPr>
                <a:t>Brown marmorated stink bug (</a:t>
              </a:r>
              <a:r>
                <a:rPr lang="en-US" altLang="en-US" sz="1600" b="0" i="1">
                  <a:latin typeface="Arial Narrow" pitchFamily="34" charset="0"/>
                </a:rPr>
                <a:t>Halyomorpha halys</a:t>
              </a:r>
              <a:r>
                <a:rPr lang="en-US" altLang="en-US" sz="1600" b="0">
                  <a:latin typeface="Arial Narrow" pitchFamily="34" charset="0"/>
                </a:rPr>
                <a:t>)</a:t>
              </a:r>
            </a:p>
          </p:txBody>
        </p:sp>
        <p:grpSp>
          <p:nvGrpSpPr>
            <p:cNvPr id="38920" name="Group 5"/>
            <p:cNvGrpSpPr>
              <a:grpSpLocks/>
            </p:cNvGrpSpPr>
            <p:nvPr/>
          </p:nvGrpSpPr>
          <p:grpSpPr bwMode="auto">
            <a:xfrm>
              <a:off x="684213" y="1232756"/>
              <a:ext cx="7863345" cy="3492500"/>
              <a:chOff x="684213" y="1232756"/>
              <a:chExt cx="7863345" cy="3492500"/>
            </a:xfrm>
          </p:grpSpPr>
          <p:pic>
            <p:nvPicPr>
              <p:cNvPr id="38921" name="Picture 12" descr="Halyomorph compari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313036"/>
                <a:ext cx="5076824" cy="33401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38922" name="Group 4"/>
              <p:cNvGrpSpPr>
                <a:grpSpLocks/>
              </p:cNvGrpSpPr>
              <p:nvPr/>
            </p:nvGrpSpPr>
            <p:grpSpPr bwMode="auto">
              <a:xfrm>
                <a:off x="5616116" y="1232756"/>
                <a:ext cx="2931442" cy="3492500"/>
                <a:chOff x="5616116" y="1232756"/>
                <a:chExt cx="2931442" cy="3492500"/>
              </a:xfrm>
            </p:grpSpPr>
            <p:pic>
              <p:nvPicPr>
                <p:cNvPr id="38923" name="Picture 12" descr="Halyomorph comparis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6116" y="1232756"/>
                  <a:ext cx="2931442"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Picture 12" descr="Halyomorph comparis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601164">
                  <a:off x="6054288" y="2168202"/>
                  <a:ext cx="609599" cy="404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13" name="TextBox 24"/>
          <p:cNvSpPr txBox="1">
            <a:spLocks noChangeArrowheads="1"/>
          </p:cNvSpPr>
          <p:nvPr/>
        </p:nvSpPr>
        <p:spPr bwMode="auto">
          <a:xfrm>
            <a:off x="2683387" y="4492699"/>
            <a:ext cx="1337867" cy="160044"/>
          </a:xfrm>
          <a:prstGeom prst="rect">
            <a:avLst/>
          </a:prstGeom>
          <a:solidFill>
            <a:schemeClr val="tx1">
              <a:alpha val="6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tIns="18288" rIns="45720" bIns="1828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en-US" sz="800" b="0" i="1" dirty="0" smtClean="0">
                <a:solidFill>
                  <a:schemeClr val="bg1"/>
                </a:solidFill>
              </a:rPr>
              <a:t>Mike Quinn, TexasEnto.net</a:t>
            </a:r>
            <a:endParaRPr lang="en-US" altLang="en-US" sz="800" b="0" i="1" dirty="0">
              <a:solidFill>
                <a:schemeClr val="bg1"/>
              </a:solidFill>
            </a:endParaRPr>
          </a:p>
        </p:txBody>
      </p:sp>
      <p:sp>
        <p:nvSpPr>
          <p:cNvPr id="14" name="TextBox 24"/>
          <p:cNvSpPr txBox="1">
            <a:spLocks noChangeArrowheads="1"/>
          </p:cNvSpPr>
          <p:nvPr/>
        </p:nvSpPr>
        <p:spPr bwMode="auto">
          <a:xfrm>
            <a:off x="6660232" y="4492699"/>
            <a:ext cx="818494" cy="160044"/>
          </a:xfrm>
          <a:prstGeom prst="rect">
            <a:avLst/>
          </a:prstGeom>
          <a:solidFill>
            <a:schemeClr val="tx1">
              <a:alpha val="6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tIns="18288" rIns="45720" bIns="1828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en-US" sz="800" b="0" i="1" dirty="0" smtClean="0">
                <a:solidFill>
                  <a:schemeClr val="bg1"/>
                </a:solidFill>
              </a:rPr>
              <a:t>Melinda </a:t>
            </a:r>
            <a:r>
              <a:rPr lang="en-US" altLang="en-US" sz="800" b="0" i="1" dirty="0" err="1" smtClean="0">
                <a:solidFill>
                  <a:schemeClr val="bg1"/>
                </a:solidFill>
              </a:rPr>
              <a:t>Fawver</a:t>
            </a:r>
            <a:endParaRPr lang="en-US" altLang="en-US" sz="800" b="0" i="1" dirty="0">
              <a:solidFill>
                <a:schemeClr val="bg1"/>
              </a:solidFill>
            </a:endParaRPr>
          </a:p>
        </p:txBody>
      </p:sp>
    </p:spTree>
    <p:custDataLst>
      <p:tags r:id="rId1"/>
    </p:custDataLst>
    <p:extLst>
      <p:ext uri="{BB962C8B-B14F-4D97-AF65-F5344CB8AC3E}">
        <p14:creationId xmlns:p14="http://schemas.microsoft.com/office/powerpoint/2010/main" val="23006195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5"/>
          <p:cNvSpPr txBox="1">
            <a:spLocks noChangeArrowheads="1"/>
          </p:cNvSpPr>
          <p:nvPr/>
        </p:nvSpPr>
        <p:spPr bwMode="auto">
          <a:xfrm>
            <a:off x="395288" y="1817688"/>
            <a:ext cx="2681287" cy="344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spcAft>
                <a:spcPts val="1200"/>
              </a:spcAft>
              <a:buClrTx/>
              <a:buSzTx/>
              <a:buFontTx/>
              <a:buNone/>
            </a:pPr>
            <a:r>
              <a:rPr lang="en-US" altLang="en-US" sz="2400" u="sng">
                <a:solidFill>
                  <a:schemeClr val="tx2"/>
                </a:solidFill>
                <a:latin typeface="Garamond" pitchFamily="18" charset="0"/>
              </a:rPr>
              <a:t>Learn</a:t>
            </a:r>
            <a:r>
              <a:rPr lang="en-US" altLang="en-US" sz="2400" b="0" u="sng">
                <a:solidFill>
                  <a:schemeClr val="tx2"/>
                </a:solidFill>
                <a:latin typeface="Garamond" pitchFamily="18" charset="0"/>
              </a:rPr>
              <a:t> </a:t>
            </a:r>
            <a:r>
              <a:rPr lang="en-US" altLang="en-US" sz="2400" b="0">
                <a:solidFill>
                  <a:schemeClr val="tx2"/>
                </a:solidFill>
                <a:latin typeface="Garamond" pitchFamily="18" charset="0"/>
              </a:rPr>
              <a:t>about BMSB</a:t>
            </a:r>
          </a:p>
          <a:p>
            <a:pPr eaLnBrk="1" hangingPunct="1">
              <a:spcBef>
                <a:spcPct val="0"/>
              </a:spcBef>
              <a:buClrTx/>
              <a:buSzTx/>
              <a:buFontTx/>
              <a:buNone/>
            </a:pPr>
            <a:r>
              <a:rPr lang="en-US" altLang="en-US" sz="2400" b="0" u="sng">
                <a:latin typeface="Arial Narrow" pitchFamily="34" charset="0"/>
              </a:rPr>
              <a:t>www.stopbmsb.org</a:t>
            </a:r>
          </a:p>
          <a:p>
            <a:pPr eaLnBrk="1" hangingPunct="1">
              <a:spcBef>
                <a:spcPct val="0"/>
              </a:spcBef>
              <a:buClrTx/>
              <a:buSzTx/>
              <a:buFontTx/>
              <a:buNone/>
            </a:pPr>
            <a:endParaRPr lang="en-US" altLang="en-US" sz="2800" b="0" u="sng">
              <a:latin typeface="Arial Narrow" pitchFamily="34" charset="0"/>
            </a:endParaRPr>
          </a:p>
          <a:p>
            <a:pPr eaLnBrk="1" hangingPunct="1">
              <a:spcBef>
                <a:spcPct val="0"/>
              </a:spcBef>
              <a:spcAft>
                <a:spcPts val="1200"/>
              </a:spcAft>
              <a:buClrTx/>
              <a:buSzTx/>
              <a:buFontTx/>
              <a:buNone/>
            </a:pPr>
            <a:endParaRPr lang="en-US" altLang="en-US" sz="2400" u="sng">
              <a:solidFill>
                <a:schemeClr val="tx2"/>
              </a:solidFill>
              <a:latin typeface="Garamond" pitchFamily="18" charset="0"/>
            </a:endParaRPr>
          </a:p>
          <a:p>
            <a:pPr eaLnBrk="1" hangingPunct="1">
              <a:spcBef>
                <a:spcPct val="0"/>
              </a:spcBef>
              <a:spcAft>
                <a:spcPts val="1200"/>
              </a:spcAft>
              <a:buClrTx/>
              <a:buSzTx/>
              <a:buFontTx/>
              <a:buNone/>
            </a:pPr>
            <a:r>
              <a:rPr lang="en-US" altLang="en-US" sz="2400" u="sng">
                <a:solidFill>
                  <a:schemeClr val="tx2"/>
                </a:solidFill>
                <a:latin typeface="Garamond" pitchFamily="18" charset="0"/>
              </a:rPr>
              <a:t>Report</a:t>
            </a:r>
            <a:r>
              <a:rPr lang="en-US" altLang="en-US" sz="2400" b="0">
                <a:solidFill>
                  <a:schemeClr val="tx2"/>
                </a:solidFill>
                <a:latin typeface="Garamond" pitchFamily="18" charset="0"/>
              </a:rPr>
              <a:t> suspicious sightings</a:t>
            </a:r>
          </a:p>
          <a:p>
            <a:pPr eaLnBrk="1" hangingPunct="1">
              <a:spcBef>
                <a:spcPct val="0"/>
              </a:spcBef>
              <a:buClrTx/>
              <a:buSzTx/>
              <a:buFontTx/>
              <a:buNone/>
            </a:pPr>
            <a:r>
              <a:rPr lang="en-US" altLang="en-US" sz="2000" b="0">
                <a:latin typeface="Arial Narrow" pitchFamily="34" charset="0"/>
              </a:rPr>
              <a:t>BMSB is a home invader pest first</a:t>
            </a:r>
          </a:p>
        </p:txBody>
      </p:sp>
      <p:sp>
        <p:nvSpPr>
          <p:cNvPr id="11" name="Rectangle 3"/>
          <p:cNvSpPr>
            <a:spLocks noChangeArrowheads="1"/>
          </p:cNvSpPr>
          <p:nvPr/>
        </p:nvSpPr>
        <p:spPr bwMode="auto">
          <a:xfrm>
            <a:off x="0" y="142875"/>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hangingPunct="1">
              <a:defRPr/>
            </a:pPr>
            <a:r>
              <a:rPr lang="en-US" altLang="en-US" sz="3600" spc="300" dirty="0" smtClean="0">
                <a:latin typeface="Goudy Old Style" panose="02020502050305020303" pitchFamily="18" charset="0"/>
              </a:rPr>
              <a:t>What Can You Do</a:t>
            </a:r>
            <a:r>
              <a:rPr lang="en-US" altLang="en-US" sz="4000" dirty="0" smtClean="0">
                <a:solidFill>
                  <a:schemeClr val="bg1"/>
                </a:solidFill>
                <a:latin typeface="Rockwell" pitchFamily="18" charset="0"/>
              </a:rPr>
              <a:t>                                        </a:t>
            </a:r>
            <a:endParaRPr lang="en-US" altLang="en-US" dirty="0" smtClean="0">
              <a:solidFill>
                <a:schemeClr val="bg1"/>
              </a:solidFill>
              <a:latin typeface="Rockwell" pitchFamily="18" charset="0"/>
            </a:endParaRPr>
          </a:p>
        </p:txBody>
      </p:sp>
      <p:pic>
        <p:nvPicPr>
          <p:cNvPr id="4096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1268413"/>
            <a:ext cx="5902325" cy="5322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7656207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304800" y="1081881"/>
            <a:ext cx="4495800" cy="3185319"/>
          </a:xfrm>
        </p:spPr>
        <p:txBody>
          <a:bodyPr>
            <a:normAutofit/>
          </a:bodyPr>
          <a:lstStyle/>
          <a:p>
            <a:pPr>
              <a:lnSpc>
                <a:spcPct val="80000"/>
              </a:lnSpc>
              <a:spcBef>
                <a:spcPts val="0"/>
              </a:spcBef>
              <a:spcAft>
                <a:spcPts val="600"/>
              </a:spcAft>
            </a:pPr>
            <a:r>
              <a:rPr lang="en-US" altLang="en-US" sz="2400" dirty="0" smtClean="0">
                <a:latin typeface="Garamond" panose="02020404030301010803" pitchFamily="18" charset="0"/>
              </a:rPr>
              <a:t>Host </a:t>
            </a:r>
            <a:r>
              <a:rPr lang="en-US" altLang="en-US" sz="2400" dirty="0">
                <a:latin typeface="Garamond" panose="02020404030301010803" pitchFamily="18" charset="0"/>
              </a:rPr>
              <a:t>= </a:t>
            </a:r>
            <a:r>
              <a:rPr lang="en-US" altLang="en-US" sz="2400" u="sng" dirty="0">
                <a:latin typeface="Garamond" panose="02020404030301010803" pitchFamily="18" charset="0"/>
              </a:rPr>
              <a:t>hemlocks</a:t>
            </a:r>
          </a:p>
          <a:p>
            <a:pPr lvl="1">
              <a:lnSpc>
                <a:spcPct val="80000"/>
              </a:lnSpc>
              <a:spcBef>
                <a:spcPts val="0"/>
              </a:spcBef>
              <a:spcAft>
                <a:spcPts val="600"/>
              </a:spcAft>
              <a:buFontTx/>
              <a:buNone/>
            </a:pPr>
            <a:r>
              <a:rPr lang="en-US" altLang="en-US" sz="1600" dirty="0">
                <a:latin typeface="Arial" panose="020B0604020202020204" pitchFamily="34" charset="0"/>
                <a:cs typeface="Arial" panose="020B0604020202020204" pitchFamily="34" charset="0"/>
              </a:rPr>
              <a:t>(different </a:t>
            </a:r>
            <a:r>
              <a:rPr lang="en-US" altLang="en-US" sz="1600" dirty="0" err="1">
                <a:latin typeface="Arial" panose="020B0604020202020204" pitchFamily="34" charset="0"/>
                <a:cs typeface="Arial" panose="020B0604020202020204" pitchFamily="34" charset="0"/>
              </a:rPr>
              <a:t>adelgids</a:t>
            </a:r>
            <a:r>
              <a:rPr lang="en-US" altLang="en-US" sz="1600" dirty="0">
                <a:latin typeface="Arial" panose="020B0604020202020204" pitchFamily="34" charset="0"/>
                <a:cs typeface="Arial" panose="020B0604020202020204" pitchFamily="34" charset="0"/>
              </a:rPr>
              <a:t> on other conifers</a:t>
            </a:r>
            <a:r>
              <a:rPr lang="en-US" altLang="en-US" sz="1600" dirty="0" smtClean="0">
                <a:latin typeface="Arial" panose="020B0604020202020204" pitchFamily="34" charset="0"/>
                <a:cs typeface="Arial" panose="020B0604020202020204" pitchFamily="34" charset="0"/>
              </a:rPr>
              <a:t>)</a:t>
            </a:r>
            <a:endParaRPr lang="en-US" altLang="en-US" sz="1600" dirty="0">
              <a:latin typeface="Arial" panose="020B0604020202020204" pitchFamily="34" charset="0"/>
              <a:cs typeface="Arial" panose="020B0604020202020204" pitchFamily="34" charset="0"/>
            </a:endParaRPr>
          </a:p>
          <a:p>
            <a:pPr>
              <a:lnSpc>
                <a:spcPct val="80000"/>
              </a:lnSpc>
              <a:spcAft>
                <a:spcPts val="600"/>
              </a:spcAft>
            </a:pPr>
            <a:r>
              <a:rPr lang="en-US" altLang="en-US" sz="2400" dirty="0">
                <a:latin typeface="Garamond" panose="02020404030301010803" pitchFamily="18" charset="0"/>
              </a:rPr>
              <a:t>Causes decline/mortality </a:t>
            </a:r>
            <a:r>
              <a:rPr lang="en-US" altLang="en-US" sz="2400" dirty="0" smtClean="0">
                <a:latin typeface="Garamond" panose="02020404030301010803" pitchFamily="18" charset="0"/>
              </a:rPr>
              <a:t>of </a:t>
            </a:r>
            <a:r>
              <a:rPr lang="en-US" altLang="en-US" sz="2400" dirty="0">
                <a:latin typeface="Garamond" panose="02020404030301010803" pitchFamily="18" charset="0"/>
              </a:rPr>
              <a:t>hemlocks</a:t>
            </a:r>
          </a:p>
          <a:p>
            <a:pPr>
              <a:lnSpc>
                <a:spcPct val="80000"/>
              </a:lnSpc>
              <a:spcAft>
                <a:spcPts val="600"/>
              </a:spcAft>
            </a:pPr>
            <a:r>
              <a:rPr lang="en-US" altLang="en-US" sz="2400" dirty="0" smtClean="0">
                <a:latin typeface="Garamond" panose="02020404030301010803" pitchFamily="18" charset="0"/>
              </a:rPr>
              <a:t>Attached </a:t>
            </a:r>
            <a:r>
              <a:rPr lang="en-US" altLang="en-US" sz="2400" dirty="0">
                <a:latin typeface="Garamond" panose="02020404030301010803" pitchFamily="18" charset="0"/>
              </a:rPr>
              <a:t>to twig at base of needle</a:t>
            </a:r>
          </a:p>
          <a:p>
            <a:pPr>
              <a:lnSpc>
                <a:spcPct val="80000"/>
              </a:lnSpc>
              <a:spcAft>
                <a:spcPts val="600"/>
              </a:spcAft>
            </a:pPr>
            <a:r>
              <a:rPr lang="en-US" altLang="en-US" sz="2400" dirty="0" smtClean="0">
                <a:latin typeface="Garamond" panose="02020404030301010803" pitchFamily="18" charset="0"/>
              </a:rPr>
              <a:t>Key to detection: white waxy masses attached to twigs </a:t>
            </a:r>
          </a:p>
          <a:p>
            <a:pPr>
              <a:lnSpc>
                <a:spcPct val="90000"/>
              </a:lnSpc>
              <a:buFontTx/>
              <a:buNone/>
            </a:pPr>
            <a:endParaRPr lang="en-US" altLang="en-US" sz="2000" dirty="0"/>
          </a:p>
          <a:p>
            <a:pPr>
              <a:lnSpc>
                <a:spcPct val="90000"/>
              </a:lnSpc>
              <a:buFontTx/>
              <a:buNone/>
            </a:pPr>
            <a:endParaRPr lang="en-US" altLang="en-US" sz="2400" dirty="0"/>
          </a:p>
        </p:txBody>
      </p:sp>
      <p:pic>
        <p:nvPicPr>
          <p:cNvPr id="8198"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56391" y="1841258"/>
            <a:ext cx="3444796" cy="3264142"/>
          </a:xfrm>
          <a:prstGeom prst="rect">
            <a:avLst/>
          </a:prstGeom>
          <a:noFill/>
          <a:ln>
            <a:noFill/>
          </a:ln>
          <a:effectLst>
            <a:outerShdw blurRad="152400" dist="76200" dir="3000000" sx="103000" sy="103000" algn="ctr" rotWithShape="0">
              <a:srgbClr val="000000">
                <a:alpha val="44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9600" y="4095750"/>
            <a:ext cx="3276600" cy="2457450"/>
          </a:xfrm>
          <a:prstGeom prst="rect">
            <a:avLst/>
          </a:prstGeom>
          <a:effectLst>
            <a:outerShdw blurRad="152400" dist="76200" dir="3000000" sx="103000" sy="103000" algn="ctr" rotWithShape="0">
              <a:srgbClr val="000000">
                <a:alpha val="44000"/>
              </a:srgbClr>
            </a:outerShdw>
          </a:effectLst>
        </p:spPr>
      </p:pic>
      <p:sp>
        <p:nvSpPr>
          <p:cNvPr id="4" name="Rectangle 3"/>
          <p:cNvSpPr/>
          <p:nvPr/>
        </p:nvSpPr>
        <p:spPr>
          <a:xfrm>
            <a:off x="4392789" y="1533481"/>
            <a:ext cx="4572000" cy="307777"/>
          </a:xfrm>
          <a:prstGeom prst="rect">
            <a:avLst/>
          </a:prstGeom>
        </p:spPr>
        <p:txBody>
          <a:bodyPr>
            <a:spAutoFit/>
          </a:bodyPr>
          <a:lstStyle/>
          <a:p>
            <a:pPr algn="ctr"/>
            <a:r>
              <a:rPr lang="en-US" altLang="en-US" sz="1400" dirty="0" smtClean="0">
                <a:latin typeface="Arial" panose="020B0604020202020204" pitchFamily="34" charset="0"/>
                <a:cs typeface="Arial" panose="020B0604020202020204" pitchFamily="34" charset="0"/>
              </a:rPr>
              <a:t>Wool most visible December through June</a:t>
            </a:r>
          </a:p>
        </p:txBody>
      </p:sp>
      <p:grpSp>
        <p:nvGrpSpPr>
          <p:cNvPr id="12" name="Group 11"/>
          <p:cNvGrpSpPr/>
          <p:nvPr/>
        </p:nvGrpSpPr>
        <p:grpSpPr>
          <a:xfrm>
            <a:off x="3810000" y="5464673"/>
            <a:ext cx="5177014" cy="1088527"/>
            <a:chOff x="3890786" y="5191780"/>
            <a:chExt cx="5177014" cy="1088527"/>
          </a:xfrm>
          <a:effectLst>
            <a:outerShdw blurRad="152400" dist="76200" dir="3000000" sx="103000" sy="103000" algn="ctr" rotWithShape="0">
              <a:srgbClr val="000000">
                <a:alpha val="44000"/>
              </a:srgbClr>
            </a:outerShdw>
          </a:effectLst>
        </p:grpSpPr>
        <p:sp>
          <p:nvSpPr>
            <p:cNvPr id="8199" name="Text Box 7"/>
            <p:cNvSpPr txBox="1">
              <a:spLocks noChangeArrowheads="1"/>
            </p:cNvSpPr>
            <p:nvPr/>
          </p:nvSpPr>
          <p:spPr bwMode="auto">
            <a:xfrm>
              <a:off x="3890786" y="5191780"/>
              <a:ext cx="51770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400" dirty="0" smtClean="0">
                  <a:latin typeface="Arial" panose="020B0604020202020204" pitchFamily="34" charset="0"/>
                  <a:cs typeface="Arial" panose="020B0604020202020204" pitchFamily="34" charset="0"/>
                </a:rPr>
                <a:t>Can be hard to see from July through October </a:t>
              </a:r>
            </a:p>
            <a:p>
              <a:pPr marL="285750" indent="-285750" algn="ctr">
                <a:buFont typeface="Arial" panose="020B0604020202020204" pitchFamily="34" charset="0"/>
                <a:buChar char="–"/>
              </a:pPr>
              <a:r>
                <a:rPr lang="en-US" altLang="en-US" sz="1400" dirty="0" smtClean="0">
                  <a:solidFill>
                    <a:schemeClr val="tx2"/>
                  </a:solidFill>
                  <a:latin typeface="Arial" panose="020B0604020202020204" pitchFamily="34" charset="0"/>
                  <a:cs typeface="Arial" panose="020B0604020202020204" pitchFamily="34" charset="0"/>
                </a:rPr>
                <a:t>crawlers are invisible</a:t>
              </a:r>
              <a:endParaRPr lang="en-US" altLang="en-US" sz="1400" dirty="0">
                <a:solidFill>
                  <a:schemeClr val="tx2"/>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flipH="1" flipV="1">
              <a:off x="4289778" y="5735239"/>
              <a:ext cx="4778022" cy="545068"/>
            </a:xfrm>
            <a:prstGeom prst="rect">
              <a:avLst/>
            </a:prstGeom>
          </p:spPr>
        </p:pic>
        <p:cxnSp>
          <p:nvCxnSpPr>
            <p:cNvPr id="9" name="Straight Arrow Connector 8"/>
            <p:cNvCxnSpPr/>
            <p:nvPr/>
          </p:nvCxnSpPr>
          <p:spPr>
            <a:xfrm flipH="1">
              <a:off x="5715000" y="5638800"/>
              <a:ext cx="152400" cy="20608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3" name="Rectangle 5"/>
          <p:cNvSpPr>
            <a:spLocks noChangeArrowheads="1"/>
          </p:cNvSpPr>
          <p:nvPr/>
        </p:nvSpPr>
        <p:spPr bwMode="auto">
          <a:xfrm>
            <a:off x="0" y="152400"/>
            <a:ext cx="9144000" cy="914400"/>
          </a:xfrm>
          <a:prstGeom prst="rect">
            <a:avLst/>
          </a:prstGeom>
          <a:solidFill>
            <a:schemeClr val="tx1">
              <a:alpha val="47000"/>
            </a:schemeClr>
          </a:solid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lnSpc>
                <a:spcPct val="90000"/>
              </a:lnSpc>
              <a:spcBef>
                <a:spcPct val="0"/>
              </a:spcBef>
              <a:defRPr/>
            </a:pPr>
            <a:r>
              <a:rPr lang="en-US" altLang="en-US" sz="3600" spc="300" dirty="0" smtClean="0">
                <a:solidFill>
                  <a:prstClr val="black"/>
                </a:solidFill>
                <a:latin typeface="Goudy Old Style" panose="02020502050305020303" pitchFamily="18" charset="0"/>
              </a:rPr>
              <a:t>Hemlock Woolly </a:t>
            </a:r>
            <a:r>
              <a:rPr lang="en-US" altLang="en-US" sz="3600" spc="300" dirty="0" err="1" smtClean="0">
                <a:solidFill>
                  <a:prstClr val="black"/>
                </a:solidFill>
                <a:latin typeface="Goudy Old Style" panose="02020502050305020303" pitchFamily="18" charset="0"/>
              </a:rPr>
              <a:t>Adelgid</a:t>
            </a:r>
            <a:r>
              <a:rPr lang="en-US" altLang="en-US" sz="3600" spc="300" dirty="0" smtClean="0">
                <a:solidFill>
                  <a:prstClr val="black"/>
                </a:solidFill>
                <a:latin typeface="Goudy Old Style" panose="02020502050305020303" pitchFamily="18" charset="0"/>
              </a:rPr>
              <a:t> </a:t>
            </a:r>
            <a:r>
              <a:rPr lang="en-US" altLang="en-US" sz="3600" spc="300" dirty="0" smtClean="0">
                <a:solidFill>
                  <a:prstClr val="black"/>
                </a:solidFill>
                <a:latin typeface="Garamond" panose="02020404030301010803" pitchFamily="18" charset="0"/>
              </a:rPr>
              <a:t>(</a:t>
            </a:r>
            <a:r>
              <a:rPr lang="en-US" altLang="en-US" sz="3600" spc="300" dirty="0" smtClean="0">
                <a:solidFill>
                  <a:prstClr val="black"/>
                </a:solidFill>
                <a:latin typeface="Goudy Old Style" panose="02020502050305020303" pitchFamily="18" charset="0"/>
              </a:rPr>
              <a:t>HWA</a:t>
            </a:r>
            <a:r>
              <a:rPr lang="en-US" altLang="en-US" sz="3600" spc="300" dirty="0" smtClean="0">
                <a:solidFill>
                  <a:prstClr val="black"/>
                </a:solidFill>
                <a:latin typeface="Garamond" panose="02020404030301010803" pitchFamily="18" charset="0"/>
              </a:rPr>
              <a:t>)</a:t>
            </a:r>
            <a:r>
              <a:rPr lang="en-US" altLang="en-US" sz="3600" spc="300" dirty="0" smtClean="0">
                <a:solidFill>
                  <a:prstClr val="black"/>
                </a:solidFill>
                <a:latin typeface="Goudy Old Style" panose="02020502050305020303" pitchFamily="18" charset="0"/>
              </a:rPr>
              <a:t/>
            </a:r>
            <a:br>
              <a:rPr lang="en-US" altLang="en-US" sz="3600" spc="300" dirty="0" smtClean="0">
                <a:solidFill>
                  <a:prstClr val="black"/>
                </a:solidFill>
                <a:latin typeface="Goudy Old Style" panose="02020502050305020303" pitchFamily="18" charset="0"/>
              </a:rPr>
            </a:br>
            <a:r>
              <a:rPr lang="en-US" altLang="en-US" sz="2400" i="1" spc="300" dirty="0" err="1" smtClean="0">
                <a:solidFill>
                  <a:prstClr val="black"/>
                </a:solidFill>
                <a:latin typeface="Goudy Old Style" panose="02020502050305020303" pitchFamily="18" charset="0"/>
              </a:rPr>
              <a:t>Adelges</a:t>
            </a:r>
            <a:r>
              <a:rPr lang="en-US" altLang="en-US" sz="2400" i="1" spc="300" dirty="0" smtClean="0">
                <a:solidFill>
                  <a:prstClr val="black"/>
                </a:solidFill>
                <a:latin typeface="Goudy Old Style" panose="02020502050305020303" pitchFamily="18" charset="0"/>
              </a:rPr>
              <a:t> </a:t>
            </a:r>
            <a:r>
              <a:rPr lang="en-US" altLang="en-US" sz="2400" i="1" spc="300" dirty="0" err="1" smtClean="0">
                <a:solidFill>
                  <a:prstClr val="black"/>
                </a:solidFill>
                <a:latin typeface="Goudy Old Style" panose="02020502050305020303" pitchFamily="18" charset="0"/>
              </a:rPr>
              <a:t>tsugae</a:t>
            </a:r>
            <a:endParaRPr lang="en-US" altLang="en-US" sz="2400" i="1" spc="300" dirty="0" smtClean="0">
              <a:solidFill>
                <a:prstClr val="black"/>
              </a:solidFill>
              <a:latin typeface="Goudy Old Style" panose="02020502050305020303" pitchFamily="18" charset="0"/>
            </a:endParaRPr>
          </a:p>
        </p:txBody>
      </p:sp>
    </p:spTree>
    <p:custDataLst>
      <p:tags r:id="rId1"/>
    </p:custDataLst>
    <p:extLst>
      <p:ext uri="{BB962C8B-B14F-4D97-AF65-F5344CB8AC3E}">
        <p14:creationId xmlns:p14="http://schemas.microsoft.com/office/powerpoint/2010/main" val="31650723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 y="533400"/>
            <a:ext cx="9108057"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3505200" y="3436144"/>
            <a:ext cx="29567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en-US" b="1" dirty="0">
                <a:solidFill>
                  <a:srgbClr val="58267E"/>
                </a:solidFill>
              </a:rPr>
              <a:t>Please report detections</a:t>
            </a:r>
            <a:r>
              <a:rPr lang="en-US" altLang="en-US" b="1" dirty="0" smtClean="0">
                <a:solidFill>
                  <a:srgbClr val="58267E"/>
                </a:solidFill>
              </a:rPr>
              <a:t>!</a:t>
            </a:r>
          </a:p>
          <a:p>
            <a:pPr eaLnBrk="1" hangingPunct="1"/>
            <a:r>
              <a:rPr lang="en-US" altLang="en-US" b="1" dirty="0" smtClean="0">
                <a:solidFill>
                  <a:srgbClr val="58267E"/>
                </a:solidFill>
                <a:hlinkClick r:id="rId5"/>
              </a:rPr>
              <a:t>www.maine.gov/forestpests</a:t>
            </a:r>
            <a:r>
              <a:rPr lang="en-US" altLang="en-US" b="1" dirty="0" smtClean="0">
                <a:solidFill>
                  <a:srgbClr val="58267E"/>
                </a:solidFill>
              </a:rPr>
              <a:t> </a:t>
            </a:r>
            <a:endParaRPr lang="en-US" altLang="en-US" b="1" dirty="0">
              <a:solidFill>
                <a:srgbClr val="58267E"/>
              </a:solidFill>
            </a:endParaRPr>
          </a:p>
        </p:txBody>
      </p:sp>
    </p:spTree>
    <p:custDataLst>
      <p:tags r:id="rId1"/>
    </p:custDataLst>
    <p:extLst>
      <p:ext uri="{BB962C8B-B14F-4D97-AF65-F5344CB8AC3E}">
        <p14:creationId xmlns:p14="http://schemas.microsoft.com/office/powerpoint/2010/main" val="26342170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Documents and Settings\Allison.M.Kanoti\Local Settings\Temporary Internet Files\Content.IE5\MDRDZG7E\MC900359819[1].wm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15931" y="2460806"/>
            <a:ext cx="987343" cy="1590142"/>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7"/>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4000" contrast="5000"/>
                    </a14:imgEffect>
                  </a14:imgLayer>
                </a14:imgProps>
              </a:ext>
              <a:ext uri="{28A0092B-C50C-407E-A947-70E740481C1C}">
                <a14:useLocalDpi xmlns:a14="http://schemas.microsoft.com/office/drawing/2010/main"/>
              </a:ext>
            </a:extLst>
          </a:blip>
          <a:srcRect/>
          <a:stretch>
            <a:fillRect/>
          </a:stretch>
        </p:blipFill>
        <p:spPr bwMode="auto">
          <a:xfrm>
            <a:off x="3267418" y="76200"/>
            <a:ext cx="3189489" cy="2377440"/>
          </a:xfrm>
          <a:prstGeom prst="rect">
            <a:avLst/>
          </a:prstGeom>
          <a:noFill/>
          <a:ln w="28575">
            <a:solidFill>
              <a:schemeClr val="bg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5362" name="Picture 5"/>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4000"/>
                    </a14:imgEffect>
                  </a14:imgLayer>
                </a14:imgProps>
              </a:ext>
              <a:ext uri="{28A0092B-C50C-407E-A947-70E740481C1C}">
                <a14:useLocalDpi xmlns:a14="http://schemas.microsoft.com/office/drawing/2010/main"/>
              </a:ext>
            </a:extLst>
          </a:blip>
          <a:stretch>
            <a:fillRect/>
          </a:stretch>
        </p:blipFill>
        <p:spPr bwMode="auto">
          <a:xfrm>
            <a:off x="61965" y="2460806"/>
            <a:ext cx="2625725" cy="1964702"/>
          </a:xfrm>
          <a:prstGeom prst="rect">
            <a:avLst/>
          </a:prstGeom>
          <a:noFill/>
          <a:ln w="28575">
            <a:solidFill>
              <a:schemeClr val="bg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Content Placeholder 2"/>
          <p:cNvSpPr>
            <a:spLocks noGrp="1"/>
          </p:cNvSpPr>
          <p:nvPr>
            <p:ph sz="half" idx="1"/>
          </p:nvPr>
        </p:nvSpPr>
        <p:spPr>
          <a:xfrm>
            <a:off x="2842862" y="2603500"/>
            <a:ext cx="4038600" cy="1892300"/>
          </a:xfrm>
        </p:spPr>
        <p:txBody>
          <a:bodyPr rtlCol="0">
            <a:noAutofit/>
          </a:bodyPr>
          <a:lstStyle/>
          <a:p>
            <a:pPr marL="57150" indent="0" eaLnBrk="1" fontAlgn="auto" hangingPunct="1">
              <a:lnSpc>
                <a:spcPct val="90000"/>
              </a:lnSpc>
              <a:spcAft>
                <a:spcPts val="0"/>
              </a:spcAft>
              <a:buFont typeface="Arial" charset="0"/>
              <a:buNone/>
              <a:defRPr/>
            </a:pPr>
            <a:r>
              <a:rPr lang="en-US" dirty="0" smtClean="0">
                <a:latin typeface="Garamond" panose="02020404030301010803" pitchFamily="18" charset="0"/>
              </a:rPr>
              <a:t>How do </a:t>
            </a:r>
            <a:r>
              <a:rPr lang="en-US" b="1" u="sng" dirty="0" smtClean="0">
                <a:latin typeface="Garamond" panose="02020404030301010803" pitchFamily="18" charset="0"/>
              </a:rPr>
              <a:t>WE</a:t>
            </a:r>
            <a:r>
              <a:rPr lang="en-US" dirty="0" smtClean="0">
                <a:latin typeface="Garamond" panose="02020404030301010803" pitchFamily="18" charset="0"/>
              </a:rPr>
              <a:t> move them?</a:t>
            </a:r>
          </a:p>
          <a:p>
            <a:pPr marL="514350" indent="-457200" eaLnBrk="1" fontAlgn="auto" hangingPunct="1">
              <a:lnSpc>
                <a:spcPct val="90000"/>
              </a:lnSpc>
              <a:spcAft>
                <a:spcPts val="0"/>
              </a:spcAft>
              <a:buClr>
                <a:schemeClr val="tx2"/>
              </a:buClr>
              <a:defRPr/>
            </a:pPr>
            <a:r>
              <a:rPr lang="en-US" i="1" u="sng" dirty="0" smtClean="0">
                <a:solidFill>
                  <a:schemeClr val="tx2"/>
                </a:solidFill>
                <a:latin typeface="Garamond" panose="02020404030301010803" pitchFamily="18" charset="0"/>
              </a:rPr>
              <a:t>Year Round </a:t>
            </a:r>
            <a:r>
              <a:rPr lang="en-US" dirty="0" smtClean="0">
                <a:latin typeface="Garamond" panose="02020404030301010803" pitchFamily="18" charset="0"/>
              </a:rPr>
              <a:t>-</a:t>
            </a:r>
            <a:r>
              <a:rPr lang="en-US"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live plants</a:t>
            </a:r>
            <a:endParaRPr lang="en-US" sz="2000" dirty="0">
              <a:latin typeface="Arial" panose="020B0604020202020204" pitchFamily="34" charset="0"/>
              <a:cs typeface="Arial" panose="020B0604020202020204" pitchFamily="34" charset="0"/>
            </a:endParaRPr>
          </a:p>
          <a:p>
            <a:pPr marL="514350" indent="-457200" eaLnBrk="1" fontAlgn="auto" hangingPunct="1">
              <a:lnSpc>
                <a:spcPct val="90000"/>
              </a:lnSpc>
              <a:spcAft>
                <a:spcPts val="0"/>
              </a:spcAft>
              <a:buClr>
                <a:schemeClr val="tx2"/>
              </a:buClr>
              <a:defRPr/>
            </a:pPr>
            <a:r>
              <a:rPr lang="en-US" i="1" u="sng" dirty="0" smtClean="0">
                <a:solidFill>
                  <a:schemeClr val="tx2"/>
                </a:solidFill>
                <a:latin typeface="Garamond" panose="02020404030301010803" pitchFamily="18" charset="0"/>
              </a:rPr>
              <a:t>March-July</a:t>
            </a:r>
            <a:r>
              <a:rPr lang="en-US" i="1" dirty="0" smtClean="0">
                <a:latin typeface="Garamond" panose="02020404030301010803" pitchFamily="18" charset="0"/>
              </a:rPr>
              <a:t> </a:t>
            </a:r>
            <a:r>
              <a:rPr lang="en-US" sz="2000" dirty="0" smtClean="0">
                <a:latin typeface="Garamond" panose="02020404030301010803" pitchFamily="18" charset="0"/>
              </a:rPr>
              <a:t>(crawlers/eggs)</a:t>
            </a:r>
          </a:p>
          <a:p>
            <a:pPr marL="914400" lvl="1" indent="-457200" eaLnBrk="1" fontAlgn="auto" hangingPunct="1">
              <a:lnSpc>
                <a:spcPct val="90000"/>
              </a:lnSpc>
              <a:spcAft>
                <a:spcPts val="0"/>
              </a:spcAft>
              <a:buClr>
                <a:schemeClr val="tx1"/>
              </a:buClr>
              <a:buFont typeface="Arial" panose="020B0604020202020204" pitchFamily="34" charset="0"/>
              <a:buChar char="–"/>
              <a:defRPr/>
            </a:pPr>
            <a:r>
              <a:rPr lang="en-US" sz="2000" dirty="0" smtClean="0">
                <a:solidFill>
                  <a:schemeClr val="tx1"/>
                </a:solidFill>
                <a:latin typeface="Arial" panose="020B0604020202020204" pitchFamily="34" charset="0"/>
                <a:cs typeface="Arial" panose="020B0604020202020204" pitchFamily="34" charset="0"/>
              </a:rPr>
              <a:t>Severed  hemlock</a:t>
            </a:r>
          </a:p>
          <a:p>
            <a:pPr marL="914400" lvl="1" indent="-457200" eaLnBrk="1" fontAlgn="auto" hangingPunct="1">
              <a:lnSpc>
                <a:spcPct val="90000"/>
              </a:lnSpc>
              <a:spcAft>
                <a:spcPts val="0"/>
              </a:spcAft>
              <a:buClr>
                <a:schemeClr val="tx1"/>
              </a:buClr>
              <a:buFont typeface="Arial" panose="020B0604020202020204" pitchFamily="34" charset="0"/>
              <a:buChar char="–"/>
              <a:defRPr/>
            </a:pPr>
            <a:r>
              <a:rPr lang="en-US" sz="2000" dirty="0" smtClean="0">
                <a:solidFill>
                  <a:schemeClr val="tx1"/>
                </a:solidFill>
                <a:latin typeface="Arial" panose="020B0604020202020204" pitchFamily="34" charset="0"/>
                <a:cs typeface="Arial" panose="020B0604020202020204" pitchFamily="34" charset="0"/>
              </a:rPr>
              <a:t>Clothing</a:t>
            </a:r>
            <a:r>
              <a:rPr lang="en-US" sz="2000" dirty="0">
                <a:solidFill>
                  <a:schemeClr val="tx1"/>
                </a:solidFill>
                <a:latin typeface="Arial" panose="020B0604020202020204" pitchFamily="34" charset="0"/>
                <a:cs typeface="Arial" panose="020B0604020202020204" pitchFamily="34" charset="0"/>
              </a:rPr>
              <a:t>, Machinery, etc. </a:t>
            </a:r>
          </a:p>
        </p:txBody>
      </p:sp>
      <p:pic>
        <p:nvPicPr>
          <p:cNvPr id="15366" name="Picture 2"/>
          <p:cNvPicPr>
            <a:picLocks noGrp="1" noChangeAspect="1" noChangeArrowheads="1"/>
          </p:cNvPicPr>
          <p:nvPr>
            <p:ph sz="half" idx="2"/>
          </p:nvPr>
        </p:nvPicPr>
        <p:blipFill rotWithShape="1">
          <a:blip r:embed="rId9" cstate="print">
            <a:extLst>
              <a:ext uri="{BEBA8EAE-BF5A-486C-A8C5-ECC9F3942E4B}">
                <a14:imgProps xmlns:a14="http://schemas.microsoft.com/office/drawing/2010/main">
                  <a14:imgLayer r:embed="rId10">
                    <a14:imgEffect>
                      <a14:brightnessContrast bright="28000" contrast="18000"/>
                    </a14:imgEffect>
                  </a14:imgLayer>
                </a14:imgProps>
              </a:ext>
              <a:ext uri="{28A0092B-C50C-407E-A947-70E740481C1C}">
                <a14:useLocalDpi xmlns:a14="http://schemas.microsoft.com/office/drawing/2010/main"/>
              </a:ext>
            </a:extLst>
          </a:blip>
          <a:srcRect/>
          <a:stretch/>
        </p:blipFill>
        <p:spPr>
          <a:xfrm>
            <a:off x="6508685" y="76200"/>
            <a:ext cx="2566735" cy="2377440"/>
          </a:xfrm>
          <a:noFill/>
          <a:ln w="28575">
            <a:solidFill>
              <a:schemeClr val="bg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4000" contrast="6000"/>
                    </a14:imgEffect>
                  </a14:imgLayer>
                </a14:imgProps>
              </a:ext>
              <a:ext uri="{28A0092B-C50C-407E-A947-70E740481C1C}">
                <a14:useLocalDpi xmlns:a14="http://schemas.microsoft.com/office/drawing/2010/main"/>
              </a:ext>
            </a:extLst>
          </a:blip>
          <a:srcRect/>
          <a:stretch>
            <a:fillRect/>
          </a:stretch>
        </p:blipFill>
        <p:spPr bwMode="auto">
          <a:xfrm>
            <a:off x="76200" y="76200"/>
            <a:ext cx="3169920" cy="2377440"/>
          </a:xfrm>
          <a:prstGeom prst="rect">
            <a:avLst/>
          </a:prstGeom>
          <a:noFill/>
          <a:ln w="38100">
            <a:solidFill>
              <a:schemeClr val="bg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5367" name="Picture 4"/>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3888230" y="5257800"/>
            <a:ext cx="1567864" cy="1371600"/>
          </a:xfrm>
          <a:prstGeom prst="rect">
            <a:avLst/>
          </a:prstGeom>
          <a:noFill/>
          <a:ln w="28575">
            <a:solidFill>
              <a:schemeClr val="bg1">
                <a:lumMod val="65000"/>
                <a:lumOff val="3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8" name="Picture 5"/>
          <p:cNvPicPr>
            <a:picLocks noChangeAspect="1" noChangeArrowheads="1"/>
          </p:cNvPicPr>
          <p:nvPr/>
        </p:nvPicPr>
        <p:blipFill>
          <a:blip r:embed="rId15">
            <a:extLst>
              <a:ext uri="{BEBA8EAE-BF5A-486C-A8C5-ECC9F3942E4B}">
                <a14:imgProps xmlns:a14="http://schemas.microsoft.com/office/drawing/2010/main">
                  <a14:imgLayer r:embed="rId16">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5597975" y="5257800"/>
            <a:ext cx="1349619" cy="1371600"/>
          </a:xfrm>
          <a:prstGeom prst="rect">
            <a:avLst/>
          </a:prstGeom>
          <a:noFill/>
          <a:ln w="28575">
            <a:solidFill>
              <a:schemeClr val="bg1">
                <a:lumMod val="65000"/>
                <a:lumOff val="3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ontent Placeholder 2"/>
          <p:cNvSpPr txBox="1">
            <a:spLocks/>
          </p:cNvSpPr>
          <p:nvPr/>
        </p:nvSpPr>
        <p:spPr bwMode="auto">
          <a:xfrm>
            <a:off x="108020" y="4884546"/>
            <a:ext cx="385445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marL="342900" indent="-342900" algn="l" rtl="0" fontAlgn="base">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57150" indent="0" fontAlgn="auto">
              <a:lnSpc>
                <a:spcPct val="90000"/>
              </a:lnSpc>
              <a:spcAft>
                <a:spcPts val="0"/>
              </a:spcAft>
              <a:buFont typeface="Arial" charset="0"/>
              <a:buNone/>
              <a:defRPr/>
            </a:pPr>
            <a:r>
              <a:rPr lang="en-US" sz="2600" dirty="0" smtClean="0">
                <a:latin typeface="Garamond" panose="02020404030301010803" pitchFamily="18" charset="0"/>
              </a:rPr>
              <a:t>What about natural spread?</a:t>
            </a:r>
          </a:p>
          <a:p>
            <a:pPr marL="514350" indent="-457200" fontAlgn="auto">
              <a:lnSpc>
                <a:spcPct val="90000"/>
              </a:lnSpc>
              <a:spcAft>
                <a:spcPts val="0"/>
              </a:spcAft>
              <a:defRPr/>
            </a:pPr>
            <a:r>
              <a:rPr lang="en-US" sz="2600" i="1" u="sng" dirty="0" smtClean="0">
                <a:solidFill>
                  <a:schemeClr val="tx2"/>
                </a:solidFill>
                <a:latin typeface="Garamond" panose="02020404030301010803" pitchFamily="18" charset="0"/>
              </a:rPr>
              <a:t>March-July </a:t>
            </a:r>
            <a:r>
              <a:rPr lang="en-US" sz="2000" dirty="0">
                <a:latin typeface="Garamond" panose="02020404030301010803" pitchFamily="18" charset="0"/>
              </a:rPr>
              <a:t>(crawlers/eggs</a:t>
            </a:r>
            <a:r>
              <a:rPr lang="en-US" sz="2000" dirty="0" smtClean="0">
                <a:latin typeface="Garamond" panose="02020404030301010803" pitchFamily="18" charset="0"/>
              </a:rPr>
              <a:t>)</a:t>
            </a:r>
            <a:endParaRPr lang="en-US" sz="2000" b="1" u="sng" dirty="0" smtClean="0">
              <a:solidFill>
                <a:srgbClr val="006600"/>
              </a:solidFill>
              <a:latin typeface="Garamond" panose="02020404030301010803" pitchFamily="18" charset="0"/>
            </a:endParaRPr>
          </a:p>
          <a:p>
            <a:pPr marL="914400" lvl="1" indent="-457200" fontAlgn="auto">
              <a:lnSpc>
                <a:spcPct val="90000"/>
              </a:lnSpc>
              <a:spcAft>
                <a:spcPts val="0"/>
              </a:spcAft>
              <a:defRPr/>
            </a:pPr>
            <a:r>
              <a:rPr lang="en-US" sz="2000" dirty="0" smtClean="0">
                <a:latin typeface="Arial" panose="020B0604020202020204" pitchFamily="34" charset="0"/>
                <a:cs typeface="Arial" panose="020B0604020202020204" pitchFamily="34" charset="0"/>
              </a:rPr>
              <a:t>Wind and weather</a:t>
            </a:r>
          </a:p>
          <a:p>
            <a:pPr marL="914400" lvl="1" indent="-457200" fontAlgn="auto">
              <a:lnSpc>
                <a:spcPct val="90000"/>
              </a:lnSpc>
              <a:spcAft>
                <a:spcPts val="0"/>
              </a:spcAft>
              <a:defRPr/>
            </a:pPr>
            <a:r>
              <a:rPr lang="en-US" sz="2000" dirty="0" smtClean="0">
                <a:latin typeface="Arial" panose="020B0604020202020204" pitchFamily="34" charset="0"/>
                <a:cs typeface="Arial" panose="020B0604020202020204" pitchFamily="34" charset="0"/>
              </a:rPr>
              <a:t>Animals </a:t>
            </a:r>
            <a:endParaRPr lang="en-US" sz="2000" dirty="0">
              <a:latin typeface="Arial" panose="020B0604020202020204" pitchFamily="34" charset="0"/>
              <a:cs typeface="Arial" panose="020B0604020202020204" pitchFamily="34" charset="0"/>
            </a:endParaRPr>
          </a:p>
        </p:txBody>
      </p:sp>
      <p:pic>
        <p:nvPicPr>
          <p:cNvPr id="79874" name="Picture 2" descr="C:\Documents and Settings\Allison.M.Kanoti\Local Settings\Temporary Internet Files\Content.IE5\5WW1GU5S\MM900236412[1].gif"/>
          <p:cNvPicPr>
            <a:picLocks noChangeAspect="1" noChangeArrowheads="1" noCrop="1"/>
          </p:cNvPicPr>
          <p:nvPr/>
        </p:nvPicPr>
        <p:blipFill>
          <a:blip r:embed="rId17">
            <a:extLst>
              <a:ext uri="{28A0092B-C50C-407E-A947-70E740481C1C}">
                <a14:useLocalDpi xmlns:a14="http://schemas.microsoft.com/office/drawing/2010/main"/>
              </a:ext>
            </a:extLst>
          </a:blip>
          <a:srcRect/>
          <a:stretch>
            <a:fillRect/>
          </a:stretch>
        </p:blipFill>
        <p:spPr bwMode="auto">
          <a:xfrm>
            <a:off x="2767355" y="5929191"/>
            <a:ext cx="1000125" cy="5524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Documents and Settings\Allison.M.Kanoti\Local Settings\Temporary Internet Files\Content.IE5\5WW1GU5S\MC900231375[1].wmf"/>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6987697" y="3376366"/>
            <a:ext cx="1221906" cy="9740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assets.nydailynews.com/polopoly_fs/1.459722!/img/httpImage/image.jpg_gen/derivatives/landscape_635/alg-deer-jpg.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089475" y="5257800"/>
            <a:ext cx="1825925" cy="1371600"/>
          </a:xfrm>
          <a:prstGeom prst="rect">
            <a:avLst/>
          </a:prstGeom>
          <a:noFill/>
          <a:ln w="31750">
            <a:solidFill>
              <a:schemeClr val="bg1">
                <a:lumMod val="65000"/>
                <a:lumOff val="35000"/>
              </a:schemeClr>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594952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6250" y="1066800"/>
            <a:ext cx="4038600" cy="5029200"/>
          </a:xfrm>
        </p:spPr>
        <p:txBody>
          <a:bodyPr>
            <a:noAutofit/>
          </a:bodyPr>
          <a:lstStyle/>
          <a:p>
            <a:pPr marL="0" indent="0">
              <a:buNone/>
            </a:pPr>
            <a:r>
              <a:rPr lang="en-US" sz="2200" u="sng" dirty="0" smtClean="0">
                <a:latin typeface="Garamond" panose="02020404030301010803" pitchFamily="18" charset="0"/>
              </a:rPr>
              <a:t>Physical/Cultural :</a:t>
            </a:r>
            <a:r>
              <a:rPr lang="en-US" sz="2000" dirty="0" smtClean="0">
                <a:latin typeface="Garamond" panose="02020404030301010803" pitchFamily="18" charset="0"/>
              </a:rPr>
              <a:t> </a:t>
            </a:r>
          </a:p>
          <a:p>
            <a:pPr>
              <a:lnSpc>
                <a:spcPct val="90000"/>
              </a:lnSpc>
              <a:spcAft>
                <a:spcPts val="600"/>
              </a:spcAft>
              <a:buClr>
                <a:schemeClr val="tx2"/>
              </a:buClr>
              <a:buFont typeface="Garamond" panose="02020404030301010803" pitchFamily="18" charset="0"/>
              <a:buChar char="–"/>
            </a:pPr>
            <a:r>
              <a:rPr lang="en-US" sz="1800" dirty="0" smtClean="0">
                <a:solidFill>
                  <a:schemeClr val="tx2"/>
                </a:solidFill>
                <a:latin typeface="Arial Narrow" panose="020B0606020202030204" pitchFamily="34" charset="0"/>
              </a:rPr>
              <a:t>Prune at-risk material/infested material (August-Mar)</a:t>
            </a:r>
          </a:p>
          <a:p>
            <a:pPr>
              <a:lnSpc>
                <a:spcPct val="90000"/>
              </a:lnSpc>
              <a:spcAft>
                <a:spcPts val="0"/>
              </a:spcAft>
              <a:buClr>
                <a:schemeClr val="tx2"/>
              </a:buClr>
              <a:buFont typeface="Garamond" panose="02020404030301010803" pitchFamily="18" charset="0"/>
              <a:buChar char="–"/>
            </a:pPr>
            <a:r>
              <a:rPr lang="en-US" sz="1800" dirty="0" smtClean="0">
                <a:solidFill>
                  <a:schemeClr val="tx2"/>
                </a:solidFill>
                <a:latin typeface="Arial Narrow" panose="020B0606020202030204" pitchFamily="34" charset="0"/>
              </a:rPr>
              <a:t>Isolate from yard care /</a:t>
            </a:r>
          </a:p>
          <a:p>
            <a:pPr marL="0" indent="0">
              <a:lnSpc>
                <a:spcPct val="90000"/>
              </a:lnSpc>
              <a:spcBef>
                <a:spcPts val="0"/>
              </a:spcBef>
              <a:spcAft>
                <a:spcPts val="0"/>
              </a:spcAft>
              <a:buClr>
                <a:schemeClr val="tx2"/>
              </a:buClr>
              <a:buNone/>
            </a:pPr>
            <a:r>
              <a:rPr lang="en-US" sz="1800" dirty="0" smtClean="0">
                <a:solidFill>
                  <a:schemeClr val="tx2"/>
                </a:solidFill>
                <a:latin typeface="Arial Narrow" panose="020B0606020202030204" pitchFamily="34" charset="0"/>
              </a:rPr>
              <a:t>     other delivery / maintenance</a:t>
            </a:r>
          </a:p>
          <a:p>
            <a:pPr marL="0" indent="0">
              <a:lnSpc>
                <a:spcPct val="90000"/>
              </a:lnSpc>
              <a:spcBef>
                <a:spcPts val="0"/>
              </a:spcBef>
              <a:spcAft>
                <a:spcPts val="0"/>
              </a:spcAft>
              <a:buClr>
                <a:schemeClr val="tx2"/>
              </a:buClr>
              <a:buNone/>
            </a:pPr>
            <a:r>
              <a:rPr lang="en-US" sz="1800" dirty="0" smtClean="0">
                <a:solidFill>
                  <a:schemeClr val="tx2"/>
                </a:solidFill>
                <a:latin typeface="Arial Narrow" panose="020B0606020202030204" pitchFamily="34" charset="0"/>
              </a:rPr>
              <a:t>     (consider mulch)</a:t>
            </a:r>
          </a:p>
          <a:p>
            <a:pPr>
              <a:lnSpc>
                <a:spcPct val="90000"/>
              </a:lnSpc>
              <a:spcAft>
                <a:spcPts val="600"/>
              </a:spcAft>
              <a:buClr>
                <a:schemeClr val="tx2"/>
              </a:buClr>
              <a:buFont typeface="Garamond" panose="02020404030301010803" pitchFamily="18" charset="0"/>
              <a:buChar char="–"/>
            </a:pPr>
            <a:r>
              <a:rPr lang="en-US" sz="1800" dirty="0" smtClean="0">
                <a:solidFill>
                  <a:schemeClr val="tx2"/>
                </a:solidFill>
                <a:latin typeface="Arial Narrow" panose="020B0606020202030204" pitchFamily="34" charset="0"/>
              </a:rPr>
              <a:t>Replacement</a:t>
            </a:r>
          </a:p>
          <a:p>
            <a:pPr marL="0" indent="0">
              <a:spcBef>
                <a:spcPts val="1200"/>
              </a:spcBef>
              <a:buNone/>
            </a:pPr>
            <a:r>
              <a:rPr lang="en-US" sz="2200" u="sng" dirty="0" err="1" smtClean="0">
                <a:latin typeface="Garamond" panose="02020404030301010803" pitchFamily="18" charset="0"/>
              </a:rPr>
              <a:t>Biocontrol</a:t>
            </a:r>
            <a:r>
              <a:rPr lang="en-US" sz="2200" dirty="0" smtClean="0">
                <a:latin typeface="Garamond" panose="02020404030301010803" pitchFamily="18" charset="0"/>
              </a:rPr>
              <a:t>:</a:t>
            </a:r>
            <a:r>
              <a:rPr lang="en-US" sz="2000" dirty="0" smtClean="0">
                <a:latin typeface="Garamond" panose="02020404030301010803" pitchFamily="18" charset="0"/>
              </a:rPr>
              <a:t> </a:t>
            </a:r>
            <a:r>
              <a:rPr lang="en-US" sz="1800" dirty="0" smtClean="0">
                <a:solidFill>
                  <a:schemeClr val="tx2"/>
                </a:solidFill>
                <a:latin typeface="Arial Narrow" panose="020B0606020202030204" pitchFamily="34" charset="0"/>
                <a:cs typeface="Arial" panose="020B0604020202020204" pitchFamily="34" charset="0"/>
              </a:rPr>
              <a:t>Forest</a:t>
            </a:r>
          </a:p>
          <a:p>
            <a:pPr marL="0" indent="0">
              <a:spcBef>
                <a:spcPts val="1200"/>
              </a:spcBef>
              <a:buNone/>
            </a:pPr>
            <a:endParaRPr lang="en-US" sz="2000" dirty="0">
              <a:latin typeface="Garamond" panose="02020404030301010803" pitchFamily="18" charset="0"/>
            </a:endParaRPr>
          </a:p>
          <a:p>
            <a:pPr marL="0" indent="0">
              <a:spcBef>
                <a:spcPts val="1200"/>
              </a:spcBef>
              <a:buNone/>
            </a:pPr>
            <a:endParaRPr lang="en-US" sz="2000" dirty="0" smtClean="0">
              <a:latin typeface="Garamond" panose="02020404030301010803" pitchFamily="18" charset="0"/>
            </a:endParaRPr>
          </a:p>
          <a:p>
            <a:pPr marL="0" indent="0">
              <a:spcBef>
                <a:spcPts val="1200"/>
              </a:spcBef>
              <a:buNone/>
            </a:pPr>
            <a:endParaRPr lang="en-US" sz="2000" dirty="0">
              <a:latin typeface="Garamond" panose="02020404030301010803" pitchFamily="18" charset="0"/>
            </a:endParaRPr>
          </a:p>
          <a:p>
            <a:pPr marL="0" indent="0">
              <a:spcBef>
                <a:spcPts val="1200"/>
              </a:spcBef>
              <a:buNone/>
            </a:pPr>
            <a:endParaRPr lang="en-US" sz="2000" dirty="0" smtClean="0">
              <a:latin typeface="Garamond" panose="02020404030301010803" pitchFamily="18" charset="0"/>
            </a:endParaRPr>
          </a:p>
          <a:p>
            <a:pPr marL="0" indent="0">
              <a:buNone/>
            </a:pPr>
            <a:r>
              <a:rPr lang="en-US" sz="2200" u="sng" dirty="0" smtClean="0">
                <a:latin typeface="Garamond" panose="02020404030301010803" pitchFamily="18" charset="0"/>
              </a:rPr>
              <a:t>Regulatory</a:t>
            </a:r>
            <a:r>
              <a:rPr lang="en-US" sz="2200" dirty="0" smtClean="0">
                <a:latin typeface="Garamond" panose="02020404030301010803" pitchFamily="18" charset="0"/>
              </a:rPr>
              <a:t>: </a:t>
            </a:r>
            <a:r>
              <a:rPr lang="en-US" sz="1800" dirty="0" smtClean="0">
                <a:solidFill>
                  <a:schemeClr val="tx2"/>
                </a:solidFill>
                <a:latin typeface="Arial Narrow" panose="020B0606020202030204" pitchFamily="34" charset="0"/>
              </a:rPr>
              <a:t>Quarantine (rooted plants, top material)</a:t>
            </a:r>
            <a:endParaRPr lang="en-US" sz="1800" dirty="0">
              <a:solidFill>
                <a:schemeClr val="tx2"/>
              </a:solidFill>
              <a:latin typeface="Arial Narrow" panose="020B0606020202030204" pitchFamily="34" charset="0"/>
            </a:endParaRPr>
          </a:p>
        </p:txBody>
      </p:sp>
      <p:sp>
        <p:nvSpPr>
          <p:cNvPr id="4" name="Content Placeholder 3"/>
          <p:cNvSpPr>
            <a:spLocks noGrp="1"/>
          </p:cNvSpPr>
          <p:nvPr>
            <p:ph sz="half" idx="2"/>
          </p:nvPr>
        </p:nvSpPr>
        <p:spPr>
          <a:xfrm>
            <a:off x="5638800" y="1066800"/>
            <a:ext cx="3048000" cy="1676400"/>
          </a:xfrm>
        </p:spPr>
        <p:txBody>
          <a:bodyPr>
            <a:noAutofit/>
          </a:bodyPr>
          <a:lstStyle/>
          <a:p>
            <a:pPr marL="0" indent="0">
              <a:lnSpc>
                <a:spcPct val="80000"/>
              </a:lnSpc>
              <a:spcAft>
                <a:spcPts val="600"/>
              </a:spcAft>
              <a:buNone/>
            </a:pPr>
            <a:r>
              <a:rPr lang="en-US" sz="2200" u="sng" dirty="0" smtClean="0">
                <a:latin typeface="Garamond" panose="02020404030301010803" pitchFamily="18" charset="0"/>
              </a:rPr>
              <a:t>Chemical</a:t>
            </a:r>
            <a:r>
              <a:rPr lang="en-US" sz="2200" dirty="0" smtClean="0">
                <a:latin typeface="Garamond" panose="02020404030301010803" pitchFamily="18" charset="0"/>
              </a:rPr>
              <a:t>:</a:t>
            </a:r>
          </a:p>
          <a:p>
            <a:pPr>
              <a:lnSpc>
                <a:spcPct val="90000"/>
              </a:lnSpc>
              <a:spcAft>
                <a:spcPts val="600"/>
              </a:spcAft>
              <a:buClr>
                <a:schemeClr val="tx2"/>
              </a:buClr>
              <a:buFont typeface="Arial Narrow" panose="020B0606020202030204" pitchFamily="34" charset="0"/>
              <a:buChar char="–"/>
            </a:pPr>
            <a:r>
              <a:rPr lang="en-US" sz="1800" dirty="0" smtClean="0">
                <a:solidFill>
                  <a:schemeClr val="tx2"/>
                </a:solidFill>
                <a:latin typeface="Arial Narrow" panose="020B0606020202030204" pitchFamily="34" charset="0"/>
              </a:rPr>
              <a:t>Oil/Soap -- foliar</a:t>
            </a:r>
          </a:p>
          <a:p>
            <a:pPr>
              <a:lnSpc>
                <a:spcPct val="90000"/>
              </a:lnSpc>
              <a:spcAft>
                <a:spcPts val="600"/>
              </a:spcAft>
              <a:buClr>
                <a:schemeClr val="tx2"/>
              </a:buClr>
              <a:buFont typeface="Arial Narrow" panose="020B0606020202030204" pitchFamily="34" charset="0"/>
              <a:buChar char="–"/>
            </a:pPr>
            <a:r>
              <a:rPr lang="en-US" sz="1800" dirty="0" err="1" smtClean="0">
                <a:solidFill>
                  <a:schemeClr val="tx2"/>
                </a:solidFill>
                <a:latin typeface="Arial Narrow" panose="020B0606020202030204" pitchFamily="34" charset="0"/>
              </a:rPr>
              <a:t>Neonicitinoid</a:t>
            </a:r>
            <a:r>
              <a:rPr lang="en-US" sz="1800" dirty="0" smtClean="0">
                <a:solidFill>
                  <a:schemeClr val="tx2"/>
                </a:solidFill>
                <a:latin typeface="Arial Narrow" panose="020B0606020202030204" pitchFamily="34" charset="0"/>
              </a:rPr>
              <a:t> systemic –soil / basal bark / trunk</a:t>
            </a:r>
          </a:p>
          <a:p>
            <a:pPr>
              <a:lnSpc>
                <a:spcPct val="90000"/>
              </a:lnSpc>
              <a:spcAft>
                <a:spcPts val="600"/>
              </a:spcAft>
              <a:buClr>
                <a:schemeClr val="tx2"/>
              </a:buClr>
              <a:buFont typeface="Arial Narrow" panose="020B0606020202030204" pitchFamily="34" charset="0"/>
              <a:buChar char="–"/>
            </a:pPr>
            <a:r>
              <a:rPr lang="en-US" sz="1800" dirty="0" smtClean="0">
                <a:solidFill>
                  <a:schemeClr val="tx2"/>
                </a:solidFill>
                <a:latin typeface="Arial Narrow" panose="020B0606020202030204" pitchFamily="34" charset="0"/>
              </a:rPr>
              <a:t>Combination</a:t>
            </a:r>
            <a:endParaRPr lang="en-US" sz="1800" dirty="0">
              <a:solidFill>
                <a:schemeClr val="tx2"/>
              </a:solidFill>
              <a:latin typeface="Arial Narrow" panose="020B060602020203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67400" y="3048000"/>
            <a:ext cx="2625001" cy="3559629"/>
          </a:xfrm>
          <a:prstGeom prst="rect">
            <a:avLst/>
          </a:prstGeom>
          <a:effectLst>
            <a:outerShdw blurRad="152400" dist="76200" dir="3000000" sx="103000" sy="103000" algn="ctr" rotWithShape="0">
              <a:schemeClr val="bg1">
                <a:alpha val="44000"/>
              </a:schemeClr>
            </a:outerShdw>
          </a:effectLst>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5000" contrast="7000"/>
                    </a14:imgEffect>
                  </a14:imgLayer>
                </a14:imgProps>
              </a:ext>
              <a:ext uri="{28A0092B-C50C-407E-A947-70E740481C1C}">
                <a14:useLocalDpi xmlns:a14="http://schemas.microsoft.com/office/drawing/2010/main"/>
              </a:ext>
            </a:extLst>
          </a:blip>
          <a:stretch>
            <a:fillRect/>
          </a:stretch>
        </p:blipFill>
        <p:spPr>
          <a:xfrm>
            <a:off x="3371850" y="1828800"/>
            <a:ext cx="2038350" cy="2717800"/>
          </a:xfrm>
          <a:prstGeom prst="rect">
            <a:avLst/>
          </a:prstGeom>
          <a:effectLst>
            <a:outerShdw blurRad="152400" dist="76200" dir="3000000" sx="103000" sy="103000" algn="ctr" rotWithShape="0">
              <a:schemeClr val="bg1">
                <a:alpha val="44000"/>
              </a:schemeClr>
            </a:outerShdw>
          </a:effectLst>
        </p:spPr>
      </p:pic>
      <p:sp>
        <p:nvSpPr>
          <p:cNvPr id="10" name="Rectangle 5"/>
          <p:cNvSpPr>
            <a:spLocks noChangeArrowheads="1"/>
          </p:cNvSpPr>
          <p:nvPr/>
        </p:nvSpPr>
        <p:spPr bwMode="auto">
          <a:xfrm>
            <a:off x="0" y="152400"/>
            <a:ext cx="9144000" cy="838200"/>
          </a:xfrm>
          <a:prstGeom prst="rect">
            <a:avLst/>
          </a:prstGeom>
          <a:no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spcBef>
                <a:spcPct val="0"/>
              </a:spcBef>
              <a:spcAft>
                <a:spcPct val="0"/>
              </a:spcAft>
              <a:defRPr/>
            </a:pPr>
            <a:r>
              <a:rPr lang="en-US" altLang="en-US" sz="3600" spc="300" dirty="0" smtClean="0">
                <a:latin typeface="Goudy Old Style" panose="02020502050305020303" pitchFamily="18" charset="0"/>
              </a:rPr>
              <a:t>HWA Management</a:t>
            </a:r>
            <a:endParaRPr lang="en-US" altLang="en-US" sz="2400" i="1" spc="300" dirty="0" smtClean="0">
              <a:latin typeface="Goudy Old Style" panose="02020502050305020303" pitchFamily="18" charset="0"/>
            </a:endParaRPr>
          </a:p>
        </p:txBody>
      </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2643" t="3920" r="9774" b="2946"/>
          <a:stretch/>
        </p:blipFill>
        <p:spPr>
          <a:xfrm>
            <a:off x="838200" y="3886200"/>
            <a:ext cx="1855076" cy="1642667"/>
          </a:xfrm>
          <a:prstGeom prst="rect">
            <a:avLst/>
          </a:prstGeom>
          <a:effectLst>
            <a:outerShdw blurRad="152400" dist="76200" dir="3000000" sx="103000" sy="103000" algn="ctr" rotWithShape="0">
              <a:schemeClr val="bg1">
                <a:alpha val="44000"/>
              </a:schemeClr>
            </a:outerShdw>
          </a:effectLst>
        </p:spPr>
      </p:pic>
    </p:spTree>
    <p:custDataLst>
      <p:tags r:id="rId1"/>
    </p:custDataLst>
    <p:extLst>
      <p:ext uri="{BB962C8B-B14F-4D97-AF65-F5344CB8AC3E}">
        <p14:creationId xmlns:p14="http://schemas.microsoft.com/office/powerpoint/2010/main" val="36885818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895600" y="2057899"/>
            <a:ext cx="1941057" cy="1486989"/>
            <a:chOff x="734067" y="2096912"/>
            <a:chExt cx="1941057" cy="1486989"/>
          </a:xfrm>
        </p:grpSpPr>
        <p:pic>
          <p:nvPicPr>
            <p:cNvPr id="16" name="Picture 4" descr="winter moth - Operophtera brumata - fema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734067" y="2096912"/>
              <a:ext cx="1941057" cy="14869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3" name="TextBox 24"/>
            <p:cNvSpPr txBox="1">
              <a:spLocks noChangeArrowheads="1"/>
            </p:cNvSpPr>
            <p:nvPr/>
          </p:nvSpPr>
          <p:spPr bwMode="auto">
            <a:xfrm>
              <a:off x="1283920" y="3423857"/>
              <a:ext cx="1336263" cy="160044"/>
            </a:xfrm>
            <a:prstGeom prst="rect">
              <a:avLst/>
            </a:prstGeom>
            <a:solidFill>
              <a:schemeClr val="tx1">
                <a:alpha val="6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tIns="18288" rIns="45720" bIns="1828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en-US" sz="800" b="0" i="1" dirty="0" smtClean="0">
                  <a:solidFill>
                    <a:schemeClr val="bg1"/>
                  </a:solidFill>
                </a:rPr>
                <a:t>Tom Murray, BugGuide.net</a:t>
              </a:r>
              <a:endParaRPr lang="en-US" altLang="en-US" sz="800" b="0" i="1" dirty="0">
                <a:solidFill>
                  <a:schemeClr val="bg1"/>
                </a:solidFill>
              </a:endParaRPr>
            </a:p>
          </p:txBody>
        </p:sp>
      </p:grpSp>
      <p:pic>
        <p:nvPicPr>
          <p:cNvPr id="7" name="Picture 2" descr="http://media.pressherald.com/images/300*300/portland-press-herald_3687364.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4213" y="1268760"/>
            <a:ext cx="2286000" cy="2286000"/>
          </a:xfrm>
          <a:prstGeom prst="roundRect">
            <a:avLst>
              <a:gd name="adj" fmla="val 0"/>
            </a:avLst>
          </a:prstGeom>
          <a:solidFill>
            <a:srgbClr val="FFFFFF">
              <a:shade val="85000"/>
            </a:srgbClr>
          </a:solidFill>
          <a:ln>
            <a:noFill/>
          </a:ln>
          <a:effectLst>
            <a:outerShdw blurRad="152400" dist="76200" dir="3000000" algn="ctr" rotWithShape="0">
              <a:srgbClr val="000000">
                <a:alpha val="44000"/>
              </a:srgbClr>
            </a:outerShdw>
            <a:reflection blurRad="12700" stA="38000" endPos="28000" dist="5000" dir="5400000" sy="-100000" algn="bl" rotWithShape="0"/>
          </a:effectLst>
          <a:extLst/>
        </p:spPr>
      </p:pic>
      <p:pic>
        <p:nvPicPr>
          <p:cNvPr id="8" name="Picture 6" descr="http://www.forestpests.org/vd/images/5371177-SMPT.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773673" y="2017867"/>
            <a:ext cx="1628903" cy="1894731"/>
          </a:xfrm>
          <a:prstGeom prst="roundRect">
            <a:avLst>
              <a:gd name="adj" fmla="val 8594"/>
            </a:avLst>
          </a:prstGeom>
          <a:solidFill>
            <a:srgbClr val="FFFFFF">
              <a:shade val="85000"/>
            </a:srgbClr>
          </a:solidFill>
          <a:ln>
            <a:noFill/>
          </a:ln>
          <a:effectLst>
            <a:outerShdw blurRad="152400" dist="76200" dir="3000000" algn="ctr" rotWithShape="0">
              <a:srgbClr val="000000">
                <a:alpha val="44000"/>
              </a:srgbClr>
            </a:outerShdw>
            <a:reflection blurRad="12700" stA="38000" endPos="28000" dist="5000" dir="5400000" sy="-100000" algn="bl" rotWithShape="0"/>
          </a:effectLst>
          <a:extLst/>
        </p:spPr>
      </p:pic>
      <p:pic>
        <p:nvPicPr>
          <p:cNvPr id="49161" name="Picture 9" descr="http://www.capecodonline.com/apps/pbcsi.dll/bilde?Site=CC&amp;Date=20100510&amp;Category=NEWS&amp;ArtNo=5100311&amp;Ref=AR&amp;maxH=230&amp;maxW=370&amp;border=0&amp;Q=80&amp;cb=20100510070300"/>
          <p:cNvPicPr>
            <a:picLocks noChangeAspect="1" noChangeArrowheads="1"/>
          </p:cNvPicPr>
          <p:nvPr/>
        </p:nvPicPr>
        <p:blipFill rotWithShape="1">
          <a:blip r:embed="rId7"/>
          <a:srcRect/>
          <a:stretch/>
        </p:blipFill>
        <p:spPr bwMode="auto">
          <a:xfrm>
            <a:off x="5273675" y="4097338"/>
            <a:ext cx="2628900" cy="1781175"/>
          </a:xfrm>
          <a:prstGeom prst="rect">
            <a:avLst/>
          </a:prstGeom>
          <a:noFill/>
          <a:effectLst>
            <a:outerShdw blurRad="152400" dist="76200" dir="3000000" algn="ctr" rotWithShape="0">
              <a:srgbClr val="000000">
                <a:alpha val="44000"/>
              </a:srgbClr>
            </a:outerShdw>
          </a:effectLst>
          <a:extLst>
            <a:ext uri="{909E8E84-426E-40DD-AFC4-6F175D3DCCD1}">
              <a14:hiddenFill xmlns:a14="http://schemas.microsoft.com/office/drawing/2010/main">
                <a:solidFill>
                  <a:srgbClr val="FFFFFF"/>
                </a:solidFill>
              </a14:hiddenFill>
            </a:ext>
          </a:extLst>
        </p:spPr>
      </p:pic>
      <p:sp>
        <p:nvSpPr>
          <p:cNvPr id="49160" name="Text Box 19"/>
          <p:cNvSpPr txBox="1">
            <a:spLocks noChangeArrowheads="1"/>
          </p:cNvSpPr>
          <p:nvPr/>
        </p:nvSpPr>
        <p:spPr bwMode="auto">
          <a:xfrm>
            <a:off x="5773673" y="5929879"/>
            <a:ext cx="17970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algn="ctr" eaLnBrk="1" hangingPunct="1">
              <a:spcBef>
                <a:spcPct val="0"/>
              </a:spcBef>
              <a:buClrTx/>
              <a:buSzTx/>
              <a:buFontTx/>
              <a:buNone/>
            </a:pPr>
            <a:r>
              <a:rPr lang="en-US" altLang="en-US" sz="1600" b="0" dirty="0" smtClean="0">
                <a:latin typeface="Arial Narrow" pitchFamily="34" charset="0"/>
              </a:rPr>
              <a:t>Larvae:  Apr </a:t>
            </a:r>
            <a:r>
              <a:rPr lang="en-US" altLang="en-US" sz="1600" b="0" dirty="0">
                <a:latin typeface="Arial Narrow" pitchFamily="34" charset="0"/>
              </a:rPr>
              <a:t>- Jun</a:t>
            </a:r>
          </a:p>
        </p:txBody>
      </p:sp>
      <p:sp>
        <p:nvSpPr>
          <p:cNvPr id="2" name="Text Box 19"/>
          <p:cNvSpPr txBox="1">
            <a:spLocks noChangeArrowheads="1"/>
          </p:cNvSpPr>
          <p:nvPr/>
        </p:nvSpPr>
        <p:spPr bwMode="auto">
          <a:xfrm>
            <a:off x="1744662" y="3659188"/>
            <a:ext cx="183673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600" b="0" dirty="0" smtClean="0">
                <a:latin typeface="Arial Narrow" pitchFamily="34" charset="0"/>
              </a:rPr>
              <a:t>Adults: Nov </a:t>
            </a:r>
            <a:r>
              <a:rPr lang="en-US" altLang="en-US" sz="1600" b="0" dirty="0">
                <a:latin typeface="Arial Narrow" pitchFamily="34" charset="0"/>
              </a:rPr>
              <a:t>- Jan</a:t>
            </a:r>
          </a:p>
        </p:txBody>
      </p:sp>
      <p:sp>
        <p:nvSpPr>
          <p:cNvPr id="49162" name="Text Box 19"/>
          <p:cNvSpPr txBox="1">
            <a:spLocks noChangeArrowheads="1"/>
          </p:cNvSpPr>
          <p:nvPr/>
        </p:nvSpPr>
        <p:spPr bwMode="auto">
          <a:xfrm>
            <a:off x="5773674" y="1676400"/>
            <a:ext cx="162890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algn="ctr" eaLnBrk="1" hangingPunct="1">
              <a:spcBef>
                <a:spcPct val="0"/>
              </a:spcBef>
              <a:buClrTx/>
              <a:buSzTx/>
              <a:buFontTx/>
              <a:buNone/>
            </a:pPr>
            <a:r>
              <a:rPr lang="en-US" altLang="en-US" sz="1600" b="0" dirty="0" smtClean="0">
                <a:latin typeface="Arial Narrow" pitchFamily="34" charset="0"/>
              </a:rPr>
              <a:t>Eggs: Dec </a:t>
            </a:r>
            <a:r>
              <a:rPr lang="en-US" altLang="en-US" sz="1600" b="0" dirty="0">
                <a:latin typeface="Arial Narrow" pitchFamily="34" charset="0"/>
              </a:rPr>
              <a:t>- Apr</a:t>
            </a:r>
          </a:p>
        </p:txBody>
      </p:sp>
      <p:sp>
        <p:nvSpPr>
          <p:cNvPr id="49163" name="Text Box 19"/>
          <p:cNvSpPr txBox="1">
            <a:spLocks noChangeArrowheads="1"/>
          </p:cNvSpPr>
          <p:nvPr/>
        </p:nvSpPr>
        <p:spPr bwMode="auto">
          <a:xfrm>
            <a:off x="2049127" y="5945188"/>
            <a:ext cx="168467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algn="ctr" eaLnBrk="1" hangingPunct="1">
              <a:spcBef>
                <a:spcPct val="0"/>
              </a:spcBef>
              <a:buClrTx/>
              <a:buSzTx/>
              <a:buFontTx/>
              <a:buNone/>
            </a:pPr>
            <a:r>
              <a:rPr lang="en-US" altLang="en-US" sz="1600" b="0" dirty="0" smtClean="0">
                <a:latin typeface="Arial Narrow" pitchFamily="34" charset="0"/>
              </a:rPr>
              <a:t>Pupae: Jun </a:t>
            </a:r>
            <a:r>
              <a:rPr lang="en-US" altLang="en-US" sz="1600" b="0" dirty="0">
                <a:latin typeface="Arial Narrow" pitchFamily="34" charset="0"/>
              </a:rPr>
              <a:t>- Nov</a:t>
            </a:r>
          </a:p>
        </p:txBody>
      </p:sp>
      <p:sp>
        <p:nvSpPr>
          <p:cNvPr id="17" name="TextBox 24"/>
          <p:cNvSpPr txBox="1">
            <a:spLocks noChangeArrowheads="1"/>
          </p:cNvSpPr>
          <p:nvPr/>
        </p:nvSpPr>
        <p:spPr bwMode="auto">
          <a:xfrm>
            <a:off x="2049127" y="3394716"/>
            <a:ext cx="921086" cy="160044"/>
          </a:xfrm>
          <a:prstGeom prst="rect">
            <a:avLst/>
          </a:prstGeom>
          <a:solidFill>
            <a:schemeClr val="tx1">
              <a:alpha val="6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tIns="18288" rIns="45720" bIns="1828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en-US" sz="800" b="0" i="1" dirty="0" smtClean="0">
                <a:solidFill>
                  <a:schemeClr val="bg1"/>
                </a:solidFill>
              </a:rPr>
              <a:t>Waltham Services</a:t>
            </a:r>
            <a:endParaRPr lang="en-US" altLang="en-US" sz="800" b="0" i="1" dirty="0">
              <a:solidFill>
                <a:schemeClr val="bg1"/>
              </a:solidFill>
            </a:endParaRPr>
          </a:p>
        </p:txBody>
      </p:sp>
      <p:sp>
        <p:nvSpPr>
          <p:cNvPr id="18" name="TextBox 24"/>
          <p:cNvSpPr txBox="1">
            <a:spLocks noChangeArrowheads="1"/>
          </p:cNvSpPr>
          <p:nvPr/>
        </p:nvSpPr>
        <p:spPr bwMode="auto">
          <a:xfrm>
            <a:off x="5273675" y="5718469"/>
            <a:ext cx="1530227" cy="160044"/>
          </a:xfrm>
          <a:prstGeom prst="rect">
            <a:avLst/>
          </a:prstGeom>
          <a:solidFill>
            <a:schemeClr val="tx1">
              <a:alpha val="6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tIns="18288" rIns="45720" bIns="1828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en-US" sz="800" b="0" i="1" dirty="0" smtClean="0">
                <a:solidFill>
                  <a:schemeClr val="bg1"/>
                </a:solidFill>
              </a:rPr>
              <a:t>Cape Cod Times/Steve </a:t>
            </a:r>
            <a:r>
              <a:rPr lang="en-US" altLang="en-US" sz="800" b="0" i="1" dirty="0" err="1" smtClean="0">
                <a:solidFill>
                  <a:schemeClr val="bg1"/>
                </a:solidFill>
              </a:rPr>
              <a:t>Heaslip</a:t>
            </a:r>
            <a:endParaRPr lang="en-US" altLang="en-US" sz="800" b="0" i="1" dirty="0">
              <a:solidFill>
                <a:schemeClr val="bg1"/>
              </a:solidFill>
            </a:endParaRPr>
          </a:p>
        </p:txBody>
      </p:sp>
      <p:sp>
        <p:nvSpPr>
          <p:cNvPr id="20" name="TextBox 24"/>
          <p:cNvSpPr txBox="1">
            <a:spLocks noChangeArrowheads="1"/>
          </p:cNvSpPr>
          <p:nvPr/>
        </p:nvSpPr>
        <p:spPr bwMode="auto">
          <a:xfrm>
            <a:off x="7434263" y="2700544"/>
            <a:ext cx="990165" cy="529376"/>
          </a:xfrm>
          <a:prstGeom prst="rect">
            <a:avLst/>
          </a:prstGeom>
          <a:solidFill>
            <a:schemeClr val="tx1">
              <a:alpha val="33000"/>
            </a:schemeClr>
          </a:solidFill>
          <a:ln>
            <a:noFill/>
          </a:ln>
        </p:spPr>
        <p:txBody>
          <a:bodyPr wrap="square" lIns="45720" tIns="18288" rIns="45720" bIns="1828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en-US" sz="800" b="0" i="1" dirty="0" err="1" smtClean="0">
                <a:solidFill>
                  <a:schemeClr val="bg1"/>
                </a:solidFill>
              </a:rPr>
              <a:t>Gyorgy</a:t>
            </a:r>
            <a:r>
              <a:rPr lang="en-US" altLang="en-US" sz="800" b="0" i="1" dirty="0" smtClean="0">
                <a:solidFill>
                  <a:schemeClr val="bg1"/>
                </a:solidFill>
              </a:rPr>
              <a:t> </a:t>
            </a:r>
            <a:r>
              <a:rPr lang="en-US" altLang="en-US" sz="800" b="0" i="1" dirty="0" err="1" smtClean="0">
                <a:solidFill>
                  <a:schemeClr val="bg1"/>
                </a:solidFill>
              </a:rPr>
              <a:t>Csoka</a:t>
            </a:r>
            <a:r>
              <a:rPr lang="en-US" altLang="en-US" sz="800" b="0" i="1" dirty="0" smtClean="0">
                <a:solidFill>
                  <a:schemeClr val="bg1"/>
                </a:solidFill>
              </a:rPr>
              <a:t>, Hungary Forest Research Institute, Bugwood.org</a:t>
            </a:r>
            <a:endParaRPr lang="en-US" altLang="en-US" sz="800" b="0" i="1" dirty="0">
              <a:solidFill>
                <a:schemeClr val="bg1"/>
              </a:solidFill>
            </a:endParaRPr>
          </a:p>
        </p:txBody>
      </p:sp>
      <p:grpSp>
        <p:nvGrpSpPr>
          <p:cNvPr id="4" name="Group 3"/>
          <p:cNvGrpSpPr/>
          <p:nvPr/>
        </p:nvGrpSpPr>
        <p:grpSpPr>
          <a:xfrm>
            <a:off x="1593850" y="4441825"/>
            <a:ext cx="3049588" cy="1523483"/>
            <a:chOff x="1593850" y="4441825"/>
            <a:chExt cx="3049588" cy="1523483"/>
          </a:xfrm>
        </p:grpSpPr>
        <p:pic>
          <p:nvPicPr>
            <p:cNvPr id="10"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593850" y="4441825"/>
              <a:ext cx="1632677" cy="1465263"/>
            </a:xfrm>
            <a:prstGeom prst="roundRect">
              <a:avLst>
                <a:gd name="adj" fmla="val 0"/>
              </a:avLst>
            </a:prstGeom>
            <a:solidFill>
              <a:srgbClr val="FFFFFF">
                <a:shade val="85000"/>
              </a:srgbClr>
            </a:solidFill>
            <a:ln>
              <a:noFill/>
            </a:ln>
            <a:effectLst>
              <a:outerShdw blurRad="152400" dist="76200" dir="3000000" algn="ctr" rotWithShape="0">
                <a:srgbClr val="000000">
                  <a:alpha val="44000"/>
                </a:srgb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19" name="TextBox 24"/>
            <p:cNvSpPr txBox="1">
              <a:spLocks noChangeArrowheads="1"/>
            </p:cNvSpPr>
            <p:nvPr/>
          </p:nvSpPr>
          <p:spPr bwMode="auto">
            <a:xfrm>
              <a:off x="1593850" y="5722609"/>
              <a:ext cx="1065356" cy="160044"/>
            </a:xfrm>
            <a:prstGeom prst="rect">
              <a:avLst/>
            </a:prstGeom>
            <a:solidFill>
              <a:schemeClr val="tx1">
                <a:alpha val="6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tIns="18288" rIns="45720" bIns="1828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en-US" sz="800" b="0" i="1" dirty="0" smtClean="0">
                  <a:solidFill>
                    <a:schemeClr val="bg1"/>
                  </a:solidFill>
                </a:rPr>
                <a:t>Maine Forest Service</a:t>
              </a:r>
              <a:endParaRPr lang="en-US" altLang="en-US" sz="800" b="0" i="1" dirty="0">
                <a:solidFill>
                  <a:schemeClr val="bg1"/>
                </a:solidFill>
              </a:endParaRPr>
            </a:p>
          </p:txBody>
        </p:sp>
        <p:grpSp>
          <p:nvGrpSpPr>
            <p:cNvPr id="3" name="Group 2"/>
            <p:cNvGrpSpPr/>
            <p:nvPr/>
          </p:nvGrpSpPr>
          <p:grpSpPr>
            <a:xfrm>
              <a:off x="3085799" y="4869160"/>
              <a:ext cx="1557639" cy="1096148"/>
              <a:chOff x="3085799" y="4869160"/>
              <a:chExt cx="1557639" cy="1096148"/>
            </a:xfrm>
          </p:grpSpPr>
          <p:pic>
            <p:nvPicPr>
              <p:cNvPr id="9" name="Picture 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bwMode="auto">
              <a:xfrm>
                <a:off x="3085799" y="4869160"/>
                <a:ext cx="1557639" cy="919595"/>
              </a:xfrm>
              <a:prstGeom prst="roundRect">
                <a:avLst>
                  <a:gd name="adj" fmla="val 8594"/>
                </a:avLst>
              </a:prstGeom>
              <a:solidFill>
                <a:srgbClr val="FFFFFF">
                  <a:shade val="85000"/>
                </a:srgbClr>
              </a:solidFill>
              <a:ln>
                <a:noFill/>
              </a:ln>
              <a:effectLst>
                <a:outerShdw blurRad="152400" dist="76200" dir="3000000" algn="ctr" rotWithShape="0">
                  <a:srgbClr val="000000">
                    <a:alpha val="44000"/>
                  </a:srgbClr>
                </a:outerShdw>
                <a:reflection blurRad="12700" stA="38000" endPos="28000" dist="5000" dir="5400000" sy="-100000" algn="bl" rotWithShape="0"/>
              </a:effectLst>
            </p:spPr>
          </p:pic>
          <p:sp>
            <p:nvSpPr>
              <p:cNvPr id="21" name="TextBox 24"/>
              <p:cNvSpPr txBox="1">
                <a:spLocks noChangeArrowheads="1"/>
              </p:cNvSpPr>
              <p:nvPr/>
            </p:nvSpPr>
            <p:spPr bwMode="auto">
              <a:xfrm>
                <a:off x="3139724" y="5805264"/>
                <a:ext cx="1486946" cy="160044"/>
              </a:xfrm>
              <a:prstGeom prst="rect">
                <a:avLst/>
              </a:prstGeom>
              <a:solidFill>
                <a:schemeClr val="tx1">
                  <a:alpha val="6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tIns="18288" rIns="45720" bIns="1828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en-US" sz="800" b="0" i="1" dirty="0" smtClean="0">
                    <a:solidFill>
                      <a:schemeClr val="bg1"/>
                    </a:solidFill>
                  </a:rPr>
                  <a:t>Hannes </a:t>
                </a:r>
                <a:r>
                  <a:rPr lang="en-US" altLang="en-US" sz="800" b="0" i="1" dirty="0" err="1" smtClean="0">
                    <a:solidFill>
                      <a:schemeClr val="bg1"/>
                    </a:solidFill>
                  </a:rPr>
                  <a:t>Lemme</a:t>
                </a:r>
                <a:r>
                  <a:rPr lang="en-US" altLang="en-US" sz="800" b="0" i="1" dirty="0" smtClean="0">
                    <a:solidFill>
                      <a:schemeClr val="bg1"/>
                    </a:solidFill>
                  </a:rPr>
                  <a:t>, Bugwood.org</a:t>
                </a:r>
                <a:endParaRPr lang="en-US" altLang="en-US" sz="800" b="0" i="1" dirty="0">
                  <a:solidFill>
                    <a:schemeClr val="bg1"/>
                  </a:solidFill>
                </a:endParaRPr>
              </a:p>
            </p:txBody>
          </p:sp>
        </p:grpSp>
      </p:grpSp>
      <p:sp>
        <p:nvSpPr>
          <p:cNvPr id="11" name="Bent Arrow 10"/>
          <p:cNvSpPr/>
          <p:nvPr/>
        </p:nvSpPr>
        <p:spPr>
          <a:xfrm rot="7076585">
            <a:off x="6995667" y="3358577"/>
            <a:ext cx="813816" cy="868680"/>
          </a:xfrm>
          <a:prstGeom prst="bentArrow">
            <a:avLst/>
          </a:prstGeom>
          <a:solidFill>
            <a:srgbClr val="B1BFA1"/>
          </a:solidFill>
          <a:ln>
            <a:solidFill>
              <a:srgbClr val="69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ight Arrow 12"/>
          <p:cNvSpPr/>
          <p:nvPr/>
        </p:nvSpPr>
        <p:spPr>
          <a:xfrm>
            <a:off x="4836658" y="2456506"/>
            <a:ext cx="937016" cy="439094"/>
          </a:xfrm>
          <a:prstGeom prst="rightArrow">
            <a:avLst/>
          </a:prstGeom>
          <a:solidFill>
            <a:srgbClr val="B1BFA1"/>
          </a:solidFill>
          <a:ln>
            <a:solidFill>
              <a:srgbClr val="69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rot="10800000">
            <a:off x="4495801" y="5109410"/>
            <a:ext cx="937016" cy="439094"/>
          </a:xfrm>
          <a:prstGeom prst="rightArrow">
            <a:avLst/>
          </a:prstGeom>
          <a:solidFill>
            <a:srgbClr val="B1BFA1"/>
          </a:solidFill>
          <a:ln>
            <a:solidFill>
              <a:srgbClr val="69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Bent Arrow 26"/>
          <p:cNvSpPr/>
          <p:nvPr/>
        </p:nvSpPr>
        <p:spPr>
          <a:xfrm rot="16963891">
            <a:off x="906969" y="3729782"/>
            <a:ext cx="813816" cy="868680"/>
          </a:xfrm>
          <a:prstGeom prst="bentArrow">
            <a:avLst>
              <a:gd name="adj1" fmla="val 25000"/>
              <a:gd name="adj2" fmla="val 23522"/>
              <a:gd name="adj3" fmla="val 25000"/>
              <a:gd name="adj4" fmla="val 43750"/>
            </a:avLst>
          </a:prstGeom>
          <a:solidFill>
            <a:srgbClr val="B1BFA1"/>
          </a:solidFill>
          <a:ln>
            <a:solidFill>
              <a:srgbClr val="69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Rectangle 5"/>
          <p:cNvSpPr>
            <a:spLocks noChangeArrowheads="1"/>
          </p:cNvSpPr>
          <p:nvPr/>
        </p:nvSpPr>
        <p:spPr bwMode="auto">
          <a:xfrm>
            <a:off x="0" y="152400"/>
            <a:ext cx="9144000" cy="838200"/>
          </a:xfrm>
          <a:prstGeom prst="rect">
            <a:avLst/>
          </a:prstGeom>
          <a:solidFill>
            <a:schemeClr val="tx1">
              <a:alpha val="47000"/>
            </a:schemeClr>
          </a:solid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lnSpc>
                <a:spcPct val="90000"/>
              </a:lnSpc>
              <a:spcBef>
                <a:spcPct val="0"/>
              </a:spcBef>
              <a:spcAft>
                <a:spcPct val="0"/>
              </a:spcAft>
              <a:defRPr/>
            </a:pPr>
            <a:r>
              <a:rPr lang="en-US" altLang="en-US" sz="3600" spc="300" dirty="0" smtClean="0">
                <a:solidFill>
                  <a:prstClr val="black"/>
                </a:solidFill>
                <a:latin typeface="Goudy Old Style" panose="02020502050305020303" pitchFamily="18" charset="0"/>
              </a:rPr>
              <a:t>Winter Moth(WM)</a:t>
            </a:r>
          </a:p>
          <a:p>
            <a:pPr algn="ctr" eaLnBrk="1" fontAlgn="base" hangingPunct="1">
              <a:lnSpc>
                <a:spcPct val="90000"/>
              </a:lnSpc>
              <a:spcBef>
                <a:spcPct val="0"/>
              </a:spcBef>
              <a:spcAft>
                <a:spcPct val="0"/>
              </a:spcAft>
              <a:defRPr/>
            </a:pPr>
            <a:r>
              <a:rPr lang="en-US" altLang="en-US" sz="2400" i="1" spc="300" dirty="0" err="1" smtClean="0">
                <a:solidFill>
                  <a:prstClr val="black"/>
                </a:solidFill>
                <a:latin typeface="Goudy Old Style" panose="02020502050305020303" pitchFamily="18" charset="0"/>
              </a:rPr>
              <a:t>Operophtera</a:t>
            </a:r>
            <a:r>
              <a:rPr lang="en-US" altLang="en-US" sz="2400" i="1" spc="300" dirty="0" smtClean="0">
                <a:solidFill>
                  <a:prstClr val="black"/>
                </a:solidFill>
                <a:latin typeface="Goudy Old Style" panose="02020502050305020303" pitchFamily="18" charset="0"/>
              </a:rPr>
              <a:t> </a:t>
            </a:r>
            <a:r>
              <a:rPr lang="en-US" altLang="en-US" sz="2400" i="1" spc="300" dirty="0" err="1" smtClean="0">
                <a:solidFill>
                  <a:prstClr val="black"/>
                </a:solidFill>
                <a:latin typeface="Goudy Old Style" panose="02020502050305020303" pitchFamily="18" charset="0"/>
              </a:rPr>
              <a:t>brumata</a:t>
            </a:r>
            <a:endParaRPr lang="en-US" altLang="en-US" sz="2400" i="1" spc="300" dirty="0" smtClean="0">
              <a:solidFill>
                <a:prstClr val="black"/>
              </a:solidFill>
              <a:latin typeface="Goudy Old Style" panose="02020502050305020303" pitchFamily="18" charset="0"/>
            </a:endParaRPr>
          </a:p>
        </p:txBody>
      </p:sp>
    </p:spTree>
    <p:custDataLst>
      <p:tags r:id="rId1"/>
    </p:custDataLst>
    <p:extLst>
      <p:ext uri="{BB962C8B-B14F-4D97-AF65-F5344CB8AC3E}">
        <p14:creationId xmlns:p14="http://schemas.microsoft.com/office/powerpoint/2010/main" val="21456268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3"/>
          <p:cNvSpPr txBox="1">
            <a:spLocks noChangeArrowheads="1"/>
          </p:cNvSpPr>
          <p:nvPr/>
        </p:nvSpPr>
        <p:spPr bwMode="auto">
          <a:xfrm>
            <a:off x="503238" y="1089025"/>
            <a:ext cx="5505450" cy="5581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lnSpc>
                <a:spcPts val="2200"/>
              </a:lnSpc>
              <a:spcBef>
                <a:spcPct val="0"/>
              </a:spcBef>
              <a:spcAft>
                <a:spcPts val="600"/>
              </a:spcAft>
              <a:buClrTx/>
              <a:buSzTx/>
              <a:buFontTx/>
              <a:buNone/>
              <a:defRPr/>
            </a:pPr>
            <a:r>
              <a:rPr lang="en-US" altLang="en-US" sz="2200" dirty="0" smtClean="0">
                <a:latin typeface="Garamond" pitchFamily="18" charset="0"/>
              </a:rPr>
              <a:t>Larvae feed in early spring</a:t>
            </a:r>
          </a:p>
          <a:p>
            <a:pPr marL="365760" indent="-274320" eaLnBrk="1" hangingPunct="1">
              <a:lnSpc>
                <a:spcPts val="2000"/>
              </a:lnSpc>
              <a:spcBef>
                <a:spcPct val="0"/>
              </a:spcBef>
              <a:spcAft>
                <a:spcPts val="0"/>
              </a:spcAft>
              <a:buClrTx/>
              <a:buSzTx/>
              <a:buFont typeface="Arial Narrow" panose="020B0606020202030204" pitchFamily="34" charset="0"/>
              <a:buChar char="–"/>
              <a:defRPr/>
            </a:pPr>
            <a:r>
              <a:rPr lang="en-US" altLang="en-US" sz="1800" b="0" dirty="0" smtClean="0">
                <a:solidFill>
                  <a:schemeClr val="tx2"/>
                </a:solidFill>
                <a:latin typeface="Arial Narrow" panose="020B0606020202030204" pitchFamily="34" charset="0"/>
              </a:rPr>
              <a:t>On newly forming buds</a:t>
            </a:r>
          </a:p>
          <a:p>
            <a:pPr marL="365760" indent="-274320" eaLnBrk="1" hangingPunct="1">
              <a:lnSpc>
                <a:spcPts val="2000"/>
              </a:lnSpc>
              <a:spcBef>
                <a:spcPct val="0"/>
              </a:spcBef>
              <a:spcAft>
                <a:spcPts val="0"/>
              </a:spcAft>
              <a:buClrTx/>
              <a:buSzTx/>
              <a:buFont typeface="Arial Narrow" panose="020B0606020202030204" pitchFamily="34" charset="0"/>
              <a:buChar char="–"/>
              <a:defRPr/>
            </a:pPr>
            <a:r>
              <a:rPr lang="en-US" altLang="en-US" sz="1800" b="0" dirty="0" smtClean="0">
                <a:solidFill>
                  <a:schemeClr val="tx2"/>
                </a:solidFill>
                <a:latin typeface="Arial Narrow" panose="020B0606020202030204" pitchFamily="34" charset="0"/>
              </a:rPr>
              <a:t>Then free-feed on expanded foliage</a:t>
            </a:r>
          </a:p>
          <a:p>
            <a:pPr marL="365760" indent="-274320" eaLnBrk="1" hangingPunct="1">
              <a:lnSpc>
                <a:spcPts val="2000"/>
              </a:lnSpc>
              <a:spcBef>
                <a:spcPct val="0"/>
              </a:spcBef>
              <a:spcAft>
                <a:spcPts val="0"/>
              </a:spcAft>
              <a:buClrTx/>
              <a:buSzTx/>
              <a:buFont typeface="Arial Narrow" panose="020B0606020202030204" pitchFamily="34" charset="0"/>
              <a:buChar char="–"/>
              <a:defRPr/>
            </a:pPr>
            <a:r>
              <a:rPr lang="en-US" altLang="en-US" sz="1800" b="0" dirty="0" smtClean="0">
                <a:solidFill>
                  <a:schemeClr val="tx2"/>
                </a:solidFill>
                <a:latin typeface="Arial Narrow" panose="020B0606020202030204" pitchFamily="34" charset="0"/>
              </a:rPr>
              <a:t>Causes “</a:t>
            </a:r>
            <a:r>
              <a:rPr lang="en-US" altLang="en-US" sz="1800" b="0" dirty="0" err="1" smtClean="0">
                <a:solidFill>
                  <a:schemeClr val="tx2"/>
                </a:solidFill>
                <a:latin typeface="Arial Narrow" panose="020B0606020202030204" pitchFamily="34" charset="0"/>
              </a:rPr>
              <a:t>swiss</a:t>
            </a:r>
            <a:r>
              <a:rPr lang="en-US" altLang="en-US" sz="1800" b="0" dirty="0" smtClean="0">
                <a:solidFill>
                  <a:schemeClr val="tx2"/>
                </a:solidFill>
                <a:latin typeface="Arial Narrow" panose="020B0606020202030204" pitchFamily="34" charset="0"/>
              </a:rPr>
              <a:t> cheese” effect</a:t>
            </a:r>
          </a:p>
          <a:p>
            <a:pPr marL="91440" eaLnBrk="1" hangingPunct="1">
              <a:lnSpc>
                <a:spcPts val="1800"/>
              </a:lnSpc>
              <a:spcBef>
                <a:spcPct val="0"/>
              </a:spcBef>
              <a:spcAft>
                <a:spcPts val="0"/>
              </a:spcAft>
              <a:buClrTx/>
              <a:buSzTx/>
              <a:buFont typeface="Wingdings 2" pitchFamily="18" charset="2"/>
              <a:buNone/>
              <a:defRPr/>
            </a:pPr>
            <a:endParaRPr lang="en-US" altLang="en-US" sz="2000" dirty="0" smtClean="0">
              <a:solidFill>
                <a:schemeClr val="tx2"/>
              </a:solidFill>
              <a:latin typeface="Garamond" pitchFamily="18" charset="0"/>
            </a:endParaRPr>
          </a:p>
          <a:p>
            <a:pPr eaLnBrk="1" hangingPunct="1">
              <a:lnSpc>
                <a:spcPts val="2200"/>
              </a:lnSpc>
              <a:spcBef>
                <a:spcPct val="0"/>
              </a:spcBef>
              <a:spcAft>
                <a:spcPts val="600"/>
              </a:spcAft>
              <a:buClrTx/>
              <a:buSzTx/>
              <a:buFontTx/>
              <a:buNone/>
              <a:defRPr/>
            </a:pPr>
            <a:r>
              <a:rPr lang="en-US" altLang="en-US" sz="2200" dirty="0" smtClean="0">
                <a:latin typeface="Garamond" pitchFamily="18" charset="0"/>
              </a:rPr>
              <a:t>Defoliate hardwood trees and shrubs</a:t>
            </a:r>
          </a:p>
          <a:p>
            <a:pPr marL="365760" indent="-274320" eaLnBrk="1" hangingPunct="1">
              <a:lnSpc>
                <a:spcPts val="2000"/>
              </a:lnSpc>
              <a:spcBef>
                <a:spcPct val="0"/>
              </a:spcBef>
              <a:spcAft>
                <a:spcPts val="0"/>
              </a:spcAft>
              <a:buClrTx/>
              <a:buSzTx/>
              <a:buFont typeface="Arial Narrow" panose="020B0606020202030204" pitchFamily="34" charset="0"/>
              <a:buChar char="–"/>
              <a:defRPr/>
            </a:pPr>
            <a:r>
              <a:rPr lang="en-US" altLang="en-US" sz="1800" b="0" dirty="0" smtClean="0">
                <a:solidFill>
                  <a:schemeClr val="tx2"/>
                </a:solidFill>
                <a:latin typeface="Arial Narrow" panose="020B0606020202030204" pitchFamily="34" charset="0"/>
              </a:rPr>
              <a:t>89,000 acres in 2011 (MA)</a:t>
            </a:r>
          </a:p>
          <a:p>
            <a:pPr marL="365760" indent="-274320" eaLnBrk="1" hangingPunct="1">
              <a:lnSpc>
                <a:spcPts val="2000"/>
              </a:lnSpc>
              <a:spcBef>
                <a:spcPct val="0"/>
              </a:spcBef>
              <a:spcAft>
                <a:spcPts val="0"/>
              </a:spcAft>
              <a:buClrTx/>
              <a:buSzTx/>
              <a:buFont typeface="Arial Narrow" panose="020B0606020202030204" pitchFamily="34" charset="0"/>
              <a:buChar char="–"/>
              <a:defRPr/>
            </a:pPr>
            <a:r>
              <a:rPr lang="en-US" altLang="en-US" sz="1800" b="0" dirty="0" smtClean="0">
                <a:solidFill>
                  <a:schemeClr val="tx2"/>
                </a:solidFill>
                <a:latin typeface="Arial Narrow" panose="020B0606020202030204" pitchFamily="34" charset="0"/>
              </a:rPr>
              <a:t>Extensive oak mortality</a:t>
            </a:r>
          </a:p>
          <a:p>
            <a:pPr marL="365760" indent="-274320" eaLnBrk="1" hangingPunct="1">
              <a:lnSpc>
                <a:spcPts val="2000"/>
              </a:lnSpc>
              <a:spcBef>
                <a:spcPct val="0"/>
              </a:spcBef>
              <a:spcAft>
                <a:spcPts val="0"/>
              </a:spcAft>
              <a:buClrTx/>
              <a:buSzTx/>
              <a:buFont typeface="Arial Narrow" panose="020B0606020202030204" pitchFamily="34" charset="0"/>
              <a:buChar char="–"/>
              <a:defRPr/>
            </a:pPr>
            <a:r>
              <a:rPr lang="en-US" altLang="en-US" sz="1800" b="0" dirty="0" smtClean="0">
                <a:solidFill>
                  <a:schemeClr val="tx2"/>
                </a:solidFill>
                <a:latin typeface="Arial Narrow" panose="020B0606020202030204" pitchFamily="34" charset="0"/>
              </a:rPr>
              <a:t>Problems seen in </a:t>
            </a:r>
            <a:r>
              <a:rPr lang="en-US" altLang="en-US" sz="1800" b="0" dirty="0" err="1" smtClean="0">
                <a:solidFill>
                  <a:schemeClr val="tx2"/>
                </a:solidFill>
                <a:latin typeface="Arial Narrow" panose="020B0606020202030204" pitchFamily="34" charset="0"/>
              </a:rPr>
              <a:t>highbush</a:t>
            </a:r>
            <a:r>
              <a:rPr lang="en-US" altLang="en-US" sz="1800" b="0" dirty="0" smtClean="0">
                <a:solidFill>
                  <a:schemeClr val="tx2"/>
                </a:solidFill>
                <a:latin typeface="Arial Narrow" panose="020B0606020202030204" pitchFamily="34" charset="0"/>
              </a:rPr>
              <a:t> blueberries, cranberries, apple orchards…</a:t>
            </a:r>
          </a:p>
          <a:p>
            <a:pPr eaLnBrk="1" hangingPunct="1">
              <a:lnSpc>
                <a:spcPts val="2200"/>
              </a:lnSpc>
              <a:spcBef>
                <a:spcPct val="0"/>
              </a:spcBef>
              <a:spcAft>
                <a:spcPts val="600"/>
              </a:spcAft>
              <a:buClrTx/>
              <a:buSzTx/>
              <a:buFontTx/>
              <a:buNone/>
              <a:defRPr/>
            </a:pPr>
            <a:endParaRPr lang="en-US" altLang="en-US" sz="2000" dirty="0" smtClean="0">
              <a:solidFill>
                <a:schemeClr val="tx2"/>
              </a:solidFill>
              <a:latin typeface="Garamond" pitchFamily="18" charset="0"/>
            </a:endParaRPr>
          </a:p>
          <a:p>
            <a:pPr eaLnBrk="1" hangingPunct="1">
              <a:lnSpc>
                <a:spcPts val="2200"/>
              </a:lnSpc>
              <a:spcBef>
                <a:spcPct val="0"/>
              </a:spcBef>
              <a:spcAft>
                <a:spcPts val="600"/>
              </a:spcAft>
              <a:buClrTx/>
              <a:buSzTx/>
              <a:buFontTx/>
              <a:buNone/>
              <a:defRPr/>
            </a:pPr>
            <a:r>
              <a:rPr lang="en-US" altLang="en-US" sz="2200" dirty="0" smtClean="0">
                <a:latin typeface="Garamond" pitchFamily="18" charset="0"/>
              </a:rPr>
              <a:t>Favored hosts</a:t>
            </a:r>
            <a:r>
              <a:rPr lang="en-US" altLang="en-US" sz="2000" dirty="0" smtClean="0">
                <a:latin typeface="Garamond" pitchFamily="18" charset="0"/>
              </a:rPr>
              <a:t>: </a:t>
            </a:r>
          </a:p>
          <a:p>
            <a:pPr marL="365760" indent="-274320" eaLnBrk="1" hangingPunct="1">
              <a:lnSpc>
                <a:spcPts val="2000"/>
              </a:lnSpc>
              <a:spcBef>
                <a:spcPct val="0"/>
              </a:spcBef>
              <a:spcAft>
                <a:spcPts val="0"/>
              </a:spcAft>
              <a:buClrTx/>
              <a:buSzTx/>
              <a:buFont typeface="Arial Narrow" panose="020B0606020202030204" pitchFamily="34" charset="0"/>
              <a:buChar char="–"/>
              <a:defRPr/>
            </a:pPr>
            <a:r>
              <a:rPr lang="en-US" altLang="en-US" sz="1800" b="0" dirty="0" smtClean="0">
                <a:solidFill>
                  <a:schemeClr val="tx2"/>
                </a:solidFill>
                <a:latin typeface="Arial Narrow" panose="020B0606020202030204" pitchFamily="34" charset="0"/>
              </a:rPr>
              <a:t>oak</a:t>
            </a:r>
          </a:p>
          <a:p>
            <a:pPr marL="365760" indent="-274320" eaLnBrk="1" hangingPunct="1">
              <a:lnSpc>
                <a:spcPts val="2000"/>
              </a:lnSpc>
              <a:spcBef>
                <a:spcPct val="0"/>
              </a:spcBef>
              <a:spcAft>
                <a:spcPts val="0"/>
              </a:spcAft>
              <a:buClrTx/>
              <a:buSzTx/>
              <a:buFont typeface="Arial Narrow" panose="020B0606020202030204" pitchFamily="34" charset="0"/>
              <a:buChar char="–"/>
              <a:defRPr/>
            </a:pPr>
            <a:r>
              <a:rPr lang="en-US" altLang="en-US" sz="1800" b="0" dirty="0" smtClean="0">
                <a:solidFill>
                  <a:schemeClr val="tx2"/>
                </a:solidFill>
                <a:latin typeface="Arial Narrow" panose="020B0606020202030204" pitchFamily="34" charset="0"/>
              </a:rPr>
              <a:t>apple</a:t>
            </a:r>
          </a:p>
          <a:p>
            <a:pPr marL="365760" indent="-274320" eaLnBrk="1" hangingPunct="1">
              <a:lnSpc>
                <a:spcPts val="2000"/>
              </a:lnSpc>
              <a:spcBef>
                <a:spcPct val="0"/>
              </a:spcBef>
              <a:spcAft>
                <a:spcPts val="0"/>
              </a:spcAft>
              <a:buClrTx/>
              <a:buSzTx/>
              <a:buFont typeface="Arial Narrow" panose="020B0606020202030204" pitchFamily="34" charset="0"/>
              <a:buChar char="–"/>
              <a:defRPr/>
            </a:pPr>
            <a:r>
              <a:rPr lang="en-US" altLang="en-US" sz="1800" b="0" dirty="0" smtClean="0">
                <a:solidFill>
                  <a:schemeClr val="tx2"/>
                </a:solidFill>
                <a:latin typeface="Arial Narrow" panose="020B0606020202030204" pitchFamily="34" charset="0"/>
              </a:rPr>
              <a:t>maple</a:t>
            </a:r>
          </a:p>
          <a:p>
            <a:pPr marL="365760" indent="-274320" eaLnBrk="1" hangingPunct="1">
              <a:lnSpc>
                <a:spcPts val="2000"/>
              </a:lnSpc>
              <a:spcBef>
                <a:spcPct val="0"/>
              </a:spcBef>
              <a:spcAft>
                <a:spcPts val="0"/>
              </a:spcAft>
              <a:buClrTx/>
              <a:buSzTx/>
              <a:buFont typeface="Arial Narrow" panose="020B0606020202030204" pitchFamily="34" charset="0"/>
              <a:buChar char="–"/>
              <a:defRPr/>
            </a:pPr>
            <a:r>
              <a:rPr lang="en-US" altLang="en-US" sz="1800" b="0" dirty="0" smtClean="0">
                <a:solidFill>
                  <a:schemeClr val="tx2"/>
                </a:solidFill>
                <a:latin typeface="Arial Narrow" panose="020B0606020202030204" pitchFamily="34" charset="0"/>
              </a:rPr>
              <a:t>birch</a:t>
            </a:r>
          </a:p>
          <a:p>
            <a:pPr marL="365760" indent="-274320" eaLnBrk="1" hangingPunct="1">
              <a:lnSpc>
                <a:spcPts val="2000"/>
              </a:lnSpc>
              <a:spcBef>
                <a:spcPct val="0"/>
              </a:spcBef>
              <a:spcAft>
                <a:spcPts val="0"/>
              </a:spcAft>
              <a:buClrTx/>
              <a:buSzTx/>
              <a:buFont typeface="Arial Narrow" panose="020B0606020202030204" pitchFamily="34" charset="0"/>
              <a:buChar char="–"/>
              <a:defRPr/>
            </a:pPr>
            <a:r>
              <a:rPr lang="en-US" altLang="en-US" sz="1800" b="0" dirty="0" smtClean="0">
                <a:solidFill>
                  <a:schemeClr val="tx2"/>
                </a:solidFill>
                <a:latin typeface="Arial Narrow" panose="020B0606020202030204" pitchFamily="34" charset="0"/>
              </a:rPr>
              <a:t>basswood</a:t>
            </a:r>
          </a:p>
          <a:p>
            <a:pPr marL="365760" indent="-274320" eaLnBrk="1" hangingPunct="1">
              <a:lnSpc>
                <a:spcPts val="2000"/>
              </a:lnSpc>
              <a:spcBef>
                <a:spcPct val="0"/>
              </a:spcBef>
              <a:spcAft>
                <a:spcPts val="0"/>
              </a:spcAft>
              <a:buClrTx/>
              <a:buSzTx/>
              <a:buFont typeface="Arial Narrow" panose="020B0606020202030204" pitchFamily="34" charset="0"/>
              <a:buChar char="–"/>
              <a:defRPr/>
            </a:pPr>
            <a:r>
              <a:rPr lang="en-US" altLang="en-US" sz="1800" b="0" dirty="0" smtClean="0">
                <a:solidFill>
                  <a:schemeClr val="tx2"/>
                </a:solidFill>
                <a:latin typeface="Arial Narrow" panose="020B0606020202030204" pitchFamily="34" charset="0"/>
              </a:rPr>
              <a:t>blueberry</a:t>
            </a:r>
          </a:p>
          <a:p>
            <a:pPr marL="365760" indent="-274320" eaLnBrk="1" hangingPunct="1">
              <a:lnSpc>
                <a:spcPts val="2000"/>
              </a:lnSpc>
              <a:spcBef>
                <a:spcPct val="0"/>
              </a:spcBef>
              <a:spcAft>
                <a:spcPts val="0"/>
              </a:spcAft>
              <a:buClrTx/>
              <a:buSzTx/>
              <a:buFont typeface="Arial Narrow" panose="020B0606020202030204" pitchFamily="34" charset="0"/>
              <a:buChar char="–"/>
              <a:defRPr/>
            </a:pPr>
            <a:r>
              <a:rPr lang="en-US" altLang="en-US" sz="1800" b="0" dirty="0" smtClean="0">
                <a:solidFill>
                  <a:schemeClr val="tx2"/>
                </a:solidFill>
                <a:latin typeface="Arial Narrow" panose="020B0606020202030204" pitchFamily="34" charset="0"/>
              </a:rPr>
              <a:t>cherry</a:t>
            </a:r>
          </a:p>
          <a:p>
            <a:pPr eaLnBrk="1" hangingPunct="1">
              <a:lnSpc>
                <a:spcPts val="1800"/>
              </a:lnSpc>
              <a:spcBef>
                <a:spcPct val="0"/>
              </a:spcBef>
              <a:spcAft>
                <a:spcPts val="0"/>
              </a:spcAft>
              <a:buClrTx/>
              <a:buSzTx/>
              <a:buFontTx/>
              <a:buNone/>
              <a:defRPr/>
            </a:pPr>
            <a:endParaRPr lang="en-US" altLang="en-US" sz="1600" b="0" dirty="0" smtClean="0">
              <a:latin typeface="Arial Narrow" panose="020B0606020202030204" pitchFamily="34" charset="0"/>
            </a:endParaRPr>
          </a:p>
        </p:txBody>
      </p:sp>
      <p:sp>
        <p:nvSpPr>
          <p:cNvPr id="9" name="Rectangle 3"/>
          <p:cNvSpPr>
            <a:spLocks noChangeArrowheads="1"/>
          </p:cNvSpPr>
          <p:nvPr/>
        </p:nvSpPr>
        <p:spPr bwMode="auto">
          <a:xfrm>
            <a:off x="0" y="115888"/>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hangingPunct="1">
              <a:defRPr/>
            </a:pPr>
            <a:r>
              <a:rPr lang="en-US" altLang="en-US" sz="3600" spc="300" dirty="0" smtClean="0">
                <a:latin typeface="Goudy Old Style" panose="02020502050305020303" pitchFamily="18" charset="0"/>
              </a:rPr>
              <a:t>What does WM do</a:t>
            </a:r>
            <a:r>
              <a:rPr lang="en-US" altLang="en-US" sz="3600" spc="300" dirty="0" smtClean="0">
                <a:latin typeface="Garamond" panose="02020404030301010803" pitchFamily="18" charset="0"/>
              </a:rPr>
              <a:t>?</a:t>
            </a:r>
            <a:r>
              <a:rPr lang="en-US" altLang="en-US" sz="4000" dirty="0" smtClean="0">
                <a:solidFill>
                  <a:schemeClr val="bg1"/>
                </a:solidFill>
                <a:latin typeface="Rockwell" pitchFamily="18" charset="0"/>
              </a:rPr>
              <a:t>                                        </a:t>
            </a:r>
            <a:endParaRPr lang="en-US" altLang="en-US" dirty="0" smtClean="0">
              <a:solidFill>
                <a:schemeClr val="bg1"/>
              </a:solidFill>
              <a:latin typeface="Rockwell" pitchFamily="18" charset="0"/>
            </a:endParaRPr>
          </a:p>
        </p:txBody>
      </p:sp>
      <p:pic>
        <p:nvPicPr>
          <p:cNvPr id="4" name="Picture 2"/>
          <p:cNvPicPr>
            <a:picLocks noGrp="1" noChangeAspect="1" noChangeArrowheads="1"/>
          </p:cNvPicPr>
          <p:nvPr>
            <p:ph sz="half" idx="2"/>
          </p:nvPr>
        </p:nvPicPr>
        <p:blipFill rotWithShape="1">
          <a:blip r:embed="rId4" cstate="screen">
            <a:extLst>
              <a:ext uri="{28A0092B-C50C-407E-A947-70E740481C1C}">
                <a14:useLocalDpi xmlns:a14="http://schemas.microsoft.com/office/drawing/2010/main"/>
              </a:ext>
            </a:extLst>
          </a:blip>
          <a:srcRect/>
          <a:stretch/>
        </p:blipFill>
        <p:spPr>
          <a:xfrm>
            <a:off x="5002071" y="954088"/>
            <a:ext cx="2414245" cy="2006515"/>
          </a:xfrm>
          <a:prstGeom prst="roundRect">
            <a:avLst>
              <a:gd name="adj" fmla="val 8594"/>
            </a:avLst>
          </a:prstGeom>
          <a:solidFill>
            <a:srgbClr val="FFFFFF">
              <a:shade val="85000"/>
            </a:srgbClr>
          </a:solidFill>
          <a:effectLst>
            <a:outerShdw blurRad="152400" dist="76200" dir="3000000" sx="103000" sy="103000" algn="ctr" rotWithShape="0">
              <a:schemeClr val="bg1">
                <a:alpha val="44000"/>
              </a:schemeClr>
            </a:outerShdw>
          </a:effectLst>
          <a:extLs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2447925" y="3960813"/>
            <a:ext cx="3810000" cy="2547937"/>
            <a:chOff x="2447925" y="3960813"/>
            <a:chExt cx="3810000" cy="2547937"/>
          </a:xfrm>
          <a:effectLst>
            <a:outerShdw blurRad="152400" dist="76200" dir="3000000" sx="103000" sy="103000" algn="ctr" rotWithShape="0">
              <a:schemeClr val="bg1">
                <a:alpha val="44000"/>
              </a:schemeClr>
            </a:outerShdw>
          </a:effectLst>
        </p:grpSpPr>
        <p:pic>
          <p:nvPicPr>
            <p:cNvPr id="50185" name="Picture 2" descr="http://www.growingwisdom.com/screenshots/CP-06-09-Winter-Moth-Followup-H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7925" y="3960813"/>
              <a:ext cx="3810000"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24"/>
            <p:cNvSpPr txBox="1">
              <a:spLocks noChangeArrowheads="1"/>
            </p:cNvSpPr>
            <p:nvPr/>
          </p:nvSpPr>
          <p:spPr bwMode="auto">
            <a:xfrm>
              <a:off x="2447925" y="6332831"/>
              <a:ext cx="1142300" cy="160044"/>
            </a:xfrm>
            <a:prstGeom prst="rect">
              <a:avLst/>
            </a:prstGeom>
            <a:solidFill>
              <a:schemeClr val="tx1">
                <a:alpha val="6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tIns="18288" rIns="45720" bIns="1828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en-US" sz="800" b="0" i="1" dirty="0" smtClean="0">
                  <a:solidFill>
                    <a:schemeClr val="bg1"/>
                  </a:solidFill>
                </a:rPr>
                <a:t>Back Bay Garden Club</a:t>
              </a:r>
              <a:endParaRPr lang="en-US" altLang="en-US" sz="800" b="0" i="1" dirty="0">
                <a:solidFill>
                  <a:schemeClr val="bg1"/>
                </a:solidFill>
              </a:endParaRPr>
            </a:p>
          </p:txBody>
        </p:sp>
      </p:grpSp>
      <p:sp>
        <p:nvSpPr>
          <p:cNvPr id="15" name="TextBox 24"/>
          <p:cNvSpPr txBox="1">
            <a:spLocks noChangeArrowheads="1"/>
          </p:cNvSpPr>
          <p:nvPr/>
        </p:nvSpPr>
        <p:spPr bwMode="auto">
          <a:xfrm>
            <a:off x="5040052" y="2780928"/>
            <a:ext cx="610103" cy="160044"/>
          </a:xfrm>
          <a:prstGeom prst="rect">
            <a:avLst/>
          </a:prstGeom>
          <a:solidFill>
            <a:schemeClr val="tx1">
              <a:alpha val="6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tIns="18288" rIns="45720" bIns="1828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en-US" sz="800" b="0" i="1" dirty="0" smtClean="0">
                <a:solidFill>
                  <a:schemeClr val="bg1"/>
                </a:solidFill>
              </a:rPr>
              <a:t>P. Johnson</a:t>
            </a:r>
            <a:endParaRPr lang="en-US" altLang="en-US" sz="800" b="0" i="1" dirty="0">
              <a:solidFill>
                <a:schemeClr val="bg1"/>
              </a:solidFill>
            </a:endParaRPr>
          </a:p>
        </p:txBody>
      </p:sp>
      <p:grpSp>
        <p:nvGrpSpPr>
          <p:cNvPr id="5" name="Group 4"/>
          <p:cNvGrpSpPr/>
          <p:nvPr/>
        </p:nvGrpSpPr>
        <p:grpSpPr>
          <a:xfrm>
            <a:off x="6433070" y="3335646"/>
            <a:ext cx="2181226" cy="3200400"/>
            <a:chOff x="6437312" y="3292475"/>
            <a:chExt cx="2181226" cy="3200400"/>
          </a:xfrm>
          <a:effectLst>
            <a:outerShdw blurRad="152400" dist="76200" dir="3000000" sx="103000" sy="103000" algn="ctr" rotWithShape="0">
              <a:schemeClr val="bg1">
                <a:alpha val="44000"/>
              </a:schemeClr>
            </a:outerShdw>
          </a:effectLst>
        </p:grpSpPr>
        <p:pic>
          <p:nvPicPr>
            <p:cNvPr id="13"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37312" y="3292475"/>
              <a:ext cx="2181226" cy="3200400"/>
            </a:xfrm>
            <a:prstGeom prst="roundRect">
              <a:avLst>
                <a:gd name="adj" fmla="val 8594"/>
              </a:avLst>
            </a:prstGeom>
            <a:solidFill>
              <a:srgbClr val="FFFFFF">
                <a:shade val="85000"/>
              </a:srgbClr>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pic>
        <p:sp>
          <p:nvSpPr>
            <p:cNvPr id="16" name="TextBox 24"/>
            <p:cNvSpPr txBox="1">
              <a:spLocks noChangeArrowheads="1"/>
            </p:cNvSpPr>
            <p:nvPr/>
          </p:nvSpPr>
          <p:spPr bwMode="auto">
            <a:xfrm>
              <a:off x="6458327" y="6318250"/>
              <a:ext cx="1065356" cy="160044"/>
            </a:xfrm>
            <a:prstGeom prst="rect">
              <a:avLst/>
            </a:prstGeom>
            <a:solidFill>
              <a:schemeClr val="tx1">
                <a:alpha val="6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tIns="18288" rIns="45720" bIns="1828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en-US" sz="800" b="0" i="1" dirty="0" smtClean="0">
                  <a:solidFill>
                    <a:schemeClr val="bg1"/>
                  </a:solidFill>
                </a:rPr>
                <a:t>Maine Forest Service</a:t>
              </a:r>
              <a:endParaRPr lang="en-US" altLang="en-US" sz="800" b="0" i="1" dirty="0">
                <a:solidFill>
                  <a:schemeClr val="bg1"/>
                </a:solidFill>
              </a:endParaRPr>
            </a:p>
          </p:txBody>
        </p:sp>
      </p:grpSp>
    </p:spTree>
    <p:custDataLst>
      <p:tags r:id="rId1"/>
    </p:custDataLst>
    <p:extLst>
      <p:ext uri="{BB962C8B-B14F-4D97-AF65-F5344CB8AC3E}">
        <p14:creationId xmlns:p14="http://schemas.microsoft.com/office/powerpoint/2010/main" val="37833597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ext Placeholder 4"/>
          <p:cNvSpPr>
            <a:spLocks noGrp="1"/>
          </p:cNvSpPr>
          <p:nvPr>
            <p:ph type="body" sz="half" idx="1"/>
          </p:nvPr>
        </p:nvSpPr>
        <p:spPr>
          <a:xfrm>
            <a:off x="380999" y="1189037"/>
            <a:ext cx="4208033" cy="4525963"/>
          </a:xfrm>
        </p:spPr>
        <p:txBody>
          <a:bodyPr>
            <a:noAutofit/>
          </a:bodyPr>
          <a:lstStyle/>
          <a:p>
            <a:pPr marL="0" indent="0">
              <a:buNone/>
            </a:pPr>
            <a:r>
              <a:rPr lang="en-US" altLang="en-US" sz="2400" dirty="0" smtClean="0">
                <a:latin typeface="Garamond" panose="02020404030301010803" pitchFamily="18" charset="0"/>
              </a:rPr>
              <a:t>WM is in the </a:t>
            </a:r>
            <a:r>
              <a:rPr lang="en-US" altLang="en-US" sz="2400" u="sng" dirty="0" smtClean="0">
                <a:latin typeface="Garamond" panose="02020404030301010803" pitchFamily="18" charset="0"/>
              </a:rPr>
              <a:t>soil</a:t>
            </a:r>
            <a:r>
              <a:rPr lang="en-US" altLang="en-US" sz="2400" dirty="0" smtClean="0">
                <a:latin typeface="Garamond" panose="02020404030301010803" pitchFamily="18" charset="0"/>
              </a:rPr>
              <a:t> from June - November!</a:t>
            </a:r>
          </a:p>
          <a:p>
            <a:pPr>
              <a:buClr>
                <a:schemeClr val="tx2"/>
              </a:buClr>
              <a:buFont typeface="Garamond" panose="02020404030301010803" pitchFamily="18" charset="0"/>
              <a:buChar char="–"/>
            </a:pPr>
            <a:r>
              <a:rPr lang="en-US" altLang="en-US" sz="2000" u="sng" dirty="0" err="1" smtClean="0">
                <a:solidFill>
                  <a:schemeClr val="tx2"/>
                </a:solidFill>
                <a:latin typeface="Arial Narrow" panose="020B0606020202030204" pitchFamily="34" charset="0"/>
              </a:rPr>
              <a:t>Coccoons</a:t>
            </a:r>
            <a:r>
              <a:rPr lang="en-US" altLang="en-US" sz="2000" u="sng" dirty="0" smtClean="0">
                <a:solidFill>
                  <a:schemeClr val="tx2"/>
                </a:solidFill>
                <a:latin typeface="Arial Narrow" panose="020B0606020202030204" pitchFamily="34" charset="0"/>
              </a:rPr>
              <a:t> look like dirt</a:t>
            </a:r>
          </a:p>
          <a:p>
            <a:pPr marL="0" indent="0">
              <a:buNone/>
            </a:pPr>
            <a:endParaRPr lang="en-US" altLang="en-US" sz="2400" u="sng" dirty="0" smtClean="0">
              <a:latin typeface="Garamond" panose="02020404030301010803" pitchFamily="18" charset="0"/>
            </a:endParaRPr>
          </a:p>
          <a:p>
            <a:pPr marL="0" indent="0">
              <a:buNone/>
            </a:pPr>
            <a:r>
              <a:rPr lang="en-US" altLang="en-US" sz="2400" dirty="0" smtClean="0">
                <a:latin typeface="Garamond" panose="02020404030301010803" pitchFamily="18" charset="0"/>
              </a:rPr>
              <a:t>WM is on </a:t>
            </a:r>
            <a:r>
              <a:rPr lang="en-US" altLang="en-US" sz="2400" u="sng" dirty="0" smtClean="0">
                <a:latin typeface="Garamond" panose="02020404030301010803" pitchFamily="18" charset="0"/>
              </a:rPr>
              <a:t>host plants</a:t>
            </a:r>
            <a:r>
              <a:rPr lang="en-US" altLang="en-US" sz="2400" dirty="0" smtClean="0">
                <a:latin typeface="Garamond" panose="02020404030301010803" pitchFamily="18" charset="0"/>
              </a:rPr>
              <a:t> from November - June</a:t>
            </a:r>
          </a:p>
          <a:p>
            <a:pPr marL="0" indent="0">
              <a:buNone/>
            </a:pPr>
            <a:endParaRPr lang="en-US" altLang="en-US" sz="2400" dirty="0" smtClean="0">
              <a:latin typeface="Garamond" panose="02020404030301010803" pitchFamily="18" charset="0"/>
            </a:endParaRPr>
          </a:p>
          <a:p>
            <a:pPr marL="0" indent="0">
              <a:buNone/>
            </a:pPr>
            <a:r>
              <a:rPr lang="en-US" altLang="en-US" sz="2400" dirty="0" smtClean="0">
                <a:latin typeface="Garamond" panose="02020404030301010803" pitchFamily="18" charset="0"/>
              </a:rPr>
              <a:t>Host plants and soil from infested areas are potential carriers</a:t>
            </a:r>
          </a:p>
        </p:txBody>
      </p:sp>
      <p:pic>
        <p:nvPicPr>
          <p:cNvPr id="82946"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871815" y="3636349"/>
            <a:ext cx="5119785" cy="2916851"/>
          </a:xfrm>
          <a:prstGeom prst="rect">
            <a:avLst/>
          </a:prstGeom>
          <a:noFill/>
          <a:ln>
            <a:noFill/>
          </a:ln>
          <a:effectLst>
            <a:outerShdw blurRad="152400" dist="76200" dir="3000000" sx="103000" sy="103000" algn="ctr" rotWithShape="0">
              <a:srgbClr val="000000">
                <a:alpha val="44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 contrast="16000"/>
                    </a14:imgEffect>
                  </a14:imgLayer>
                </a14:imgProps>
              </a:ext>
              <a:ext uri="{28A0092B-C50C-407E-A947-70E740481C1C}">
                <a14:useLocalDpi xmlns:a14="http://schemas.microsoft.com/office/drawing/2010/main"/>
              </a:ext>
            </a:extLst>
          </a:blip>
          <a:stretch>
            <a:fillRect/>
          </a:stretch>
        </p:blipFill>
        <p:spPr>
          <a:xfrm>
            <a:off x="5137558" y="1214109"/>
            <a:ext cx="2863442" cy="2138691"/>
          </a:xfrm>
          <a:prstGeom prst="rect">
            <a:avLst/>
          </a:prstGeom>
          <a:effectLst>
            <a:outerShdw blurRad="152400" dist="76200" dir="3000000" sx="103000" sy="103000" algn="ctr" rotWithShape="0">
              <a:srgbClr val="000000">
                <a:alpha val="44000"/>
              </a:srgbClr>
            </a:outerShdw>
          </a:effectLst>
        </p:spPr>
      </p:pic>
      <p:sp>
        <p:nvSpPr>
          <p:cNvPr id="7" name="Rectangle 3"/>
          <p:cNvSpPr>
            <a:spLocks noChangeArrowheads="1"/>
          </p:cNvSpPr>
          <p:nvPr/>
        </p:nvSpPr>
        <p:spPr bwMode="auto">
          <a:xfrm>
            <a:off x="0" y="115888"/>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hangingPunct="1">
              <a:defRPr/>
            </a:pPr>
            <a:r>
              <a:rPr lang="en-US" altLang="en-US" sz="3600" spc="300" dirty="0" smtClean="0">
                <a:latin typeface="Goudy Old Style" panose="02020502050305020303" pitchFamily="18" charset="0"/>
              </a:rPr>
              <a:t>Risk of Spread</a:t>
            </a:r>
            <a:endParaRPr lang="en-US" altLang="en-US" dirty="0" smtClean="0">
              <a:solidFill>
                <a:schemeClr val="bg1"/>
              </a:solidFill>
              <a:latin typeface="Rockwell" pitchFamily="18" charset="0"/>
            </a:endParaRPr>
          </a:p>
        </p:txBody>
      </p:sp>
    </p:spTree>
    <p:custDataLst>
      <p:tags r:id="rId1"/>
    </p:custDataLst>
    <p:extLst>
      <p:ext uri="{BB962C8B-B14F-4D97-AF65-F5344CB8AC3E}">
        <p14:creationId xmlns:p14="http://schemas.microsoft.com/office/powerpoint/2010/main" val="24970836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a:p>
        </p:txBody>
      </p:sp>
      <p:pic>
        <p:nvPicPr>
          <p:cNvPr id="8192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5002" y="1"/>
            <a:ext cx="885087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2509115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Rectangle 3"/>
          <p:cNvSpPr>
            <a:spLocks noGrp="1" noChangeArrowheads="1"/>
          </p:cNvSpPr>
          <p:nvPr>
            <p:ph idx="1"/>
          </p:nvPr>
        </p:nvSpPr>
        <p:spPr>
          <a:xfrm>
            <a:off x="304800" y="1524000"/>
            <a:ext cx="4267200" cy="2971800"/>
          </a:xfrm>
        </p:spPr>
        <p:txBody>
          <a:bodyPr>
            <a:noAutofit/>
          </a:bodyPr>
          <a:lstStyle/>
          <a:p>
            <a:pPr eaLnBrk="1" hangingPunct="1">
              <a:lnSpc>
                <a:spcPct val="80000"/>
              </a:lnSpc>
              <a:spcAft>
                <a:spcPts val="1800"/>
              </a:spcAft>
              <a:defRPr/>
            </a:pPr>
            <a:r>
              <a:rPr lang="en-US" sz="2800" b="1" dirty="0" smtClean="0">
                <a:latin typeface="Garamond" panose="02020404030301010803" pitchFamily="18" charset="0"/>
              </a:rPr>
              <a:t>Are not naturally found in the area</a:t>
            </a:r>
          </a:p>
          <a:p>
            <a:pPr eaLnBrk="1" hangingPunct="1">
              <a:lnSpc>
                <a:spcPct val="80000"/>
              </a:lnSpc>
              <a:spcAft>
                <a:spcPts val="600"/>
              </a:spcAft>
              <a:defRPr/>
            </a:pPr>
            <a:r>
              <a:rPr lang="en-US" sz="2800" b="1" dirty="0" smtClean="0">
                <a:latin typeface="Garamond" panose="02020404030301010803" pitchFamily="18" charset="0"/>
              </a:rPr>
              <a:t>Cause harm to: </a:t>
            </a:r>
          </a:p>
          <a:p>
            <a:pPr lvl="2" eaLnBrk="1" hangingPunct="1">
              <a:lnSpc>
                <a:spcPct val="80000"/>
              </a:lnSpc>
              <a:spcAft>
                <a:spcPts val="600"/>
              </a:spcAft>
              <a:defRPr/>
            </a:pPr>
            <a:r>
              <a:rPr lang="en-US" sz="2000" dirty="0" smtClean="0">
                <a:solidFill>
                  <a:schemeClr val="tx2"/>
                </a:solidFill>
                <a:latin typeface="Arial" panose="020B0604020202020204" pitchFamily="34" charset="0"/>
                <a:cs typeface="Arial" panose="020B0604020202020204" pitchFamily="34" charset="0"/>
              </a:rPr>
              <a:t>environment</a:t>
            </a:r>
          </a:p>
          <a:p>
            <a:pPr lvl="2" eaLnBrk="1" hangingPunct="1">
              <a:lnSpc>
                <a:spcPct val="80000"/>
              </a:lnSpc>
              <a:spcAft>
                <a:spcPts val="600"/>
              </a:spcAft>
              <a:defRPr/>
            </a:pPr>
            <a:r>
              <a:rPr lang="en-US" sz="2000" dirty="0" smtClean="0">
                <a:solidFill>
                  <a:schemeClr val="tx2"/>
                </a:solidFill>
                <a:latin typeface="Arial" panose="020B0604020202020204" pitchFamily="34" charset="0"/>
                <a:cs typeface="Arial" panose="020B0604020202020204" pitchFamily="34" charset="0"/>
              </a:rPr>
              <a:t>economy</a:t>
            </a:r>
          </a:p>
          <a:p>
            <a:pPr lvl="2" eaLnBrk="1" hangingPunct="1">
              <a:lnSpc>
                <a:spcPct val="80000"/>
              </a:lnSpc>
              <a:spcAft>
                <a:spcPts val="600"/>
              </a:spcAft>
              <a:defRPr/>
            </a:pPr>
            <a:r>
              <a:rPr lang="en-US" sz="2000" dirty="0" smtClean="0">
                <a:solidFill>
                  <a:schemeClr val="tx2"/>
                </a:solidFill>
                <a:latin typeface="Arial" panose="020B0604020202020204" pitchFamily="34" charset="0"/>
                <a:cs typeface="Arial" panose="020B0604020202020204" pitchFamily="34" charset="0"/>
              </a:rPr>
              <a:t>human health</a:t>
            </a:r>
          </a:p>
          <a:p>
            <a:pPr eaLnBrk="1" hangingPunct="1">
              <a:lnSpc>
                <a:spcPct val="80000"/>
              </a:lnSpc>
              <a:spcBef>
                <a:spcPts val="1800"/>
              </a:spcBef>
              <a:spcAft>
                <a:spcPts val="600"/>
              </a:spcAft>
              <a:defRPr/>
            </a:pPr>
            <a:r>
              <a:rPr lang="en-US" sz="2800" b="1" dirty="0" smtClean="0">
                <a:latin typeface="Garamond" panose="02020404030301010803" pitchFamily="18" charset="0"/>
              </a:rPr>
              <a:t>Any benefits are outweighed by harm</a:t>
            </a:r>
          </a:p>
        </p:txBody>
      </p:sp>
      <p:sp>
        <p:nvSpPr>
          <p:cNvPr id="175106" name="Rectangle 2"/>
          <p:cNvSpPr>
            <a:spLocks noGrp="1" noChangeArrowheads="1"/>
          </p:cNvSpPr>
          <p:nvPr>
            <p:ph type="title"/>
          </p:nvPr>
        </p:nvSpPr>
        <p:spPr>
          <a:xfrm>
            <a:off x="0" y="381000"/>
            <a:ext cx="9144000" cy="685800"/>
          </a:xfrm>
          <a:solidFill>
            <a:schemeClr val="tx1">
              <a:alpha val="47000"/>
            </a:schemeClr>
          </a:solidFill>
        </p:spPr>
        <p:txBody>
          <a:bodyPr>
            <a:noAutofit/>
          </a:bodyPr>
          <a:lstStyle/>
          <a:p>
            <a:pPr algn="ctr" eaLnBrk="1" hangingPunct="1">
              <a:defRPr/>
            </a:pPr>
            <a:r>
              <a:rPr lang="en-US" b="1" spc="300" dirty="0" smtClean="0">
                <a:solidFill>
                  <a:schemeClr val="bg1"/>
                </a:solidFill>
                <a:latin typeface="Goudy Old Style" panose="02020502050305020303" pitchFamily="18" charset="0"/>
              </a:rPr>
              <a:t>What are invasive species?</a:t>
            </a:r>
          </a:p>
        </p:txBody>
      </p:sp>
      <p:sp>
        <p:nvSpPr>
          <p:cNvPr id="54276" name="Text Box 5"/>
          <p:cNvSpPr txBox="1">
            <a:spLocks noChangeArrowheads="1"/>
          </p:cNvSpPr>
          <p:nvPr/>
        </p:nvSpPr>
        <p:spPr bwMode="auto">
          <a:xfrm>
            <a:off x="319873" y="6046622"/>
            <a:ext cx="7239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lr>
                <a:schemeClr val="hlink"/>
              </a:buClr>
              <a:buSzPct val="60000"/>
              <a:buFont typeface="Wingdings" pitchFamily="2" charset="2"/>
              <a:buChar char="n"/>
              <a:defRPr sz="3200">
                <a:solidFill>
                  <a:schemeClr val="tx1"/>
                </a:solidFill>
                <a:latin typeface="Calibri" pitchFamily="34" charset="0"/>
              </a:defRPr>
            </a:lvl1pPr>
            <a:lvl2pPr marL="742950" indent="-285750" algn="l">
              <a:spcBef>
                <a:spcPct val="20000"/>
              </a:spcBef>
              <a:buClr>
                <a:schemeClr val="tx2"/>
              </a:buClr>
              <a:buSzPct val="60000"/>
              <a:buFont typeface="Wingdings" pitchFamily="2" charset="2"/>
              <a:buChar char="n"/>
              <a:defRPr sz="2800">
                <a:solidFill>
                  <a:schemeClr val="tx1"/>
                </a:solidFill>
                <a:latin typeface="Calibri" pitchFamily="34" charset="0"/>
              </a:defRPr>
            </a:lvl2pPr>
            <a:lvl3pPr marL="1143000" indent="-228600" algn="l">
              <a:spcBef>
                <a:spcPct val="20000"/>
              </a:spcBef>
              <a:buClr>
                <a:schemeClr val="folHlink"/>
              </a:buClr>
              <a:buSzPct val="60000"/>
              <a:buFont typeface="Wingdings" pitchFamily="2" charset="2"/>
              <a:buChar char="n"/>
              <a:defRPr sz="2400">
                <a:solidFill>
                  <a:schemeClr val="tx1"/>
                </a:solidFill>
                <a:latin typeface="Calibri" pitchFamily="34" charset="0"/>
              </a:defRPr>
            </a:lvl3pPr>
            <a:lvl4pPr marL="1600200" indent="-228600" algn="l">
              <a:spcBef>
                <a:spcPct val="20000"/>
              </a:spcBef>
              <a:buClr>
                <a:schemeClr val="tx1"/>
              </a:buClr>
              <a:buSzPct val="60000"/>
              <a:buFont typeface="Wingdings" pitchFamily="2" charset="2"/>
              <a:buChar char="n"/>
              <a:defRPr sz="2000">
                <a:solidFill>
                  <a:schemeClr val="tx1"/>
                </a:solidFill>
                <a:latin typeface="Calibri" pitchFamily="34" charset="0"/>
              </a:defRPr>
            </a:lvl4pPr>
            <a:lvl5pPr marL="2057400" indent="-228600" algn="l">
              <a:spcBef>
                <a:spcPct val="20000"/>
              </a:spcBef>
              <a:buClr>
                <a:schemeClr val="hlink"/>
              </a:buClr>
              <a:buSzPct val="60000"/>
              <a:buFont typeface="Wingdings" pitchFamily="2" charset="2"/>
              <a:buChar char="n"/>
              <a:defRPr sz="2000">
                <a:solidFill>
                  <a:schemeClr val="tx1"/>
                </a:solidFill>
                <a:latin typeface="Calibri" pitchFamily="34"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Calibri" pitchFamily="34"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Calibri" pitchFamily="34"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Calibri" pitchFamily="34"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Calibri" pitchFamily="34" charset="0"/>
              </a:defRPr>
            </a:lvl9pPr>
          </a:lstStyle>
          <a:p>
            <a:pPr eaLnBrk="1" hangingPunct="1">
              <a:spcBef>
                <a:spcPct val="0"/>
              </a:spcBef>
              <a:buClrTx/>
              <a:buSzTx/>
              <a:buFontTx/>
              <a:buNone/>
            </a:pPr>
            <a:r>
              <a:rPr lang="en-US" altLang="en-US" sz="2400" i="1" dirty="0" smtClean="0">
                <a:solidFill>
                  <a:schemeClr val="tx2"/>
                </a:solidFill>
                <a:latin typeface="Arial" charset="0"/>
              </a:rPr>
              <a:t>Most </a:t>
            </a:r>
            <a:r>
              <a:rPr lang="en-US" altLang="en-US" sz="2400" i="1" dirty="0">
                <a:solidFill>
                  <a:schemeClr val="tx2"/>
                </a:solidFill>
                <a:latin typeface="Arial" charset="0"/>
              </a:rPr>
              <a:t>non-native (alien) species are not invasive</a:t>
            </a:r>
          </a:p>
        </p:txBody>
      </p:sp>
      <p:pic>
        <p:nvPicPr>
          <p:cNvPr id="2050" name="Picture 2" descr="http://3.bp.blogspot.com/-i40QQqBIel4/ToX7UsgE5UI/AAAAAAAAALU/lJC2fu9DM5Y/s1600/IMGP045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883"/>
          <a:stretch/>
        </p:blipFill>
        <p:spPr bwMode="auto">
          <a:xfrm>
            <a:off x="4303524" y="1981200"/>
            <a:ext cx="4383276" cy="3530461"/>
          </a:xfrm>
          <a:prstGeom prst="rect">
            <a:avLst/>
          </a:prstGeom>
          <a:noFill/>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Lst>
        </p:spPr>
      </p:pic>
      <p:sp>
        <p:nvSpPr>
          <p:cNvPr id="9" name="TextBox 24"/>
          <p:cNvSpPr txBox="1">
            <a:spLocks noChangeArrowheads="1"/>
          </p:cNvSpPr>
          <p:nvPr/>
        </p:nvSpPr>
        <p:spPr bwMode="auto">
          <a:xfrm>
            <a:off x="7249931" y="5345969"/>
            <a:ext cx="1436869" cy="160044"/>
          </a:xfrm>
          <a:prstGeom prst="rect">
            <a:avLst/>
          </a:prstGeom>
          <a:solidFill>
            <a:schemeClr val="tx1">
              <a:alpha val="6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45720" tIns="18288" rIns="45720" bIns="1828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0"/>
              </a:spcBef>
              <a:spcAft>
                <a:spcPct val="0"/>
              </a:spcAft>
            </a:pPr>
            <a:r>
              <a:rPr lang="en-US" altLang="en-US" sz="800" b="0" i="1" dirty="0" smtClean="0">
                <a:solidFill>
                  <a:prstClr val="black"/>
                </a:solidFill>
              </a:rPr>
              <a:t>Japanese Barberry, CTAES</a:t>
            </a:r>
            <a:endParaRPr lang="en-US" altLang="en-US" sz="800" b="0" i="1" dirty="0">
              <a:solidFill>
                <a:prstClr val="black"/>
              </a:solidFill>
            </a:endParaRPr>
          </a:p>
        </p:txBody>
      </p:sp>
    </p:spTree>
    <p:custDataLst>
      <p:tags r:id="rId1"/>
    </p:custDataLst>
    <p:extLst>
      <p:ext uri="{BB962C8B-B14F-4D97-AF65-F5344CB8AC3E}">
        <p14:creationId xmlns:p14="http://schemas.microsoft.com/office/powerpoint/2010/main" val="326607327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idx="1"/>
          </p:nvPr>
        </p:nvSpPr>
        <p:spPr>
          <a:xfrm>
            <a:off x="381000" y="4623255"/>
            <a:ext cx="4043965" cy="1662797"/>
          </a:xfrm>
        </p:spPr>
        <p:txBody>
          <a:bodyPr>
            <a:normAutofit lnSpcReduction="10000"/>
          </a:bodyPr>
          <a:lstStyle/>
          <a:p>
            <a:r>
              <a:rPr lang="en-US" sz="2400" dirty="0" smtClean="0">
                <a:latin typeface="Garamond" panose="02020404030301010803" pitchFamily="18" charset="0"/>
              </a:rPr>
              <a:t>Biological control</a:t>
            </a:r>
            <a:endParaRPr lang="en-US" sz="2400" dirty="0">
              <a:latin typeface="Garamond" panose="02020404030301010803" pitchFamily="18" charset="0"/>
            </a:endParaRPr>
          </a:p>
          <a:p>
            <a:pPr lvl="1">
              <a:spcAft>
                <a:spcPts val="300"/>
              </a:spcAft>
              <a:buClr>
                <a:schemeClr val="tx2"/>
              </a:buClr>
              <a:buFont typeface="Arial Narrow" panose="020B0606020202030204" pitchFamily="34" charset="0"/>
              <a:buChar char="–"/>
            </a:pPr>
            <a:r>
              <a:rPr lang="en-US" sz="1800" dirty="0">
                <a:latin typeface="Arial Narrow" panose="020B0606020202030204" pitchFamily="34" charset="0"/>
                <a:cs typeface="Arial" panose="020B0604020202020204" pitchFamily="34" charset="0"/>
              </a:rPr>
              <a:t>Parasitic fly – </a:t>
            </a:r>
            <a:r>
              <a:rPr lang="en-US" sz="1800" i="1" dirty="0" err="1">
                <a:latin typeface="Arial Narrow" panose="020B0606020202030204" pitchFamily="34" charset="0"/>
                <a:cs typeface="Arial" panose="020B0604020202020204" pitchFamily="34" charset="0"/>
              </a:rPr>
              <a:t>Cyzenis</a:t>
            </a:r>
            <a:r>
              <a:rPr lang="en-US" sz="1800" i="1" dirty="0">
                <a:latin typeface="Arial Narrow" panose="020B0606020202030204" pitchFamily="34" charset="0"/>
                <a:cs typeface="Arial" panose="020B0604020202020204" pitchFamily="34" charset="0"/>
              </a:rPr>
              <a:t> </a:t>
            </a:r>
            <a:r>
              <a:rPr lang="en-US" sz="1800" i="1" dirty="0" err="1">
                <a:latin typeface="Arial Narrow" panose="020B0606020202030204" pitchFamily="34" charset="0"/>
                <a:cs typeface="Arial" panose="020B0604020202020204" pitchFamily="34" charset="0"/>
              </a:rPr>
              <a:t>albicans</a:t>
            </a:r>
            <a:endParaRPr lang="en-US" sz="1800" dirty="0">
              <a:latin typeface="Arial Narrow" panose="020B0606020202030204" pitchFamily="34" charset="0"/>
              <a:cs typeface="Arial" panose="020B0604020202020204" pitchFamily="34" charset="0"/>
            </a:endParaRPr>
          </a:p>
          <a:p>
            <a:pPr lvl="1">
              <a:spcAft>
                <a:spcPts val="300"/>
              </a:spcAft>
              <a:buClr>
                <a:schemeClr val="tx2"/>
              </a:buClr>
              <a:buFont typeface="Arial Narrow" panose="020B0606020202030204" pitchFamily="34" charset="0"/>
              <a:buChar char="–"/>
            </a:pPr>
            <a:r>
              <a:rPr lang="en-US" sz="1800" dirty="0" smtClean="0">
                <a:latin typeface="Arial Narrow" panose="020B0606020202030204" pitchFamily="34" charset="0"/>
                <a:cs typeface="Arial" panose="020B0604020202020204" pitchFamily="34" charset="0"/>
              </a:rPr>
              <a:t>Successful control in </a:t>
            </a:r>
            <a:r>
              <a:rPr lang="en-US" sz="1800" dirty="0">
                <a:latin typeface="Arial Narrow" panose="020B0606020202030204" pitchFamily="34" charset="0"/>
                <a:cs typeface="Arial" panose="020B0604020202020204" pitchFamily="34" charset="0"/>
              </a:rPr>
              <a:t>Nova </a:t>
            </a:r>
            <a:r>
              <a:rPr lang="en-US" sz="1800" dirty="0" smtClean="0">
                <a:latin typeface="Arial Narrow" panose="020B0606020202030204" pitchFamily="34" charset="0"/>
                <a:cs typeface="Arial" panose="020B0604020202020204" pitchFamily="34" charset="0"/>
              </a:rPr>
              <a:t>Scotia</a:t>
            </a:r>
          </a:p>
          <a:p>
            <a:pPr lvl="1">
              <a:spcAft>
                <a:spcPts val="300"/>
              </a:spcAft>
              <a:buClr>
                <a:schemeClr val="tx2"/>
              </a:buClr>
              <a:buFont typeface="Arial Narrow" panose="020B0606020202030204" pitchFamily="34" charset="0"/>
              <a:buChar char="–"/>
            </a:pPr>
            <a:r>
              <a:rPr lang="en-US" sz="1800" dirty="0" smtClean="0">
                <a:latin typeface="Arial Narrow" panose="020B0606020202030204" pitchFamily="34" charset="0"/>
                <a:cs typeface="Arial" panose="020B0604020202020204" pitchFamily="34" charset="0"/>
              </a:rPr>
              <a:t>Also </a:t>
            </a:r>
            <a:r>
              <a:rPr lang="en-US" sz="1800" dirty="0">
                <a:latin typeface="Arial Narrow" panose="020B0606020202030204" pitchFamily="34" charset="0"/>
                <a:cs typeface="Arial" panose="020B0604020202020204" pitchFamily="34" charset="0"/>
              </a:rPr>
              <a:t>in British Columbia and </a:t>
            </a:r>
            <a:r>
              <a:rPr lang="en-US" sz="1800" dirty="0" smtClean="0">
                <a:latin typeface="Arial Narrow" panose="020B0606020202030204" pitchFamily="34" charset="0"/>
                <a:cs typeface="Arial" panose="020B0604020202020204" pitchFamily="34" charset="0"/>
              </a:rPr>
              <a:t>now </a:t>
            </a:r>
            <a:r>
              <a:rPr lang="en-US" sz="1800" dirty="0">
                <a:latin typeface="Arial Narrow" panose="020B0606020202030204" pitchFamily="34" charset="0"/>
                <a:cs typeface="Arial" panose="020B0604020202020204" pitchFamily="34" charset="0"/>
              </a:rPr>
              <a:t>in </a:t>
            </a:r>
            <a:r>
              <a:rPr lang="en-US" sz="1800" dirty="0" smtClean="0">
                <a:latin typeface="Arial Narrow" panose="020B0606020202030204" pitchFamily="34" charset="0"/>
                <a:cs typeface="Arial" panose="020B0604020202020204" pitchFamily="34" charset="0"/>
              </a:rPr>
              <a:t>Massachusetts</a:t>
            </a:r>
          </a:p>
        </p:txBody>
      </p:sp>
      <p:sp>
        <p:nvSpPr>
          <p:cNvPr id="10" name="Rectangle 5"/>
          <p:cNvSpPr>
            <a:spLocks noChangeArrowheads="1"/>
          </p:cNvSpPr>
          <p:nvPr/>
        </p:nvSpPr>
        <p:spPr bwMode="auto">
          <a:xfrm>
            <a:off x="0" y="228600"/>
            <a:ext cx="9144000" cy="838200"/>
          </a:xfrm>
          <a:prstGeom prst="rect">
            <a:avLst/>
          </a:prstGeom>
          <a:no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spcBef>
                <a:spcPct val="0"/>
              </a:spcBef>
              <a:spcAft>
                <a:spcPct val="0"/>
              </a:spcAft>
              <a:defRPr/>
            </a:pPr>
            <a:r>
              <a:rPr lang="en-US" altLang="en-US" sz="3600" spc="300" dirty="0" smtClean="0">
                <a:latin typeface="Goudy Old Style" panose="02020502050305020303" pitchFamily="18" charset="0"/>
              </a:rPr>
              <a:t>WM Management Options</a:t>
            </a:r>
            <a:endParaRPr lang="en-US" altLang="en-US" sz="2400" i="1" spc="300" dirty="0" smtClean="0">
              <a:latin typeface="Goudy Old Style" panose="02020502050305020303" pitchFamily="18" charset="0"/>
            </a:endParaRPr>
          </a:p>
        </p:txBody>
      </p:sp>
      <p:grpSp>
        <p:nvGrpSpPr>
          <p:cNvPr id="8" name="Group 7"/>
          <p:cNvGrpSpPr/>
          <p:nvPr/>
        </p:nvGrpSpPr>
        <p:grpSpPr>
          <a:xfrm>
            <a:off x="4419600" y="4340126"/>
            <a:ext cx="4300553" cy="2441674"/>
            <a:chOff x="4233847" y="1158239"/>
            <a:chExt cx="4300553" cy="2441674"/>
          </a:xfrm>
          <a:effectLst>
            <a:outerShdw blurRad="152400" dist="76200" dir="3000000" sx="103000" sy="103000" algn="ctr" rotWithShape="0">
              <a:schemeClr val="bg1">
                <a:alpha val="44000"/>
              </a:schemeClr>
            </a:outerShdw>
          </a:effectLst>
        </p:grpSpPr>
        <p:pic>
          <p:nvPicPr>
            <p:cNvPr id="8194" name="Picture 2" descr="http://www.diptera.info/forum/attachments/fly18-4-10.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10000" contrast="8000"/>
                      </a14:imgEffect>
                    </a14:imgLayer>
                  </a14:imgProps>
                </a:ext>
                <a:ext uri="{28A0092B-C50C-407E-A947-70E740481C1C}">
                  <a14:useLocalDpi xmlns:a14="http://schemas.microsoft.com/office/drawing/2010/main" val="0"/>
                </a:ext>
              </a:extLst>
            </a:blip>
            <a:srcRect/>
            <a:stretch/>
          </p:blipFill>
          <p:spPr bwMode="auto">
            <a:xfrm rot="16200000">
              <a:off x="3959262" y="1432824"/>
              <a:ext cx="2103120" cy="155395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196" name="Picture 4" descr="http://www.forestryimages.org/images/768x512/1220072.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1000" contrast="-4000"/>
                      </a14:imgEffect>
                    </a14:imgLayer>
                  </a14:imgProps>
                </a:ext>
                <a:ext uri="{28A0092B-C50C-407E-A947-70E740481C1C}">
                  <a14:useLocalDpi xmlns:a14="http://schemas.microsoft.com/office/drawing/2010/main" val="0"/>
                </a:ext>
              </a:extLst>
            </a:blip>
            <a:srcRect/>
            <a:stretch/>
          </p:blipFill>
          <p:spPr bwMode="auto">
            <a:xfrm>
              <a:off x="5732167" y="1158239"/>
              <a:ext cx="2802233" cy="210312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19"/>
            <p:cNvSpPr txBox="1">
              <a:spLocks noChangeArrowheads="1"/>
            </p:cNvSpPr>
            <p:nvPr/>
          </p:nvSpPr>
          <p:spPr bwMode="auto">
            <a:xfrm>
              <a:off x="4572000" y="3261359"/>
              <a:ext cx="35051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algn="ctr" eaLnBrk="1" hangingPunct="1">
                <a:spcBef>
                  <a:spcPct val="0"/>
                </a:spcBef>
                <a:buClrTx/>
                <a:buSzTx/>
                <a:buFontTx/>
                <a:buNone/>
              </a:pPr>
              <a:r>
                <a:rPr lang="en-US" altLang="en-US" sz="1600" b="0" dirty="0" smtClean="0">
                  <a:latin typeface="Arial Narrow" pitchFamily="34" charset="0"/>
                </a:rPr>
                <a:t>Eggs are laid on surface of host leaves</a:t>
              </a:r>
              <a:endParaRPr lang="en-US" altLang="en-US" sz="1600" b="0" dirty="0">
                <a:latin typeface="Arial Narrow" pitchFamily="34" charset="0"/>
              </a:endParaRPr>
            </a:p>
          </p:txBody>
        </p:sp>
      </p:grpSp>
      <p:sp>
        <p:nvSpPr>
          <p:cNvPr id="16" name="Content Placeholder 1"/>
          <p:cNvSpPr txBox="1">
            <a:spLocks/>
          </p:cNvSpPr>
          <p:nvPr/>
        </p:nvSpPr>
        <p:spPr bwMode="auto">
          <a:xfrm>
            <a:off x="381000" y="1219201"/>
            <a:ext cx="65242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lnSpc>
                <a:spcPct val="90000"/>
              </a:lnSpc>
              <a:defRPr/>
            </a:pPr>
            <a:r>
              <a:rPr lang="en-US" sz="2400" dirty="0" smtClean="0">
                <a:latin typeface="Garamond" panose="02020404030301010803" pitchFamily="18" charset="0"/>
              </a:rPr>
              <a:t>Monitor</a:t>
            </a:r>
          </a:p>
          <a:p>
            <a:pPr lvl="1">
              <a:lnSpc>
                <a:spcPct val="90000"/>
              </a:lnSpc>
              <a:buClr>
                <a:schemeClr val="tx2"/>
              </a:buClr>
              <a:buFont typeface="Arial Narrow" panose="020B0606020202030204" pitchFamily="34" charset="0"/>
              <a:buChar char="–"/>
              <a:defRPr/>
            </a:pPr>
            <a:r>
              <a:rPr lang="en-US" sz="1800" dirty="0" smtClean="0">
                <a:latin typeface="Arial Narrow" panose="020B0606020202030204" pitchFamily="34" charset="0"/>
              </a:rPr>
              <a:t>Adults - </a:t>
            </a:r>
            <a:r>
              <a:rPr lang="en-US" sz="1800" u="sng" dirty="0" smtClean="0">
                <a:latin typeface="Arial Narrow" panose="020B0606020202030204" pitchFamily="34" charset="0"/>
              </a:rPr>
              <a:t>November to January </a:t>
            </a:r>
            <a:r>
              <a:rPr lang="en-US" sz="1800" dirty="0" smtClean="0">
                <a:latin typeface="Arial Narrow" panose="020B0606020202030204" pitchFamily="34" charset="0"/>
              </a:rPr>
              <a:t>– tree banding or pheromone traps</a:t>
            </a:r>
          </a:p>
          <a:p>
            <a:pPr lvl="1">
              <a:lnSpc>
                <a:spcPct val="90000"/>
              </a:lnSpc>
              <a:buClr>
                <a:schemeClr val="tx2"/>
              </a:buClr>
              <a:buFont typeface="Arial Narrow" panose="020B0606020202030204" pitchFamily="34" charset="0"/>
              <a:buChar char="–"/>
              <a:defRPr/>
            </a:pPr>
            <a:r>
              <a:rPr lang="en-US" sz="1800" dirty="0" smtClean="0">
                <a:latin typeface="Arial Narrow" panose="020B0606020202030204" pitchFamily="34" charset="0"/>
              </a:rPr>
              <a:t>Larvae –</a:t>
            </a:r>
            <a:r>
              <a:rPr lang="en-US" sz="1800" u="sng" dirty="0" smtClean="0">
                <a:latin typeface="Arial Narrow" panose="020B0606020202030204" pitchFamily="34" charset="0"/>
              </a:rPr>
              <a:t> April </a:t>
            </a:r>
            <a:r>
              <a:rPr lang="en-US" sz="1800" dirty="0" smtClean="0">
                <a:latin typeface="Arial Narrow" panose="020B0606020202030204" pitchFamily="34" charset="0"/>
              </a:rPr>
              <a:t>- visual</a:t>
            </a:r>
          </a:p>
          <a:p>
            <a:pPr>
              <a:lnSpc>
                <a:spcPct val="90000"/>
              </a:lnSpc>
              <a:defRPr/>
            </a:pPr>
            <a:r>
              <a:rPr lang="en-US" sz="2400" dirty="0" smtClean="0">
                <a:latin typeface="Garamond" panose="02020404030301010803" pitchFamily="18" charset="0"/>
              </a:rPr>
              <a:t>Dormant oil sprays – overwintering eggs</a:t>
            </a:r>
          </a:p>
          <a:p>
            <a:pPr>
              <a:lnSpc>
                <a:spcPct val="90000"/>
              </a:lnSpc>
              <a:defRPr/>
            </a:pPr>
            <a:r>
              <a:rPr lang="en-US" sz="2400" i="1" dirty="0" smtClean="0">
                <a:latin typeface="Garamond" panose="02020404030301010803" pitchFamily="18" charset="0"/>
              </a:rPr>
              <a:t>Bacillus </a:t>
            </a:r>
            <a:r>
              <a:rPr lang="en-US" sz="2400" i="1" dirty="0" err="1" smtClean="0">
                <a:latin typeface="Garamond" panose="02020404030301010803" pitchFamily="18" charset="0"/>
              </a:rPr>
              <a:t>thuringensis</a:t>
            </a:r>
            <a:r>
              <a:rPr lang="en-US" sz="2400" i="1" dirty="0" smtClean="0">
                <a:latin typeface="Garamond" panose="02020404030301010803" pitchFamily="18" charset="0"/>
              </a:rPr>
              <a:t> </a:t>
            </a:r>
            <a:r>
              <a:rPr lang="en-US" sz="2400" dirty="0" err="1" smtClean="0">
                <a:latin typeface="Garamond" panose="02020404030301010803" pitchFamily="18" charset="0"/>
              </a:rPr>
              <a:t>kurstaki</a:t>
            </a:r>
            <a:endParaRPr lang="en-US" sz="2400" dirty="0" smtClean="0">
              <a:latin typeface="Garamond" panose="02020404030301010803" pitchFamily="18" charset="0"/>
            </a:endParaRPr>
          </a:p>
          <a:p>
            <a:pPr lvl="1">
              <a:lnSpc>
                <a:spcPct val="90000"/>
              </a:lnSpc>
              <a:buClr>
                <a:schemeClr val="tx2"/>
              </a:buClr>
              <a:buFont typeface="Arial Narrow" panose="020B0606020202030204" pitchFamily="34" charset="0"/>
              <a:buChar char="–"/>
              <a:defRPr/>
            </a:pPr>
            <a:r>
              <a:rPr lang="en-US" sz="1800" dirty="0" smtClean="0">
                <a:latin typeface="Arial Narrow" panose="020B0606020202030204" pitchFamily="34" charset="0"/>
              </a:rPr>
              <a:t>Works best on young larvae, but not effective if larvae are feeding inside buds</a:t>
            </a:r>
          </a:p>
          <a:p>
            <a:pPr>
              <a:lnSpc>
                <a:spcPct val="90000"/>
              </a:lnSpc>
              <a:defRPr/>
            </a:pPr>
            <a:r>
              <a:rPr lang="en-US" sz="2400" dirty="0" smtClean="0">
                <a:latin typeface="Garamond" panose="02020404030301010803" pitchFamily="18" charset="0"/>
              </a:rPr>
              <a:t>Other sprays – </a:t>
            </a:r>
            <a:r>
              <a:rPr lang="en-US" sz="2400" dirty="0" err="1" smtClean="0">
                <a:latin typeface="Garamond" panose="02020404030301010803" pitchFamily="18" charset="0"/>
              </a:rPr>
              <a:t>spinosad</a:t>
            </a:r>
            <a:r>
              <a:rPr lang="en-US" sz="2400" dirty="0" smtClean="0">
                <a:latin typeface="Garamond" panose="02020404030301010803" pitchFamily="18" charset="0"/>
              </a:rPr>
              <a:t>, </a:t>
            </a:r>
            <a:r>
              <a:rPr lang="en-US" sz="2400" dirty="0" err="1" smtClean="0">
                <a:latin typeface="Garamond" panose="02020404030301010803" pitchFamily="18" charset="0"/>
              </a:rPr>
              <a:t>tebufenozide</a:t>
            </a:r>
            <a:r>
              <a:rPr lang="en-US" sz="2400" dirty="0" smtClean="0">
                <a:latin typeface="Garamond" panose="02020404030301010803" pitchFamily="18" charset="0"/>
              </a:rPr>
              <a:t>, insecticidal soap, </a:t>
            </a:r>
            <a:r>
              <a:rPr lang="en-US" sz="2400" dirty="0" err="1" smtClean="0">
                <a:latin typeface="Garamond" panose="02020404030301010803" pitchFamily="18" charset="0"/>
              </a:rPr>
              <a:t>carbaryl</a:t>
            </a:r>
            <a:r>
              <a:rPr lang="en-US" sz="2400" dirty="0" smtClean="0">
                <a:latin typeface="Garamond" panose="02020404030301010803" pitchFamily="18" charset="0"/>
              </a:rPr>
              <a:t>, malathion, </a:t>
            </a:r>
            <a:r>
              <a:rPr lang="en-US" sz="2400" dirty="0" err="1" smtClean="0">
                <a:latin typeface="Garamond" panose="02020404030301010803" pitchFamily="18" charset="0"/>
              </a:rPr>
              <a:t>pyrethroids</a:t>
            </a:r>
            <a:endParaRPr lang="en-US" sz="2400" dirty="0" smtClean="0">
              <a:latin typeface="Garamond" panose="02020404030301010803" pitchFamily="18" charset="0"/>
            </a:endParaRPr>
          </a:p>
        </p:txBody>
      </p:sp>
      <p:pic>
        <p:nvPicPr>
          <p:cNvPr id="17" name="Picture 2" descr="https://extension.umass.edu/landscape/sites/landscape/files/fact-sheets/images/Fig_18.jpg"/>
          <p:cNvPicPr>
            <a:picLocks noChangeAspect="1" noChangeArrowheads="1"/>
          </p:cNvPicPr>
          <p:nvPr/>
        </p:nvPicPr>
        <p:blipFill>
          <a:blip r:embed="rId8">
            <a:extLst>
              <a:ext uri="{28A0092B-C50C-407E-A947-70E740481C1C}">
                <a14:useLocalDpi xmlns:a14="http://schemas.microsoft.com/office/drawing/2010/main" val="0"/>
              </a:ext>
            </a:extLst>
          </a:blip>
          <a:srcRect l="21486" r="32343"/>
          <a:stretch>
            <a:fillRect/>
          </a:stretch>
        </p:blipFill>
        <p:spPr bwMode="auto">
          <a:xfrm>
            <a:off x="6905225" y="1066800"/>
            <a:ext cx="1735164" cy="2819400"/>
          </a:xfrm>
          <a:prstGeom prst="rect">
            <a:avLst/>
          </a:prstGeom>
          <a:noFill/>
          <a:ln>
            <a:noFill/>
          </a:ln>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15427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p:cNvPicPr>
            <a:picLocks noChangeAspect="1"/>
          </p:cNvPicPr>
          <p:nvPr/>
        </p:nvPicPr>
        <p:blipFill rotWithShape="1">
          <a:blip r:embed="rId4">
            <a:extLst>
              <a:ext uri="{28A0092B-C50C-407E-A947-70E740481C1C}">
                <a14:useLocalDpi xmlns:a14="http://schemas.microsoft.com/office/drawing/2010/main" val="0"/>
              </a:ext>
            </a:extLst>
          </a:blip>
          <a:srcRect b="21304"/>
          <a:stretch/>
        </p:blipFill>
        <p:spPr bwMode="auto">
          <a:xfrm>
            <a:off x="1447800" y="1055370"/>
            <a:ext cx="1828800" cy="2068830"/>
          </a:xfrm>
          <a:prstGeom prst="rect">
            <a:avLst/>
          </a:prstGeom>
          <a:noFill/>
          <a:ln>
            <a:noFill/>
          </a:ln>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0" y="152400"/>
            <a:ext cx="9144000" cy="838200"/>
          </a:xfrm>
          <a:prstGeom prst="rect">
            <a:avLst/>
          </a:prstGeom>
          <a:solidFill>
            <a:schemeClr val="tx1">
              <a:alpha val="47000"/>
            </a:schemeClr>
          </a:solid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lnSpc>
                <a:spcPct val="90000"/>
              </a:lnSpc>
              <a:spcBef>
                <a:spcPct val="0"/>
              </a:spcBef>
              <a:spcAft>
                <a:spcPct val="0"/>
              </a:spcAft>
              <a:defRPr/>
            </a:pPr>
            <a:r>
              <a:rPr lang="en-US" altLang="en-US" sz="3600" spc="300" dirty="0" smtClean="0">
                <a:solidFill>
                  <a:prstClr val="black"/>
                </a:solidFill>
                <a:latin typeface="Goudy Old Style" panose="02020502050305020303" pitchFamily="18" charset="0"/>
              </a:rPr>
              <a:t>White Pine Blister Rust (WPBR)</a:t>
            </a:r>
          </a:p>
          <a:p>
            <a:pPr algn="ctr" eaLnBrk="1" fontAlgn="base" hangingPunct="1">
              <a:lnSpc>
                <a:spcPct val="90000"/>
              </a:lnSpc>
              <a:spcBef>
                <a:spcPct val="0"/>
              </a:spcBef>
              <a:spcAft>
                <a:spcPct val="0"/>
              </a:spcAft>
              <a:defRPr/>
            </a:pPr>
            <a:r>
              <a:rPr lang="en-US" altLang="en-US" sz="2400" i="1" spc="300" dirty="0" err="1" smtClean="0">
                <a:solidFill>
                  <a:prstClr val="black"/>
                </a:solidFill>
                <a:latin typeface="Goudy Old Style" panose="02020502050305020303" pitchFamily="18" charset="0"/>
              </a:rPr>
              <a:t>Cronartium</a:t>
            </a:r>
            <a:r>
              <a:rPr lang="en-US" altLang="en-US" sz="2400" i="1" spc="300" dirty="0" smtClean="0">
                <a:solidFill>
                  <a:prstClr val="black"/>
                </a:solidFill>
                <a:latin typeface="Goudy Old Style" panose="02020502050305020303" pitchFamily="18" charset="0"/>
              </a:rPr>
              <a:t> </a:t>
            </a:r>
            <a:r>
              <a:rPr lang="en-US" altLang="en-US" sz="2400" i="1" spc="300" dirty="0" err="1" smtClean="0">
                <a:solidFill>
                  <a:prstClr val="black"/>
                </a:solidFill>
                <a:latin typeface="Goudy Old Style" panose="02020502050305020303" pitchFamily="18" charset="0"/>
              </a:rPr>
              <a:t>ribicola</a:t>
            </a:r>
            <a:endParaRPr lang="en-US" altLang="en-US" sz="2400" i="1" spc="300" dirty="0" smtClean="0">
              <a:solidFill>
                <a:prstClr val="black"/>
              </a:solidFill>
              <a:latin typeface="Goudy Old Style" panose="02020502050305020303" pitchFamily="18" charset="0"/>
            </a:endParaRPr>
          </a:p>
        </p:txBody>
      </p:sp>
      <p:pic>
        <p:nvPicPr>
          <p:cNvPr id="1026" name="Picture 2" descr="http://www.maine.gov/dacf/php/gotpests/diseases/images/white-pine-blister-rust/wpbr-trunk2-big.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6000" contrast="6000"/>
                    </a14:imgEffect>
                  </a14:imgLayer>
                </a14:imgProps>
              </a:ext>
              <a:ext uri="{28A0092B-C50C-407E-A947-70E740481C1C}">
                <a14:useLocalDpi xmlns:a14="http://schemas.microsoft.com/office/drawing/2010/main" val="0"/>
              </a:ext>
            </a:extLst>
          </a:blip>
          <a:srcRect l="29559" t="11770" r="26765"/>
          <a:stretch/>
        </p:blipFill>
        <p:spPr bwMode="auto">
          <a:xfrm>
            <a:off x="533400" y="3137982"/>
            <a:ext cx="2728511" cy="3609976"/>
          </a:xfrm>
          <a:prstGeom prst="rect">
            <a:avLst/>
          </a:prstGeom>
          <a:noFill/>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Lst>
        </p:spPr>
      </p:pic>
      <p:pic>
        <p:nvPicPr>
          <p:cNvPr id="12290"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1614038"/>
            <a:ext cx="5562600" cy="501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p:cNvSpPr txBox="1">
            <a:spLocks noChangeArrowheads="1"/>
          </p:cNvSpPr>
          <p:nvPr/>
        </p:nvSpPr>
        <p:spPr bwMode="auto">
          <a:xfrm>
            <a:off x="3482788" y="1159877"/>
            <a:ext cx="535730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algn="ctr" eaLnBrk="1" fontAlgn="base" hangingPunct="1">
              <a:spcBef>
                <a:spcPct val="0"/>
              </a:spcBef>
              <a:spcAft>
                <a:spcPts val="1000"/>
              </a:spcAft>
              <a:buClrTx/>
              <a:buSzTx/>
              <a:buNone/>
            </a:pPr>
            <a:r>
              <a:rPr lang="en-US" altLang="en-US" sz="1600" dirty="0" smtClean="0">
                <a:solidFill>
                  <a:srgbClr val="FFFFEB"/>
                </a:solidFill>
                <a:latin typeface="Arial" charset="0"/>
              </a:rPr>
              <a:t>Disease of 5-needle pine and </a:t>
            </a:r>
            <a:r>
              <a:rPr lang="en-US" altLang="en-US" sz="1600" i="1" dirty="0" err="1" smtClean="0">
                <a:solidFill>
                  <a:srgbClr val="FFFFEB"/>
                </a:solidFill>
                <a:latin typeface="Arial" charset="0"/>
              </a:rPr>
              <a:t>Ribes</a:t>
            </a:r>
            <a:r>
              <a:rPr lang="en-US" altLang="en-US" sz="1600" i="1" dirty="0" smtClean="0">
                <a:solidFill>
                  <a:srgbClr val="FFFFEB"/>
                </a:solidFill>
                <a:latin typeface="Arial" charset="0"/>
              </a:rPr>
              <a:t> spp</a:t>
            </a:r>
            <a:r>
              <a:rPr lang="en-US" altLang="en-US" sz="1600" dirty="0" smtClean="0">
                <a:solidFill>
                  <a:srgbClr val="FFFFEB"/>
                </a:solidFill>
                <a:latin typeface="Arial" charset="0"/>
              </a:rPr>
              <a:t>.</a:t>
            </a:r>
            <a:endParaRPr lang="en-US" altLang="en-US" sz="1500" dirty="0">
              <a:solidFill>
                <a:srgbClr val="FFFFEB"/>
              </a:solidFill>
              <a:latin typeface="Arial" charset="0"/>
            </a:endParaRPr>
          </a:p>
        </p:txBody>
      </p:sp>
    </p:spTree>
    <p:custDataLst>
      <p:tags r:id="rId1"/>
    </p:custDataLst>
    <p:extLst>
      <p:ext uri="{BB962C8B-B14F-4D97-AF65-F5344CB8AC3E}">
        <p14:creationId xmlns:p14="http://schemas.microsoft.com/office/powerpoint/2010/main" val="13046641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599" y="76200"/>
            <a:ext cx="6789897" cy="4846320"/>
          </a:xfrm>
          <a:prstGeom prst="rect">
            <a:avLst/>
          </a:prstGeom>
          <a:noFill/>
          <a:ln>
            <a:noFill/>
          </a:ln>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2"/>
          <p:cNvPicPr>
            <a:picLocks noChangeAspect="1"/>
          </p:cNvPicPr>
          <p:nvPr/>
        </p:nvPicPr>
        <p:blipFill rotWithShape="1">
          <a:blip r:embed="rId5">
            <a:extLst>
              <a:ext uri="{28A0092B-C50C-407E-A947-70E740481C1C}">
                <a14:useLocalDpi xmlns:a14="http://schemas.microsoft.com/office/drawing/2010/main" val="0"/>
              </a:ext>
            </a:extLst>
          </a:blip>
          <a:srcRect b="55094"/>
          <a:stretch/>
        </p:blipFill>
        <p:spPr bwMode="auto">
          <a:xfrm>
            <a:off x="4978400" y="4191000"/>
            <a:ext cx="4089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1"/>
          <p:cNvSpPr txBox="1">
            <a:spLocks noChangeArrowheads="1"/>
          </p:cNvSpPr>
          <p:nvPr/>
        </p:nvSpPr>
        <p:spPr bwMode="auto">
          <a:xfrm>
            <a:off x="304800" y="5029200"/>
            <a:ext cx="4572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800" dirty="0" smtClean="0">
                <a:latin typeface="Garamond" panose="02020404030301010803" pitchFamily="18" charset="0"/>
              </a:rPr>
              <a:t>On </a:t>
            </a:r>
            <a:r>
              <a:rPr lang="en-US" altLang="en-US" sz="2800" dirty="0" err="1" smtClean="0">
                <a:latin typeface="Garamond" panose="02020404030301010803" pitchFamily="18" charset="0"/>
              </a:rPr>
              <a:t>Ribes</a:t>
            </a:r>
            <a:r>
              <a:rPr lang="en-US" altLang="en-US" sz="2800" dirty="0" smtClean="0">
                <a:latin typeface="Garamond" panose="02020404030301010803" pitchFamily="18" charset="0"/>
              </a:rPr>
              <a:t>: Severity </a:t>
            </a:r>
            <a:r>
              <a:rPr lang="en-US" altLang="en-US" sz="2800" dirty="0">
                <a:latin typeface="Garamond" panose="02020404030301010803" pitchFamily="18" charset="0"/>
              </a:rPr>
              <a:t>Ratings (%):	</a:t>
            </a:r>
            <a:r>
              <a:rPr lang="en-US" altLang="en-US" sz="2800" dirty="0" smtClean="0">
                <a:latin typeface="Garamond" panose="02020404030301010803" pitchFamily="18" charset="0"/>
              </a:rPr>
              <a:t>	1</a:t>
            </a:r>
            <a:r>
              <a:rPr lang="en-US" altLang="en-US" sz="2800" dirty="0">
                <a:latin typeface="Garamond" panose="02020404030301010803" pitchFamily="18" charset="0"/>
              </a:rPr>
              <a:t>, 5, 12</a:t>
            </a:r>
          </a:p>
          <a:p>
            <a:pPr>
              <a:spcBef>
                <a:spcPct val="0"/>
              </a:spcBef>
              <a:buFontTx/>
              <a:buNone/>
            </a:pPr>
            <a:r>
              <a:rPr lang="en-US" altLang="en-US" sz="2800" dirty="0">
                <a:latin typeface="Garamond" panose="02020404030301010803" pitchFamily="18" charset="0"/>
              </a:rPr>
              <a:t>	</a:t>
            </a:r>
            <a:r>
              <a:rPr lang="en-US" altLang="en-US" sz="2800" dirty="0" smtClean="0">
                <a:latin typeface="Garamond" panose="02020404030301010803" pitchFamily="18" charset="0"/>
              </a:rPr>
              <a:t>	25</a:t>
            </a:r>
            <a:r>
              <a:rPr lang="en-US" altLang="en-US" sz="2800" dirty="0">
                <a:latin typeface="Garamond" panose="02020404030301010803" pitchFamily="18" charset="0"/>
              </a:rPr>
              <a:t>, 50, 75</a:t>
            </a:r>
          </a:p>
        </p:txBody>
      </p:sp>
    </p:spTree>
    <p:custDataLst>
      <p:tags r:id="rId1"/>
    </p:custDataLst>
    <p:extLst>
      <p:ext uri="{BB962C8B-B14F-4D97-AF65-F5344CB8AC3E}">
        <p14:creationId xmlns:p14="http://schemas.microsoft.com/office/powerpoint/2010/main" val="16892837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566666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5" name="Rectangle 3"/>
          <p:cNvSpPr>
            <a:spLocks noGrp="1" noChangeArrowheads="1"/>
          </p:cNvSpPr>
          <p:nvPr>
            <p:ph idx="1"/>
          </p:nvPr>
        </p:nvSpPr>
        <p:spPr>
          <a:xfrm>
            <a:off x="457200" y="2209800"/>
            <a:ext cx="4114800" cy="3505200"/>
          </a:xfrm>
        </p:spPr>
        <p:txBody>
          <a:bodyPr/>
          <a:lstStyle/>
          <a:p>
            <a:pPr>
              <a:lnSpc>
                <a:spcPct val="90000"/>
              </a:lnSpc>
              <a:spcAft>
                <a:spcPts val="1200"/>
              </a:spcAft>
            </a:pPr>
            <a:r>
              <a:rPr lang="en-US" altLang="en-US" sz="2400" dirty="0">
                <a:latin typeface="Garamond" panose="02020404030301010803" pitchFamily="18" charset="0"/>
              </a:rPr>
              <a:t>Planting of plants in genus </a:t>
            </a:r>
            <a:r>
              <a:rPr lang="en-US" altLang="en-US" sz="2400" i="1" dirty="0" err="1">
                <a:latin typeface="Garamond" panose="02020404030301010803" pitchFamily="18" charset="0"/>
              </a:rPr>
              <a:t>Ribes</a:t>
            </a:r>
            <a:r>
              <a:rPr lang="en-US" altLang="en-US" sz="2400" i="1" dirty="0">
                <a:latin typeface="Garamond" panose="02020404030301010803" pitchFamily="18" charset="0"/>
              </a:rPr>
              <a:t> </a:t>
            </a:r>
            <a:r>
              <a:rPr lang="en-US" altLang="en-US" sz="2400" dirty="0">
                <a:latin typeface="Garamond" panose="02020404030301010803" pitchFamily="18" charset="0"/>
              </a:rPr>
              <a:t>(currants and gooseberries)</a:t>
            </a:r>
            <a:r>
              <a:rPr lang="en-US" altLang="en-US" sz="2400" i="1" dirty="0">
                <a:latin typeface="Garamond" panose="02020404030301010803" pitchFamily="18" charset="0"/>
              </a:rPr>
              <a:t> </a:t>
            </a:r>
            <a:r>
              <a:rPr lang="en-US" altLang="en-US" sz="2400" dirty="0">
                <a:latin typeface="Garamond" panose="02020404030301010803" pitchFamily="18" charset="0"/>
              </a:rPr>
              <a:t>prohibited on </a:t>
            </a:r>
            <a:r>
              <a:rPr lang="en-US" altLang="en-US" sz="2400" dirty="0" smtClean="0">
                <a:latin typeface="Garamond" panose="02020404030301010803" pitchFamily="18" charset="0"/>
              </a:rPr>
              <a:t>town-by-town </a:t>
            </a:r>
            <a:r>
              <a:rPr lang="en-US" altLang="en-US" sz="2400" dirty="0">
                <a:latin typeface="Garamond" panose="02020404030301010803" pitchFamily="18" charset="0"/>
              </a:rPr>
              <a:t>basis</a:t>
            </a:r>
          </a:p>
          <a:p>
            <a:pPr>
              <a:lnSpc>
                <a:spcPct val="90000"/>
              </a:lnSpc>
              <a:spcAft>
                <a:spcPts val="1200"/>
              </a:spcAft>
            </a:pPr>
            <a:r>
              <a:rPr lang="en-US" altLang="en-US" sz="2400" dirty="0">
                <a:latin typeface="Garamond" panose="02020404030301010803" pitchFamily="18" charset="0"/>
              </a:rPr>
              <a:t>The planting or possession of European black currant, </a:t>
            </a:r>
            <a:r>
              <a:rPr lang="en-US" altLang="en-US" sz="2400" i="1" dirty="0" err="1">
                <a:latin typeface="Garamond" panose="02020404030301010803" pitchFamily="18" charset="0"/>
              </a:rPr>
              <a:t>Ribes</a:t>
            </a:r>
            <a:r>
              <a:rPr lang="en-US" altLang="en-US" sz="2400" i="1" dirty="0">
                <a:latin typeface="Garamond" panose="02020404030301010803" pitchFamily="18" charset="0"/>
              </a:rPr>
              <a:t> </a:t>
            </a:r>
            <a:r>
              <a:rPr lang="en-US" altLang="en-US" sz="2400" i="1" dirty="0" err="1">
                <a:latin typeface="Garamond" panose="02020404030301010803" pitchFamily="18" charset="0"/>
              </a:rPr>
              <a:t>nigrum</a:t>
            </a:r>
            <a:r>
              <a:rPr lang="en-US" altLang="en-US" sz="2400" dirty="0">
                <a:latin typeface="Garamond" panose="02020404030301010803" pitchFamily="18" charset="0"/>
              </a:rPr>
              <a:t> or its varieties anywhere within the boundaries of the State of Maine is prohibited.</a:t>
            </a:r>
            <a:endParaRPr lang="en-US" altLang="en-US" dirty="0"/>
          </a:p>
        </p:txBody>
      </p:sp>
      <p:sp>
        <p:nvSpPr>
          <p:cNvPr id="284674" name="Rectangle 2"/>
          <p:cNvSpPr>
            <a:spLocks noGrp="1" noChangeArrowheads="1"/>
          </p:cNvSpPr>
          <p:nvPr>
            <p:ph type="title"/>
          </p:nvPr>
        </p:nvSpPr>
        <p:spPr>
          <a:xfrm>
            <a:off x="-20619" y="457200"/>
            <a:ext cx="4821219" cy="1371600"/>
          </a:xfrm>
        </p:spPr>
        <p:txBody>
          <a:bodyPr>
            <a:noAutofit/>
          </a:bodyPr>
          <a:lstStyle/>
          <a:p>
            <a:pPr algn="ctr">
              <a:lnSpc>
                <a:spcPct val="90000"/>
              </a:lnSpc>
            </a:pPr>
            <a:r>
              <a:rPr lang="en-US" altLang="en-US" b="1" dirty="0" smtClean="0">
                <a:latin typeface="Goudy Old Style" panose="02020502050305020303" pitchFamily="18" charset="0"/>
              </a:rPr>
              <a:t>Quarantine</a:t>
            </a:r>
            <a:br>
              <a:rPr lang="en-US" altLang="en-US" b="1" dirty="0" smtClean="0">
                <a:latin typeface="Goudy Old Style" panose="02020502050305020303" pitchFamily="18" charset="0"/>
              </a:rPr>
            </a:br>
            <a:r>
              <a:rPr lang="en-US" altLang="en-US" sz="3600" b="1" dirty="0" smtClean="0">
                <a:solidFill>
                  <a:schemeClr val="tx2"/>
                </a:solidFill>
                <a:latin typeface="Goudy Old Style" panose="02020502050305020303" pitchFamily="18" charset="0"/>
              </a:rPr>
              <a:t>Currants </a:t>
            </a:r>
            <a:r>
              <a:rPr lang="en-US" altLang="en-US" sz="3600" b="1" dirty="0">
                <a:solidFill>
                  <a:schemeClr val="tx2"/>
                </a:solidFill>
                <a:latin typeface="Goudy Old Style" panose="02020502050305020303" pitchFamily="18" charset="0"/>
              </a:rPr>
              <a:t>and Gooseberries</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76200"/>
            <a:ext cx="4297680" cy="6714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52400" y="6044625"/>
            <a:ext cx="4648200" cy="584775"/>
          </a:xfrm>
          <a:prstGeom prst="rect">
            <a:avLst/>
          </a:prstGeom>
        </p:spPr>
        <p:txBody>
          <a:bodyPr wrap="square">
            <a:spAutoFit/>
          </a:bodyPr>
          <a:lstStyle/>
          <a:p>
            <a:pPr algn="ctr"/>
            <a:r>
              <a:rPr lang="en-US" sz="1600" dirty="0">
                <a:latin typeface="Arial Narrow" panose="020B0606020202030204" pitchFamily="34" charset="0"/>
              </a:rPr>
              <a:t>http://www.maine.gov/dacf/mfs/forest_health/diseases/white_pine_blister_rust_rule.htm</a:t>
            </a:r>
          </a:p>
        </p:txBody>
      </p:sp>
    </p:spTree>
    <p:custDataLst>
      <p:tags r:id="rId1"/>
    </p:custDataLst>
    <p:extLst>
      <p:ext uri="{BB962C8B-B14F-4D97-AF65-F5344CB8AC3E}">
        <p14:creationId xmlns:p14="http://schemas.microsoft.com/office/powerpoint/2010/main" val="35990329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p:cNvSpPr>
            <a:spLocks noGrp="1"/>
          </p:cNvSpPr>
          <p:nvPr>
            <p:ph idx="1"/>
          </p:nvPr>
        </p:nvSpPr>
        <p:spPr>
          <a:xfrm>
            <a:off x="381000" y="1719263"/>
            <a:ext cx="4953000" cy="4864100"/>
          </a:xfrm>
        </p:spPr>
        <p:txBody>
          <a:bodyPr/>
          <a:lstStyle/>
          <a:p>
            <a:pPr marL="274320" fontAlgn="auto">
              <a:spcAft>
                <a:spcPts val="0"/>
              </a:spcAft>
              <a:defRPr/>
            </a:pPr>
            <a:r>
              <a:rPr lang="en-US" altLang="en-US" sz="2400" dirty="0" smtClean="0">
                <a:latin typeface="Garamond" panose="02020404030301010803" pitchFamily="18" charset="0"/>
              </a:rPr>
              <a:t>Caused by fungus </a:t>
            </a:r>
            <a:r>
              <a:rPr lang="en-US" altLang="en-US" sz="2400" i="1" dirty="0" err="1" smtClean="0">
                <a:latin typeface="Garamond" panose="02020404030301010803" pitchFamily="18" charset="0"/>
              </a:rPr>
              <a:t>Plasmopara</a:t>
            </a:r>
            <a:r>
              <a:rPr lang="en-US" altLang="en-US" sz="2400" i="1" dirty="0" smtClean="0">
                <a:latin typeface="Garamond" panose="02020404030301010803" pitchFamily="18" charset="0"/>
              </a:rPr>
              <a:t> </a:t>
            </a:r>
            <a:r>
              <a:rPr lang="en-US" altLang="en-US" sz="2400" i="1" dirty="0" err="1" smtClean="0">
                <a:latin typeface="Garamond" panose="02020404030301010803" pitchFamily="18" charset="0"/>
              </a:rPr>
              <a:t>obduscens</a:t>
            </a:r>
            <a:endParaRPr lang="en-US" altLang="en-US" sz="2400" i="1" dirty="0" smtClean="0">
              <a:latin typeface="Garamond" panose="02020404030301010803" pitchFamily="18" charset="0"/>
            </a:endParaRPr>
          </a:p>
          <a:p>
            <a:pPr marL="708660" lvl="1" indent="-342900" fontAlgn="auto">
              <a:spcAft>
                <a:spcPts val="0"/>
              </a:spcAft>
              <a:buClr>
                <a:schemeClr val="tx2"/>
              </a:buClr>
              <a:buFont typeface="Arial Narrow" panose="020B0606020202030204" pitchFamily="34" charset="0"/>
              <a:buChar char="–"/>
              <a:defRPr/>
            </a:pPr>
            <a:r>
              <a:rPr lang="en-US" altLang="en-US" sz="1800" dirty="0" smtClean="0">
                <a:latin typeface="Arial Narrow" panose="020B0606020202030204" pitchFamily="34" charset="0"/>
                <a:cs typeface="Arial" panose="020B0604020202020204" pitchFamily="34" charset="0"/>
              </a:rPr>
              <a:t>not the same pathogen that causes downy mildew on other crops</a:t>
            </a:r>
          </a:p>
          <a:p>
            <a:pPr marL="274320" fontAlgn="auto">
              <a:spcBef>
                <a:spcPts val="1200"/>
              </a:spcBef>
              <a:spcAft>
                <a:spcPts val="0"/>
              </a:spcAft>
              <a:defRPr/>
            </a:pPr>
            <a:r>
              <a:rPr lang="en-US" altLang="en-US" sz="2400" dirty="0" smtClean="0">
                <a:latin typeface="Garamond" panose="02020404030301010803" pitchFamily="18" charset="0"/>
              </a:rPr>
              <a:t>Only infects </a:t>
            </a:r>
            <a:r>
              <a:rPr lang="en-US" altLang="en-US" sz="2400" i="1" dirty="0" smtClean="0">
                <a:latin typeface="Garamond" panose="02020404030301010803" pitchFamily="18" charset="0"/>
              </a:rPr>
              <a:t>Impatiens </a:t>
            </a:r>
            <a:r>
              <a:rPr lang="en-US" altLang="en-US" sz="2400" i="1" dirty="0" err="1" smtClean="0">
                <a:latin typeface="Garamond" panose="02020404030301010803" pitchFamily="18" charset="0"/>
              </a:rPr>
              <a:t>walleriana</a:t>
            </a:r>
            <a:r>
              <a:rPr lang="en-US" altLang="en-US" sz="2400" dirty="0" smtClean="0">
                <a:latin typeface="Garamond" panose="02020404030301010803" pitchFamily="18" charset="0"/>
              </a:rPr>
              <a:t> &amp; </a:t>
            </a:r>
            <a:r>
              <a:rPr lang="en-US" altLang="en-US" sz="2400" i="1" dirty="0" smtClean="0">
                <a:latin typeface="Garamond" panose="02020404030301010803" pitchFamily="18" charset="0"/>
              </a:rPr>
              <a:t>Impatiens </a:t>
            </a:r>
            <a:r>
              <a:rPr lang="en-US" altLang="en-US" sz="2400" i="1" dirty="0" err="1" smtClean="0">
                <a:latin typeface="Garamond" panose="02020404030301010803" pitchFamily="18" charset="0"/>
              </a:rPr>
              <a:t>balsamina</a:t>
            </a:r>
            <a:r>
              <a:rPr lang="en-US" altLang="en-US" sz="2400" i="1" dirty="0" smtClean="0">
                <a:latin typeface="Garamond" panose="02020404030301010803" pitchFamily="18" charset="0"/>
              </a:rPr>
              <a:t> </a:t>
            </a:r>
          </a:p>
          <a:p>
            <a:pPr marL="651510" lvl="1" indent="-285750" fontAlgn="auto">
              <a:spcAft>
                <a:spcPts val="0"/>
              </a:spcAft>
              <a:buClr>
                <a:schemeClr val="tx2"/>
              </a:buClr>
              <a:buFont typeface="Arial Narrow" panose="020B0606020202030204" pitchFamily="34" charset="0"/>
              <a:buChar char="–"/>
              <a:defRPr/>
            </a:pPr>
            <a:r>
              <a:rPr lang="en-US" altLang="en-US" sz="1800" dirty="0" smtClean="0">
                <a:latin typeface="Arial Narrow" panose="020B0606020202030204" pitchFamily="34" charset="0"/>
                <a:cs typeface="Arial" panose="020B0604020202020204" pitchFamily="34" charset="0"/>
              </a:rPr>
              <a:t>May also infect jewelweeds</a:t>
            </a:r>
          </a:p>
          <a:p>
            <a:pPr marL="274320" fontAlgn="auto">
              <a:spcBef>
                <a:spcPts val="1200"/>
              </a:spcBef>
              <a:spcAft>
                <a:spcPts val="0"/>
              </a:spcAft>
              <a:defRPr/>
            </a:pPr>
            <a:r>
              <a:rPr lang="en-US" altLang="en-US" sz="2400" dirty="0" smtClean="0">
                <a:latin typeface="Garamond" panose="02020404030301010803" pitchFamily="18" charset="0"/>
              </a:rPr>
              <a:t>Spread by:</a:t>
            </a:r>
          </a:p>
          <a:p>
            <a:pPr marL="651510" lvl="1" indent="-285750" fontAlgn="auto">
              <a:spcAft>
                <a:spcPts val="0"/>
              </a:spcAft>
              <a:buClr>
                <a:schemeClr val="tx2"/>
              </a:buClr>
              <a:buFont typeface="Arial Narrow" panose="020B0606020202030204" pitchFamily="34" charset="0"/>
              <a:buChar char="–"/>
              <a:defRPr/>
            </a:pPr>
            <a:r>
              <a:rPr lang="en-US" altLang="en-US" sz="1800" dirty="0" smtClean="0">
                <a:latin typeface="Arial Narrow" panose="020B0606020202030204" pitchFamily="34" charset="0"/>
                <a:cs typeface="Arial" panose="020B0604020202020204" pitchFamily="34" charset="0"/>
              </a:rPr>
              <a:t>Infected plant material</a:t>
            </a:r>
          </a:p>
          <a:p>
            <a:pPr marL="651510" lvl="1" indent="-285750" fontAlgn="auto">
              <a:spcAft>
                <a:spcPts val="0"/>
              </a:spcAft>
              <a:buClr>
                <a:schemeClr val="tx2"/>
              </a:buClr>
              <a:buFont typeface="Arial Narrow" panose="020B0606020202030204" pitchFamily="34" charset="0"/>
              <a:buChar char="–"/>
              <a:defRPr/>
            </a:pPr>
            <a:r>
              <a:rPr lang="en-US" altLang="en-US" sz="1800" dirty="0" smtClean="0">
                <a:latin typeface="Arial Narrow" panose="020B0606020202030204" pitchFamily="34" charset="0"/>
                <a:cs typeface="Arial" panose="020B0604020202020204" pitchFamily="34" charset="0"/>
              </a:rPr>
              <a:t>Spores that blow long distances in the wind or that splash from plant to plant</a:t>
            </a:r>
          </a:p>
          <a:p>
            <a:pPr marL="651510" lvl="1" indent="-285750" fontAlgn="auto">
              <a:spcAft>
                <a:spcPts val="0"/>
              </a:spcAft>
              <a:buClr>
                <a:schemeClr val="tx2"/>
              </a:buClr>
              <a:buFont typeface="Arial Narrow" panose="020B0606020202030204" pitchFamily="34" charset="0"/>
              <a:buChar char="–"/>
              <a:defRPr/>
            </a:pPr>
            <a:r>
              <a:rPr lang="en-US" altLang="en-US" sz="1800" dirty="0" smtClean="0">
                <a:latin typeface="Arial Narrow" panose="020B0606020202030204" pitchFamily="34" charset="0"/>
                <a:cs typeface="Arial" panose="020B0604020202020204" pitchFamily="34" charset="0"/>
              </a:rPr>
              <a:t>Produces resting spores that may overwinter in the soil</a:t>
            </a:r>
          </a:p>
          <a:p>
            <a:pPr marL="548640" lvl="1" indent="-182880" fontAlgn="auto">
              <a:spcAft>
                <a:spcPts val="0"/>
              </a:spcAft>
              <a:defRPr/>
            </a:pPr>
            <a:endParaRPr lang="en-US" altLang="en-US" dirty="0" smtClean="0"/>
          </a:p>
          <a:p>
            <a:pPr marL="274320" fontAlgn="auto">
              <a:spcAft>
                <a:spcPts val="0"/>
              </a:spcAft>
              <a:defRPr/>
            </a:pPr>
            <a:endParaRPr lang="en-US" altLang="en-US" dirty="0" smtClean="0"/>
          </a:p>
        </p:txBody>
      </p:sp>
      <p:pic>
        <p:nvPicPr>
          <p:cNvPr id="44036" name="Content Placeholder 7"/>
          <p:cNvPicPr>
            <a:picLocks noChangeAspect="1"/>
          </p:cNvPicPr>
          <p:nvPr/>
        </p:nvPicPr>
        <p:blipFill>
          <a:blip r:embed="rId4">
            <a:extLst>
              <a:ext uri="{28A0092B-C50C-407E-A947-70E740481C1C}">
                <a14:useLocalDpi xmlns:a14="http://schemas.microsoft.com/office/drawing/2010/main" val="0"/>
              </a:ext>
            </a:extLst>
          </a:blip>
          <a:srcRect t="4799"/>
          <a:stretch>
            <a:fillRect/>
          </a:stretch>
        </p:blipFill>
        <p:spPr bwMode="auto">
          <a:xfrm>
            <a:off x="5562600" y="1371600"/>
            <a:ext cx="3351213" cy="2466975"/>
          </a:xfrm>
          <a:prstGeom prst="rect">
            <a:avLst/>
          </a:prstGeom>
          <a:noFill/>
          <a:ln>
            <a:noFill/>
          </a:ln>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4"/>
          <p:cNvPicPr>
            <a:picLocks noChangeAspect="1"/>
          </p:cNvPicPr>
          <p:nvPr/>
        </p:nvPicPr>
        <p:blipFill>
          <a:blip r:embed="rId5">
            <a:extLst>
              <a:ext uri="{28A0092B-C50C-407E-A947-70E740481C1C}">
                <a14:useLocalDpi xmlns:a14="http://schemas.microsoft.com/office/drawing/2010/main" val="0"/>
              </a:ext>
            </a:extLst>
          </a:blip>
          <a:srcRect l="793" t="-352" r="2246" b="-195"/>
          <a:stretch>
            <a:fillRect/>
          </a:stretch>
        </p:blipFill>
        <p:spPr bwMode="auto">
          <a:xfrm>
            <a:off x="5562600" y="3976688"/>
            <a:ext cx="3351213" cy="2606675"/>
          </a:xfrm>
          <a:prstGeom prst="rect">
            <a:avLst/>
          </a:prstGeom>
          <a:noFill/>
          <a:ln>
            <a:noFill/>
          </a:ln>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0" y="152400"/>
            <a:ext cx="9144000" cy="838200"/>
          </a:xfrm>
          <a:prstGeom prst="rect">
            <a:avLst/>
          </a:prstGeom>
          <a:solidFill>
            <a:schemeClr val="tx1">
              <a:alpha val="47000"/>
            </a:schemeClr>
          </a:solid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lnSpc>
                <a:spcPct val="90000"/>
              </a:lnSpc>
              <a:spcBef>
                <a:spcPct val="0"/>
              </a:spcBef>
              <a:spcAft>
                <a:spcPct val="0"/>
              </a:spcAft>
              <a:defRPr/>
            </a:pPr>
            <a:r>
              <a:rPr lang="en-US" altLang="en-US" sz="3600" spc="300" dirty="0" smtClean="0">
                <a:solidFill>
                  <a:prstClr val="black"/>
                </a:solidFill>
                <a:latin typeface="Goudy Old Style" panose="02020502050305020303" pitchFamily="18" charset="0"/>
              </a:rPr>
              <a:t>Impatiens Downy Mildew (IDM)</a:t>
            </a:r>
          </a:p>
          <a:p>
            <a:pPr algn="ctr" eaLnBrk="1" fontAlgn="base" hangingPunct="1">
              <a:lnSpc>
                <a:spcPct val="90000"/>
              </a:lnSpc>
              <a:spcBef>
                <a:spcPct val="0"/>
              </a:spcBef>
              <a:spcAft>
                <a:spcPct val="0"/>
              </a:spcAft>
              <a:defRPr/>
            </a:pPr>
            <a:r>
              <a:rPr lang="en-US" altLang="en-US" sz="2400" i="1" spc="300" dirty="0" err="1" smtClean="0">
                <a:solidFill>
                  <a:prstClr val="black"/>
                </a:solidFill>
                <a:latin typeface="Goudy Old Style" panose="02020502050305020303" pitchFamily="18" charset="0"/>
              </a:rPr>
              <a:t>Plasmopara</a:t>
            </a:r>
            <a:r>
              <a:rPr lang="en-US" altLang="en-US" sz="2400" i="1" spc="300" dirty="0" smtClean="0">
                <a:solidFill>
                  <a:prstClr val="black"/>
                </a:solidFill>
                <a:latin typeface="Goudy Old Style" panose="02020502050305020303" pitchFamily="18" charset="0"/>
              </a:rPr>
              <a:t> </a:t>
            </a:r>
            <a:r>
              <a:rPr lang="en-US" altLang="en-US" sz="2400" i="1" spc="300" dirty="0" err="1" smtClean="0">
                <a:solidFill>
                  <a:prstClr val="black"/>
                </a:solidFill>
                <a:latin typeface="Goudy Old Style" panose="02020502050305020303" pitchFamily="18" charset="0"/>
              </a:rPr>
              <a:t>obduscens</a:t>
            </a:r>
            <a:endParaRPr lang="en-US" altLang="en-US" sz="2400" i="1" spc="300" dirty="0" smtClean="0">
              <a:solidFill>
                <a:prstClr val="black"/>
              </a:solidFill>
              <a:latin typeface="Goudy Old Style" panose="02020502050305020303" pitchFamily="18" charset="0"/>
            </a:endParaRPr>
          </a:p>
        </p:txBody>
      </p:sp>
    </p:spTree>
    <p:custDataLst>
      <p:tags r:id="rId1"/>
    </p:custDataLst>
    <p:extLst>
      <p:ext uri="{BB962C8B-B14F-4D97-AF65-F5344CB8AC3E}">
        <p14:creationId xmlns:p14="http://schemas.microsoft.com/office/powerpoint/2010/main" val="10554945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p:cNvPicPr>
          <p:nvPr/>
        </p:nvPicPr>
        <p:blipFill>
          <a:blip r:embed="rId4">
            <a:extLst>
              <a:ext uri="{28A0092B-C50C-407E-A947-70E740481C1C}">
                <a14:useLocalDpi xmlns:a14="http://schemas.microsoft.com/office/drawing/2010/main" val="0"/>
              </a:ext>
            </a:extLst>
          </a:blip>
          <a:srcRect l="-2075" t="-352" r="-549" b="-195"/>
          <a:stretch>
            <a:fillRect/>
          </a:stretch>
        </p:blipFill>
        <p:spPr bwMode="auto">
          <a:xfrm>
            <a:off x="5181600" y="1447800"/>
            <a:ext cx="3692525" cy="2713037"/>
          </a:xfrm>
          <a:prstGeom prst="rect">
            <a:avLst/>
          </a:prstGeom>
          <a:noFill/>
          <a:ln>
            <a:noFill/>
          </a:ln>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8472" y="1260969"/>
            <a:ext cx="3252787" cy="2775450"/>
          </a:xfrm>
          <a:prstGeom prst="rect">
            <a:avLst/>
          </a:prstGeom>
          <a:noFill/>
          <a:ln>
            <a:noFill/>
          </a:ln>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p:cNvPicPr>
            <a:picLocks noChangeAspect="1"/>
          </p:cNvPicPr>
          <p:nvPr/>
        </p:nvPicPr>
        <p:blipFill>
          <a:blip r:embed="rId6">
            <a:extLst>
              <a:ext uri="{28A0092B-C50C-407E-A947-70E740481C1C}">
                <a14:useLocalDpi xmlns:a14="http://schemas.microsoft.com/office/drawing/2010/main" val="0"/>
              </a:ext>
            </a:extLst>
          </a:blip>
          <a:srcRect r="17410"/>
          <a:stretch>
            <a:fillRect/>
          </a:stretch>
        </p:blipFill>
        <p:spPr bwMode="auto">
          <a:xfrm>
            <a:off x="2971800" y="3824288"/>
            <a:ext cx="3124200" cy="2838450"/>
          </a:xfrm>
          <a:prstGeom prst="rect">
            <a:avLst/>
          </a:prstGeom>
          <a:noFill/>
          <a:ln>
            <a:noFill/>
          </a:ln>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Box 6"/>
          <p:cNvSpPr txBox="1">
            <a:spLocks noChangeArrowheads="1"/>
          </p:cNvSpPr>
          <p:nvPr/>
        </p:nvSpPr>
        <p:spPr bwMode="auto">
          <a:xfrm>
            <a:off x="303213" y="4098925"/>
            <a:ext cx="28146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defRPr>
            </a:lvl2pPr>
            <a:lvl3pPr marL="1143000" indent="-228600" eaLnBrk="0" hangingPunct="0">
              <a:spcBef>
                <a:spcPct val="20000"/>
              </a:spcBef>
              <a:buClr>
                <a:srgbClr val="928B70"/>
              </a:buClr>
              <a:buFont typeface="Wingdings" pitchFamily="2" charset="2"/>
              <a:buChar char="§"/>
              <a:defRPr sz="1600">
                <a:solidFill>
                  <a:schemeClr val="tx2"/>
                </a:solidFill>
                <a:latin typeface="Franklin Gothic Medium" pitchFamily="34" charset="0"/>
              </a:defRPr>
            </a:lvl3pPr>
            <a:lvl4pPr marL="1600200" indent="-228600" eaLnBrk="0" hangingPunct="0">
              <a:spcBef>
                <a:spcPct val="20000"/>
              </a:spcBef>
              <a:buClr>
                <a:srgbClr val="87706B"/>
              </a:buClr>
              <a:buFont typeface="Wingdings" pitchFamily="2" charset="2"/>
              <a:buChar char="§"/>
              <a:defRPr sz="1400">
                <a:solidFill>
                  <a:schemeClr val="tx2"/>
                </a:solidFill>
                <a:latin typeface="Franklin Gothic Medium" pitchFamily="34" charset="0"/>
              </a:defRPr>
            </a:lvl4pPr>
            <a:lvl5pPr marL="2057400" indent="-228600" eaLnBrk="0" hangingPunct="0">
              <a:spcBef>
                <a:spcPct val="20000"/>
              </a:spcBef>
              <a:buClr>
                <a:srgbClr val="6F777D"/>
              </a:buClr>
              <a:buFont typeface="Wingdings" pitchFamily="2" charset="2"/>
              <a:buChar char="§"/>
              <a:defRPr sz="1300">
                <a:solidFill>
                  <a:schemeClr val="tx2"/>
                </a:solidFill>
                <a:latin typeface="Franklin Gothic Medium" pitchFamily="34" charset="0"/>
              </a:defRPr>
            </a:lvl5pPr>
            <a:lvl6pPr marL="2514600" indent="-228600" eaLnBrk="0" fontAlgn="base" hangingPunct="0">
              <a:spcBef>
                <a:spcPct val="20000"/>
              </a:spcBef>
              <a:spcAft>
                <a:spcPct val="0"/>
              </a:spcAft>
              <a:buClr>
                <a:srgbClr val="6F777D"/>
              </a:buClr>
              <a:buFont typeface="Wingdings" pitchFamily="2" charset="2"/>
              <a:buChar char="§"/>
              <a:defRPr sz="1300">
                <a:solidFill>
                  <a:schemeClr val="tx2"/>
                </a:solidFill>
                <a:latin typeface="Franklin Gothic Medium" pitchFamily="34" charset="0"/>
              </a:defRPr>
            </a:lvl6pPr>
            <a:lvl7pPr marL="2971800" indent="-228600" eaLnBrk="0" fontAlgn="base" hangingPunct="0">
              <a:spcBef>
                <a:spcPct val="20000"/>
              </a:spcBef>
              <a:spcAft>
                <a:spcPct val="0"/>
              </a:spcAft>
              <a:buClr>
                <a:srgbClr val="6F777D"/>
              </a:buClr>
              <a:buFont typeface="Wingdings" pitchFamily="2" charset="2"/>
              <a:buChar char="§"/>
              <a:defRPr sz="1300">
                <a:solidFill>
                  <a:schemeClr val="tx2"/>
                </a:solidFill>
                <a:latin typeface="Franklin Gothic Medium" pitchFamily="34" charset="0"/>
              </a:defRPr>
            </a:lvl7pPr>
            <a:lvl8pPr marL="3429000" indent="-228600" eaLnBrk="0" fontAlgn="base" hangingPunct="0">
              <a:spcBef>
                <a:spcPct val="20000"/>
              </a:spcBef>
              <a:spcAft>
                <a:spcPct val="0"/>
              </a:spcAft>
              <a:buClr>
                <a:srgbClr val="6F777D"/>
              </a:buClr>
              <a:buFont typeface="Wingdings" pitchFamily="2" charset="2"/>
              <a:buChar char="§"/>
              <a:defRPr sz="1300">
                <a:solidFill>
                  <a:schemeClr val="tx2"/>
                </a:solidFill>
                <a:latin typeface="Franklin Gothic Medium" pitchFamily="34" charset="0"/>
              </a:defRPr>
            </a:lvl8pPr>
            <a:lvl9pPr marL="3886200" indent="-228600" eaLnBrk="0" fontAlgn="base" hangingPunct="0">
              <a:spcBef>
                <a:spcPct val="20000"/>
              </a:spcBef>
              <a:spcAft>
                <a:spcPct val="0"/>
              </a:spcAft>
              <a:buClr>
                <a:srgbClr val="6F777D"/>
              </a:buClr>
              <a:buFont typeface="Wingdings" pitchFamily="2" charset="2"/>
              <a:buChar char="§"/>
              <a:defRPr sz="1300">
                <a:solidFill>
                  <a:schemeClr val="tx2"/>
                </a:solidFill>
                <a:latin typeface="Franklin Gothic Medium" pitchFamily="34" charset="0"/>
              </a:defRPr>
            </a:lvl9pPr>
          </a:lstStyle>
          <a:p>
            <a:pPr eaLnBrk="1" hangingPunct="1">
              <a:spcBef>
                <a:spcPct val="0"/>
              </a:spcBef>
              <a:buClrTx/>
              <a:buFontTx/>
              <a:buNone/>
            </a:pPr>
            <a:r>
              <a:rPr lang="en-US" altLang="en-US" sz="1800" dirty="0">
                <a:solidFill>
                  <a:schemeClr val="tx1"/>
                </a:solidFill>
                <a:latin typeface="Calibri" pitchFamily="34" charset="0"/>
              </a:rPr>
              <a:t>Yellowing, downward curling foliage</a:t>
            </a:r>
          </a:p>
        </p:txBody>
      </p:sp>
      <p:sp>
        <p:nvSpPr>
          <p:cNvPr id="45063" name="TextBox 7"/>
          <p:cNvSpPr txBox="1">
            <a:spLocks noChangeArrowheads="1"/>
          </p:cNvSpPr>
          <p:nvPr/>
        </p:nvSpPr>
        <p:spPr bwMode="auto">
          <a:xfrm>
            <a:off x="6096000" y="5954713"/>
            <a:ext cx="1216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defRPr>
            </a:lvl2pPr>
            <a:lvl3pPr marL="1143000" indent="-228600" eaLnBrk="0" hangingPunct="0">
              <a:spcBef>
                <a:spcPct val="20000"/>
              </a:spcBef>
              <a:buClr>
                <a:srgbClr val="928B70"/>
              </a:buClr>
              <a:buFont typeface="Wingdings" pitchFamily="2" charset="2"/>
              <a:buChar char="§"/>
              <a:defRPr sz="1600">
                <a:solidFill>
                  <a:schemeClr val="tx2"/>
                </a:solidFill>
                <a:latin typeface="Franklin Gothic Medium" pitchFamily="34" charset="0"/>
              </a:defRPr>
            </a:lvl3pPr>
            <a:lvl4pPr marL="1600200" indent="-228600" eaLnBrk="0" hangingPunct="0">
              <a:spcBef>
                <a:spcPct val="20000"/>
              </a:spcBef>
              <a:buClr>
                <a:srgbClr val="87706B"/>
              </a:buClr>
              <a:buFont typeface="Wingdings" pitchFamily="2" charset="2"/>
              <a:buChar char="§"/>
              <a:defRPr sz="1400">
                <a:solidFill>
                  <a:schemeClr val="tx2"/>
                </a:solidFill>
                <a:latin typeface="Franklin Gothic Medium" pitchFamily="34" charset="0"/>
              </a:defRPr>
            </a:lvl4pPr>
            <a:lvl5pPr marL="2057400" indent="-228600" eaLnBrk="0" hangingPunct="0">
              <a:spcBef>
                <a:spcPct val="20000"/>
              </a:spcBef>
              <a:buClr>
                <a:srgbClr val="6F777D"/>
              </a:buClr>
              <a:buFont typeface="Wingdings" pitchFamily="2" charset="2"/>
              <a:buChar char="§"/>
              <a:defRPr sz="1300">
                <a:solidFill>
                  <a:schemeClr val="tx2"/>
                </a:solidFill>
                <a:latin typeface="Franklin Gothic Medium" pitchFamily="34" charset="0"/>
              </a:defRPr>
            </a:lvl5pPr>
            <a:lvl6pPr marL="2514600" indent="-228600" eaLnBrk="0" fontAlgn="base" hangingPunct="0">
              <a:spcBef>
                <a:spcPct val="20000"/>
              </a:spcBef>
              <a:spcAft>
                <a:spcPct val="0"/>
              </a:spcAft>
              <a:buClr>
                <a:srgbClr val="6F777D"/>
              </a:buClr>
              <a:buFont typeface="Wingdings" pitchFamily="2" charset="2"/>
              <a:buChar char="§"/>
              <a:defRPr sz="1300">
                <a:solidFill>
                  <a:schemeClr val="tx2"/>
                </a:solidFill>
                <a:latin typeface="Franklin Gothic Medium" pitchFamily="34" charset="0"/>
              </a:defRPr>
            </a:lvl6pPr>
            <a:lvl7pPr marL="2971800" indent="-228600" eaLnBrk="0" fontAlgn="base" hangingPunct="0">
              <a:spcBef>
                <a:spcPct val="20000"/>
              </a:spcBef>
              <a:spcAft>
                <a:spcPct val="0"/>
              </a:spcAft>
              <a:buClr>
                <a:srgbClr val="6F777D"/>
              </a:buClr>
              <a:buFont typeface="Wingdings" pitchFamily="2" charset="2"/>
              <a:buChar char="§"/>
              <a:defRPr sz="1300">
                <a:solidFill>
                  <a:schemeClr val="tx2"/>
                </a:solidFill>
                <a:latin typeface="Franklin Gothic Medium" pitchFamily="34" charset="0"/>
              </a:defRPr>
            </a:lvl7pPr>
            <a:lvl8pPr marL="3429000" indent="-228600" eaLnBrk="0" fontAlgn="base" hangingPunct="0">
              <a:spcBef>
                <a:spcPct val="20000"/>
              </a:spcBef>
              <a:spcAft>
                <a:spcPct val="0"/>
              </a:spcAft>
              <a:buClr>
                <a:srgbClr val="6F777D"/>
              </a:buClr>
              <a:buFont typeface="Wingdings" pitchFamily="2" charset="2"/>
              <a:buChar char="§"/>
              <a:defRPr sz="1300">
                <a:solidFill>
                  <a:schemeClr val="tx2"/>
                </a:solidFill>
                <a:latin typeface="Franklin Gothic Medium" pitchFamily="34" charset="0"/>
              </a:defRPr>
            </a:lvl8pPr>
            <a:lvl9pPr marL="3886200" indent="-228600" eaLnBrk="0" fontAlgn="base" hangingPunct="0">
              <a:spcBef>
                <a:spcPct val="20000"/>
              </a:spcBef>
              <a:spcAft>
                <a:spcPct val="0"/>
              </a:spcAft>
              <a:buClr>
                <a:srgbClr val="6F777D"/>
              </a:buClr>
              <a:buFont typeface="Wingdings" pitchFamily="2" charset="2"/>
              <a:buChar char="§"/>
              <a:defRPr sz="1300">
                <a:solidFill>
                  <a:schemeClr val="tx2"/>
                </a:solidFill>
                <a:latin typeface="Franklin Gothic Medium" pitchFamily="34" charset="0"/>
              </a:defRPr>
            </a:lvl9pPr>
          </a:lstStyle>
          <a:p>
            <a:pPr eaLnBrk="1" hangingPunct="1">
              <a:spcBef>
                <a:spcPct val="0"/>
              </a:spcBef>
              <a:buClrTx/>
              <a:buFontTx/>
              <a:buNone/>
            </a:pPr>
            <a:r>
              <a:rPr lang="en-US" altLang="en-US" sz="1800">
                <a:solidFill>
                  <a:schemeClr val="tx1"/>
                </a:solidFill>
                <a:latin typeface="Calibri" pitchFamily="34" charset="0"/>
              </a:rPr>
              <a:t>Defoliation</a:t>
            </a:r>
          </a:p>
        </p:txBody>
      </p:sp>
      <p:sp>
        <p:nvSpPr>
          <p:cNvPr id="45064" name="TextBox 8"/>
          <p:cNvSpPr txBox="1">
            <a:spLocks noChangeArrowheads="1"/>
          </p:cNvSpPr>
          <p:nvPr/>
        </p:nvSpPr>
        <p:spPr bwMode="auto">
          <a:xfrm>
            <a:off x="6477000" y="4160837"/>
            <a:ext cx="23971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defRPr>
            </a:lvl2pPr>
            <a:lvl3pPr marL="1143000" indent="-228600" eaLnBrk="0" hangingPunct="0">
              <a:spcBef>
                <a:spcPct val="20000"/>
              </a:spcBef>
              <a:buClr>
                <a:srgbClr val="928B70"/>
              </a:buClr>
              <a:buFont typeface="Wingdings" pitchFamily="2" charset="2"/>
              <a:buChar char="§"/>
              <a:defRPr sz="1600">
                <a:solidFill>
                  <a:schemeClr val="tx2"/>
                </a:solidFill>
                <a:latin typeface="Franklin Gothic Medium" pitchFamily="34" charset="0"/>
              </a:defRPr>
            </a:lvl3pPr>
            <a:lvl4pPr marL="1600200" indent="-228600" eaLnBrk="0" hangingPunct="0">
              <a:spcBef>
                <a:spcPct val="20000"/>
              </a:spcBef>
              <a:buClr>
                <a:srgbClr val="87706B"/>
              </a:buClr>
              <a:buFont typeface="Wingdings" pitchFamily="2" charset="2"/>
              <a:buChar char="§"/>
              <a:defRPr sz="1400">
                <a:solidFill>
                  <a:schemeClr val="tx2"/>
                </a:solidFill>
                <a:latin typeface="Franklin Gothic Medium" pitchFamily="34" charset="0"/>
              </a:defRPr>
            </a:lvl4pPr>
            <a:lvl5pPr marL="2057400" indent="-228600" eaLnBrk="0" hangingPunct="0">
              <a:spcBef>
                <a:spcPct val="20000"/>
              </a:spcBef>
              <a:buClr>
                <a:srgbClr val="6F777D"/>
              </a:buClr>
              <a:buFont typeface="Wingdings" pitchFamily="2" charset="2"/>
              <a:buChar char="§"/>
              <a:defRPr sz="1300">
                <a:solidFill>
                  <a:schemeClr val="tx2"/>
                </a:solidFill>
                <a:latin typeface="Franklin Gothic Medium" pitchFamily="34" charset="0"/>
              </a:defRPr>
            </a:lvl5pPr>
            <a:lvl6pPr marL="2514600" indent="-228600" eaLnBrk="0" fontAlgn="base" hangingPunct="0">
              <a:spcBef>
                <a:spcPct val="20000"/>
              </a:spcBef>
              <a:spcAft>
                <a:spcPct val="0"/>
              </a:spcAft>
              <a:buClr>
                <a:srgbClr val="6F777D"/>
              </a:buClr>
              <a:buFont typeface="Wingdings" pitchFamily="2" charset="2"/>
              <a:buChar char="§"/>
              <a:defRPr sz="1300">
                <a:solidFill>
                  <a:schemeClr val="tx2"/>
                </a:solidFill>
                <a:latin typeface="Franklin Gothic Medium" pitchFamily="34" charset="0"/>
              </a:defRPr>
            </a:lvl6pPr>
            <a:lvl7pPr marL="2971800" indent="-228600" eaLnBrk="0" fontAlgn="base" hangingPunct="0">
              <a:spcBef>
                <a:spcPct val="20000"/>
              </a:spcBef>
              <a:spcAft>
                <a:spcPct val="0"/>
              </a:spcAft>
              <a:buClr>
                <a:srgbClr val="6F777D"/>
              </a:buClr>
              <a:buFont typeface="Wingdings" pitchFamily="2" charset="2"/>
              <a:buChar char="§"/>
              <a:defRPr sz="1300">
                <a:solidFill>
                  <a:schemeClr val="tx2"/>
                </a:solidFill>
                <a:latin typeface="Franklin Gothic Medium" pitchFamily="34" charset="0"/>
              </a:defRPr>
            </a:lvl7pPr>
            <a:lvl8pPr marL="3429000" indent="-228600" eaLnBrk="0" fontAlgn="base" hangingPunct="0">
              <a:spcBef>
                <a:spcPct val="20000"/>
              </a:spcBef>
              <a:spcAft>
                <a:spcPct val="0"/>
              </a:spcAft>
              <a:buClr>
                <a:srgbClr val="6F777D"/>
              </a:buClr>
              <a:buFont typeface="Wingdings" pitchFamily="2" charset="2"/>
              <a:buChar char="§"/>
              <a:defRPr sz="1300">
                <a:solidFill>
                  <a:schemeClr val="tx2"/>
                </a:solidFill>
                <a:latin typeface="Franklin Gothic Medium" pitchFamily="34" charset="0"/>
              </a:defRPr>
            </a:lvl8pPr>
            <a:lvl9pPr marL="3886200" indent="-228600" eaLnBrk="0" fontAlgn="base" hangingPunct="0">
              <a:spcBef>
                <a:spcPct val="20000"/>
              </a:spcBef>
              <a:spcAft>
                <a:spcPct val="0"/>
              </a:spcAft>
              <a:buClr>
                <a:srgbClr val="6F777D"/>
              </a:buClr>
              <a:buFont typeface="Wingdings" pitchFamily="2" charset="2"/>
              <a:buChar char="§"/>
              <a:defRPr sz="1300">
                <a:solidFill>
                  <a:schemeClr val="tx2"/>
                </a:solidFill>
                <a:latin typeface="Franklin Gothic Medium" pitchFamily="34" charset="0"/>
              </a:defRPr>
            </a:lvl9pPr>
          </a:lstStyle>
          <a:p>
            <a:pPr eaLnBrk="1" hangingPunct="1">
              <a:spcBef>
                <a:spcPct val="0"/>
              </a:spcBef>
              <a:buClrTx/>
              <a:buFontTx/>
              <a:buNone/>
            </a:pPr>
            <a:r>
              <a:rPr lang="en-US" altLang="en-US" sz="1800" dirty="0">
                <a:solidFill>
                  <a:schemeClr val="tx1"/>
                </a:solidFill>
                <a:latin typeface="Calibri" pitchFamily="34" charset="0"/>
              </a:rPr>
              <a:t>White fluffy growth on underside of leaf</a:t>
            </a:r>
          </a:p>
        </p:txBody>
      </p:sp>
      <p:sp>
        <p:nvSpPr>
          <p:cNvPr id="9" name="Rectangle 8"/>
          <p:cNvSpPr>
            <a:spLocks noChangeArrowheads="1"/>
          </p:cNvSpPr>
          <p:nvPr/>
        </p:nvSpPr>
        <p:spPr bwMode="auto">
          <a:xfrm>
            <a:off x="0" y="152400"/>
            <a:ext cx="9144000" cy="838200"/>
          </a:xfrm>
          <a:prstGeom prst="rect">
            <a:avLst/>
          </a:prstGeom>
          <a:no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lnSpc>
                <a:spcPct val="90000"/>
              </a:lnSpc>
              <a:spcBef>
                <a:spcPct val="0"/>
              </a:spcBef>
              <a:spcAft>
                <a:spcPct val="0"/>
              </a:spcAft>
              <a:defRPr/>
            </a:pPr>
            <a:r>
              <a:rPr lang="en-US" altLang="en-US" sz="3600" spc="300" dirty="0" smtClean="0">
                <a:latin typeface="Goudy Old Style" panose="02020502050305020303" pitchFamily="18" charset="0"/>
              </a:rPr>
              <a:t>IDM Symptoms</a:t>
            </a:r>
            <a:endParaRPr lang="en-US" altLang="en-US" sz="2400" i="1" spc="300" dirty="0" smtClean="0">
              <a:latin typeface="Goudy Old Style" panose="02020502050305020303" pitchFamily="18" charset="0"/>
            </a:endParaRPr>
          </a:p>
        </p:txBody>
      </p:sp>
    </p:spTree>
    <p:custDataLst>
      <p:tags r:id="rId1"/>
    </p:custDataLst>
    <p:extLst>
      <p:ext uri="{BB962C8B-B14F-4D97-AF65-F5344CB8AC3E}">
        <p14:creationId xmlns:p14="http://schemas.microsoft.com/office/powerpoint/2010/main" val="3049670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957263"/>
            <a:ext cx="4978400" cy="4910137"/>
          </a:xfrm>
        </p:spPr>
        <p:txBody>
          <a:bodyPr>
            <a:noAutofit/>
          </a:bodyPr>
          <a:lstStyle/>
          <a:p>
            <a:pPr marL="274320" fontAlgn="auto">
              <a:spcAft>
                <a:spcPts val="0"/>
              </a:spcAft>
              <a:defRPr/>
            </a:pPr>
            <a:r>
              <a:rPr lang="en-US" sz="2400" dirty="0" smtClean="0">
                <a:latin typeface="Garamond" panose="02020404030301010803" pitchFamily="18" charset="0"/>
              </a:rPr>
              <a:t>Grower response to threat</a:t>
            </a:r>
          </a:p>
          <a:p>
            <a:pPr marL="708660" lvl="1" indent="-342900" fontAlgn="auto">
              <a:spcAft>
                <a:spcPts val="0"/>
              </a:spcAft>
              <a:buClr>
                <a:schemeClr val="tx2"/>
              </a:buClr>
              <a:buFont typeface="Arial Narrow" panose="020B0606020202030204" pitchFamily="34" charset="0"/>
              <a:buChar char="–"/>
              <a:defRPr/>
            </a:pPr>
            <a:r>
              <a:rPr lang="en-US" sz="2000" dirty="0" smtClean="0">
                <a:latin typeface="Arial Narrow" panose="020B0606020202030204" pitchFamily="34" charset="0"/>
              </a:rPr>
              <a:t>Most grew fewer impatiens, </a:t>
            </a:r>
          </a:p>
          <a:p>
            <a:pPr marL="708660" lvl="1" indent="-342900" fontAlgn="auto">
              <a:spcAft>
                <a:spcPts val="0"/>
              </a:spcAft>
              <a:buClr>
                <a:schemeClr val="tx2"/>
              </a:buClr>
              <a:buFont typeface="Arial Narrow" panose="020B0606020202030204" pitchFamily="34" charset="0"/>
              <a:buChar char="–"/>
              <a:defRPr/>
            </a:pPr>
            <a:r>
              <a:rPr lang="en-US" sz="2000" dirty="0" smtClean="0">
                <a:latin typeface="Arial Narrow" panose="020B0606020202030204" pitchFamily="34" charset="0"/>
              </a:rPr>
              <a:t>Customer education</a:t>
            </a:r>
          </a:p>
          <a:p>
            <a:pPr marL="274320" fontAlgn="auto">
              <a:spcBef>
                <a:spcPts val="1200"/>
              </a:spcBef>
              <a:spcAft>
                <a:spcPts val="0"/>
              </a:spcAft>
              <a:defRPr/>
            </a:pPr>
            <a:r>
              <a:rPr lang="en-US" sz="2400" dirty="0" smtClean="0">
                <a:latin typeface="Garamond" panose="02020404030301010803" pitchFamily="18" charset="0"/>
              </a:rPr>
              <a:t>Most common replacements</a:t>
            </a:r>
          </a:p>
          <a:p>
            <a:pPr marL="708660" lvl="1" indent="-342900" fontAlgn="auto">
              <a:spcAft>
                <a:spcPts val="0"/>
              </a:spcAft>
              <a:buClr>
                <a:schemeClr val="tx2"/>
              </a:buClr>
              <a:buFont typeface="Arial Narrow" panose="020B0606020202030204" pitchFamily="34" charset="0"/>
              <a:buChar char="–"/>
              <a:defRPr/>
            </a:pPr>
            <a:r>
              <a:rPr lang="en-US" sz="2000" dirty="0" smtClean="0">
                <a:latin typeface="Arial Narrow" panose="020B0606020202030204" pitchFamily="34" charset="0"/>
              </a:rPr>
              <a:t>New Guinea impatiens, begonia, </a:t>
            </a:r>
            <a:r>
              <a:rPr lang="en-US" sz="2000" dirty="0" err="1" smtClean="0">
                <a:latin typeface="Arial Narrow" panose="020B0606020202030204" pitchFamily="34" charset="0"/>
              </a:rPr>
              <a:t>torenia</a:t>
            </a:r>
            <a:r>
              <a:rPr lang="en-US" sz="2000" dirty="0" smtClean="0">
                <a:latin typeface="Arial Narrow" panose="020B0606020202030204" pitchFamily="34" charset="0"/>
              </a:rPr>
              <a:t>, coleus</a:t>
            </a:r>
          </a:p>
          <a:p>
            <a:pPr marL="181927" indent="-182880" fontAlgn="auto">
              <a:spcBef>
                <a:spcPts val="1200"/>
              </a:spcBef>
              <a:spcAft>
                <a:spcPts val="0"/>
              </a:spcAft>
              <a:defRPr/>
            </a:pPr>
            <a:r>
              <a:rPr lang="en-US" sz="2400" dirty="0">
                <a:latin typeface="Garamond" panose="02020404030301010803" pitchFamily="18" charset="0"/>
              </a:rPr>
              <a:t>Reports of IDM in Maine </a:t>
            </a:r>
            <a:r>
              <a:rPr lang="en-US" sz="2400" dirty="0" smtClean="0">
                <a:latin typeface="Garamond" panose="02020404030301010803" pitchFamily="18" charset="0"/>
              </a:rPr>
              <a:t>2013</a:t>
            </a:r>
          </a:p>
          <a:p>
            <a:pPr marL="708660" lvl="1" indent="-342900" fontAlgn="auto">
              <a:spcAft>
                <a:spcPts val="0"/>
              </a:spcAft>
              <a:buClr>
                <a:schemeClr val="tx2"/>
              </a:buClr>
              <a:buFont typeface="Arial Narrow" panose="020B0606020202030204" pitchFamily="34" charset="0"/>
              <a:buChar char="–"/>
              <a:defRPr/>
            </a:pPr>
            <a:r>
              <a:rPr lang="en-US" sz="2000" dirty="0" smtClean="0">
                <a:latin typeface="Arial Narrow" panose="020B0606020202030204" pitchFamily="34" charset="0"/>
              </a:rPr>
              <a:t>4 in August &amp; September (Bath, Bangor, Portland, </a:t>
            </a:r>
            <a:r>
              <a:rPr lang="en-US" sz="2000" dirty="0" err="1" smtClean="0">
                <a:latin typeface="Arial Narrow" panose="020B0606020202030204" pitchFamily="34" charset="0"/>
              </a:rPr>
              <a:t>Orono</a:t>
            </a:r>
            <a:r>
              <a:rPr lang="en-US" sz="2000" dirty="0" smtClean="0">
                <a:latin typeface="Arial Narrow" panose="020B0606020202030204" pitchFamily="34" charset="0"/>
              </a:rPr>
              <a:t>)</a:t>
            </a:r>
          </a:p>
          <a:p>
            <a:pPr marL="708660" lvl="1" indent="-342900" fontAlgn="auto">
              <a:spcAft>
                <a:spcPts val="0"/>
              </a:spcAft>
              <a:buClr>
                <a:schemeClr val="tx2"/>
              </a:buClr>
              <a:buFont typeface="Arial Narrow" panose="020B0606020202030204" pitchFamily="34" charset="0"/>
              <a:buChar char="–"/>
              <a:defRPr/>
            </a:pPr>
            <a:r>
              <a:rPr lang="en-US" sz="2000" dirty="0" smtClean="0">
                <a:latin typeface="Arial Narrow" panose="020B0606020202030204" pitchFamily="34" charset="0"/>
              </a:rPr>
              <a:t>No symptoms observed at greenhouses</a:t>
            </a:r>
          </a:p>
          <a:p>
            <a:pPr marL="274320" fontAlgn="auto">
              <a:spcBef>
                <a:spcPts val="1200"/>
              </a:spcBef>
              <a:spcAft>
                <a:spcPts val="0"/>
              </a:spcAft>
              <a:defRPr/>
            </a:pPr>
            <a:r>
              <a:rPr lang="en-US" sz="2400" dirty="0" smtClean="0">
                <a:latin typeface="Garamond" panose="02020404030301010803" pitchFamily="18" charset="0"/>
              </a:rPr>
              <a:t>Why fewer reports of IDM?</a:t>
            </a:r>
          </a:p>
          <a:p>
            <a:pPr marL="708660" lvl="1" indent="-342900" fontAlgn="auto">
              <a:spcAft>
                <a:spcPts val="0"/>
              </a:spcAft>
              <a:buClr>
                <a:schemeClr val="tx2"/>
              </a:buClr>
              <a:buFont typeface="Arial Narrow" panose="020B0606020202030204" pitchFamily="34" charset="0"/>
              <a:buChar char="–"/>
              <a:defRPr/>
            </a:pPr>
            <a:r>
              <a:rPr lang="en-US" sz="2000" dirty="0" smtClean="0">
                <a:latin typeface="Arial Narrow" panose="020B0606020202030204" pitchFamily="34" charset="0"/>
              </a:rPr>
              <a:t>Fewer impatiens grown</a:t>
            </a:r>
          </a:p>
          <a:p>
            <a:pPr marL="708660" lvl="1" indent="-342900" fontAlgn="auto">
              <a:spcAft>
                <a:spcPts val="0"/>
              </a:spcAft>
              <a:buClr>
                <a:schemeClr val="tx2"/>
              </a:buClr>
              <a:buFont typeface="Arial Narrow" panose="020B0606020202030204" pitchFamily="34" charset="0"/>
              <a:buChar char="–"/>
              <a:defRPr/>
            </a:pPr>
            <a:r>
              <a:rPr lang="en-US" sz="2000" dirty="0" smtClean="0">
                <a:latin typeface="Arial Narrow" panose="020B0606020202030204" pitchFamily="34" charset="0"/>
              </a:rPr>
              <a:t>More preventative measures </a:t>
            </a:r>
          </a:p>
          <a:p>
            <a:pPr marL="708660" lvl="1" indent="-342900" fontAlgn="auto">
              <a:spcAft>
                <a:spcPts val="0"/>
              </a:spcAft>
              <a:buClr>
                <a:schemeClr val="tx2"/>
              </a:buClr>
              <a:buFont typeface="Arial Narrow" panose="020B0606020202030204" pitchFamily="34" charset="0"/>
              <a:buChar char="–"/>
              <a:defRPr/>
            </a:pPr>
            <a:r>
              <a:rPr lang="en-US" sz="2000" dirty="0" smtClean="0">
                <a:latin typeface="Arial Narrow" panose="020B0606020202030204" pitchFamily="34" charset="0"/>
              </a:rPr>
              <a:t>Possibly </a:t>
            </a:r>
            <a:r>
              <a:rPr lang="en-US" sz="2000" dirty="0">
                <a:latin typeface="Arial Narrow" panose="020B0606020202030204" pitchFamily="34" charset="0"/>
              </a:rPr>
              <a:t>unfavorable weather </a:t>
            </a:r>
            <a:r>
              <a:rPr lang="en-US" sz="2000" dirty="0" smtClean="0">
                <a:latin typeface="Arial Narrow" panose="020B0606020202030204" pitchFamily="34" charset="0"/>
              </a:rPr>
              <a:t>conditions</a:t>
            </a:r>
            <a:endParaRPr lang="en-US" sz="2000" dirty="0">
              <a:latin typeface="Arial Narrow" panose="020B0606020202030204" pitchFamily="34" charset="0"/>
            </a:endParaRPr>
          </a:p>
          <a:p>
            <a:pPr marL="274320" fontAlgn="auto">
              <a:spcAft>
                <a:spcPts val="0"/>
              </a:spcAft>
              <a:defRPr/>
            </a:pPr>
            <a:endParaRPr lang="en-US" sz="2400" dirty="0" smtClean="0">
              <a:latin typeface="Garamond" panose="02020404030301010803" pitchFamily="18" charset="0"/>
            </a:endParaRPr>
          </a:p>
        </p:txBody>
      </p:sp>
      <p:pic>
        <p:nvPicPr>
          <p:cNvPr id="47108" name="Picture 2"/>
          <p:cNvPicPr>
            <a:picLocks noChangeAspect="1" noChangeArrowheads="1"/>
          </p:cNvPicPr>
          <p:nvPr/>
        </p:nvPicPr>
        <p:blipFill>
          <a:blip r:embed="rId4">
            <a:extLst>
              <a:ext uri="{28A0092B-C50C-407E-A947-70E740481C1C}">
                <a14:useLocalDpi xmlns:a14="http://schemas.microsoft.com/office/drawing/2010/main" val="0"/>
              </a:ext>
            </a:extLst>
          </a:blip>
          <a:srcRect l="35857" t="20122" r="30180" b="9857"/>
          <a:stretch>
            <a:fillRect/>
          </a:stretch>
        </p:blipFill>
        <p:spPr bwMode="auto">
          <a:xfrm>
            <a:off x="5181600" y="1143000"/>
            <a:ext cx="3589338" cy="462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0" y="152400"/>
            <a:ext cx="9144000" cy="838200"/>
          </a:xfrm>
          <a:prstGeom prst="rect">
            <a:avLst/>
          </a:prstGeom>
          <a:no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lnSpc>
                <a:spcPct val="90000"/>
              </a:lnSpc>
              <a:spcBef>
                <a:spcPct val="0"/>
              </a:spcBef>
              <a:spcAft>
                <a:spcPct val="0"/>
              </a:spcAft>
              <a:defRPr/>
            </a:pPr>
            <a:r>
              <a:rPr lang="en-US" altLang="en-US" sz="3600" spc="300" dirty="0" smtClean="0">
                <a:latin typeface="Goudy Old Style" panose="02020502050305020303" pitchFamily="18" charset="0"/>
              </a:rPr>
              <a:t>IDM Recent History</a:t>
            </a:r>
            <a:endParaRPr lang="en-US" altLang="en-US" sz="2400" i="1" spc="300" dirty="0" smtClean="0">
              <a:latin typeface="Goudy Old Style" panose="02020502050305020303" pitchFamily="18" charset="0"/>
            </a:endParaRPr>
          </a:p>
        </p:txBody>
      </p:sp>
    </p:spTree>
    <p:custDataLst>
      <p:tags r:id="rId1"/>
    </p:custDataLst>
    <p:extLst>
      <p:ext uri="{BB962C8B-B14F-4D97-AF65-F5344CB8AC3E}">
        <p14:creationId xmlns:p14="http://schemas.microsoft.com/office/powerpoint/2010/main" val="31363141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566863"/>
            <a:ext cx="4495800" cy="3995737"/>
          </a:xfrm>
        </p:spPr>
        <p:txBody>
          <a:bodyPr>
            <a:noAutofit/>
          </a:bodyPr>
          <a:lstStyle/>
          <a:p>
            <a:pPr marL="274320" fontAlgn="auto">
              <a:lnSpc>
                <a:spcPct val="90000"/>
              </a:lnSpc>
              <a:spcAft>
                <a:spcPts val="1200"/>
              </a:spcAft>
              <a:defRPr/>
            </a:pPr>
            <a:r>
              <a:rPr lang="en-US" sz="2400" dirty="0" smtClean="0">
                <a:latin typeface="Garamond" panose="02020404030301010803" pitchFamily="18" charset="0"/>
              </a:rPr>
              <a:t>Impatiens downy mildew is still here</a:t>
            </a:r>
          </a:p>
          <a:p>
            <a:pPr marL="274320" fontAlgn="auto">
              <a:lnSpc>
                <a:spcPct val="90000"/>
              </a:lnSpc>
              <a:spcAft>
                <a:spcPts val="1200"/>
              </a:spcAft>
              <a:defRPr/>
            </a:pPr>
            <a:r>
              <a:rPr lang="en-US" sz="2400" dirty="0" smtClean="0">
                <a:latin typeface="Garamond" panose="02020404030301010803" pitchFamily="18" charset="0"/>
              </a:rPr>
              <a:t>Continue to use caution when deciding what to grow for impatiens next season</a:t>
            </a:r>
          </a:p>
          <a:p>
            <a:pPr marL="274320" fontAlgn="auto">
              <a:lnSpc>
                <a:spcPct val="90000"/>
              </a:lnSpc>
              <a:spcAft>
                <a:spcPts val="1200"/>
              </a:spcAft>
              <a:defRPr/>
            </a:pPr>
            <a:r>
              <a:rPr lang="en-US" sz="2400" dirty="0" smtClean="0">
                <a:latin typeface="Garamond" panose="02020404030301010803" pitchFamily="18" charset="0"/>
              </a:rPr>
              <a:t>If you do grow impatiens continue to:</a:t>
            </a:r>
          </a:p>
          <a:p>
            <a:pPr marL="708660" lvl="1" indent="-342900" fontAlgn="auto">
              <a:lnSpc>
                <a:spcPct val="90000"/>
              </a:lnSpc>
              <a:spcAft>
                <a:spcPts val="0"/>
              </a:spcAft>
              <a:buClr>
                <a:schemeClr val="tx2"/>
              </a:buClr>
              <a:buFont typeface="Arial Narrow" panose="020B0606020202030204" pitchFamily="34" charset="0"/>
              <a:buChar char="–"/>
              <a:defRPr/>
            </a:pPr>
            <a:r>
              <a:rPr lang="en-US" sz="2000" dirty="0" smtClean="0">
                <a:latin typeface="Arial Narrow" panose="020B0606020202030204" pitchFamily="34" charset="0"/>
              </a:rPr>
              <a:t>use preventative measures, </a:t>
            </a:r>
          </a:p>
          <a:p>
            <a:pPr marL="708660" lvl="1" indent="-342900" fontAlgn="auto">
              <a:lnSpc>
                <a:spcPct val="90000"/>
              </a:lnSpc>
              <a:spcAft>
                <a:spcPts val="0"/>
              </a:spcAft>
              <a:buClr>
                <a:schemeClr val="tx2"/>
              </a:buClr>
              <a:buFont typeface="Arial Narrow" panose="020B0606020202030204" pitchFamily="34" charset="0"/>
              <a:buChar char="–"/>
              <a:defRPr/>
            </a:pPr>
            <a:r>
              <a:rPr lang="en-US" sz="2000" dirty="0" smtClean="0">
                <a:latin typeface="Arial Narrow" panose="020B0606020202030204" pitchFamily="34" charset="0"/>
              </a:rPr>
              <a:t>scout your crop,</a:t>
            </a:r>
          </a:p>
          <a:p>
            <a:pPr marL="708660" lvl="1" indent="-342900" fontAlgn="auto">
              <a:lnSpc>
                <a:spcPct val="90000"/>
              </a:lnSpc>
              <a:spcAft>
                <a:spcPts val="0"/>
              </a:spcAft>
              <a:buClr>
                <a:schemeClr val="tx2"/>
              </a:buClr>
              <a:buFont typeface="Arial Narrow" panose="020B0606020202030204" pitchFamily="34" charset="0"/>
              <a:buChar char="–"/>
              <a:defRPr/>
            </a:pPr>
            <a:r>
              <a:rPr lang="en-US" sz="2000" dirty="0" smtClean="0">
                <a:latin typeface="Arial Narrow" panose="020B0606020202030204" pitchFamily="34" charset="0"/>
              </a:rPr>
              <a:t>take action if symptoms are observed</a:t>
            </a:r>
          </a:p>
        </p:txBody>
      </p:sp>
      <p:pic>
        <p:nvPicPr>
          <p:cNvPr id="4813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2538" y="2286000"/>
            <a:ext cx="3859212" cy="2895600"/>
          </a:xfrm>
          <a:prstGeom prst="rect">
            <a:avLst/>
          </a:prstGeom>
          <a:noFill/>
          <a:ln>
            <a:noFill/>
          </a:ln>
          <a:effectLst>
            <a:outerShdw blurRad="152400" dist="76200" dir="3000000" sx="103000" sy="103000" algn="ctr" rotWithShape="0">
              <a:schemeClr val="bg2">
                <a:alpha val="44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133" name="TextBox 3"/>
          <p:cNvSpPr txBox="1">
            <a:spLocks noChangeArrowheads="1"/>
          </p:cNvSpPr>
          <p:nvPr/>
        </p:nvSpPr>
        <p:spPr bwMode="auto">
          <a:xfrm>
            <a:off x="2139402" y="6006662"/>
            <a:ext cx="486519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defRPr>
            </a:lvl2pPr>
            <a:lvl3pPr marL="1143000" indent="-228600" eaLnBrk="0" hangingPunct="0">
              <a:spcBef>
                <a:spcPct val="20000"/>
              </a:spcBef>
              <a:buClr>
                <a:srgbClr val="928B70"/>
              </a:buClr>
              <a:buFont typeface="Wingdings" pitchFamily="2" charset="2"/>
              <a:buChar char="§"/>
              <a:defRPr sz="1600">
                <a:solidFill>
                  <a:schemeClr val="tx2"/>
                </a:solidFill>
                <a:latin typeface="Franklin Gothic Medium" pitchFamily="34" charset="0"/>
              </a:defRPr>
            </a:lvl3pPr>
            <a:lvl4pPr marL="1600200" indent="-228600" eaLnBrk="0" hangingPunct="0">
              <a:spcBef>
                <a:spcPct val="20000"/>
              </a:spcBef>
              <a:buClr>
                <a:srgbClr val="87706B"/>
              </a:buClr>
              <a:buFont typeface="Wingdings" pitchFamily="2" charset="2"/>
              <a:buChar char="§"/>
              <a:defRPr sz="1400">
                <a:solidFill>
                  <a:schemeClr val="tx2"/>
                </a:solidFill>
                <a:latin typeface="Franklin Gothic Medium" pitchFamily="34" charset="0"/>
              </a:defRPr>
            </a:lvl4pPr>
            <a:lvl5pPr marL="2057400" indent="-228600" eaLnBrk="0" hangingPunct="0">
              <a:spcBef>
                <a:spcPct val="20000"/>
              </a:spcBef>
              <a:buClr>
                <a:srgbClr val="6F777D"/>
              </a:buClr>
              <a:buFont typeface="Wingdings" pitchFamily="2" charset="2"/>
              <a:buChar char="§"/>
              <a:defRPr sz="1300">
                <a:solidFill>
                  <a:schemeClr val="tx2"/>
                </a:solidFill>
                <a:latin typeface="Franklin Gothic Medium" pitchFamily="34" charset="0"/>
              </a:defRPr>
            </a:lvl5pPr>
            <a:lvl6pPr marL="2514600" indent="-228600" eaLnBrk="0" fontAlgn="base" hangingPunct="0">
              <a:spcBef>
                <a:spcPct val="20000"/>
              </a:spcBef>
              <a:spcAft>
                <a:spcPct val="0"/>
              </a:spcAft>
              <a:buClr>
                <a:srgbClr val="6F777D"/>
              </a:buClr>
              <a:buFont typeface="Wingdings" pitchFamily="2" charset="2"/>
              <a:buChar char="§"/>
              <a:defRPr sz="1300">
                <a:solidFill>
                  <a:schemeClr val="tx2"/>
                </a:solidFill>
                <a:latin typeface="Franklin Gothic Medium" pitchFamily="34" charset="0"/>
              </a:defRPr>
            </a:lvl6pPr>
            <a:lvl7pPr marL="2971800" indent="-228600" eaLnBrk="0" fontAlgn="base" hangingPunct="0">
              <a:spcBef>
                <a:spcPct val="20000"/>
              </a:spcBef>
              <a:spcAft>
                <a:spcPct val="0"/>
              </a:spcAft>
              <a:buClr>
                <a:srgbClr val="6F777D"/>
              </a:buClr>
              <a:buFont typeface="Wingdings" pitchFamily="2" charset="2"/>
              <a:buChar char="§"/>
              <a:defRPr sz="1300">
                <a:solidFill>
                  <a:schemeClr val="tx2"/>
                </a:solidFill>
                <a:latin typeface="Franklin Gothic Medium" pitchFamily="34" charset="0"/>
              </a:defRPr>
            </a:lvl7pPr>
            <a:lvl8pPr marL="3429000" indent="-228600" eaLnBrk="0" fontAlgn="base" hangingPunct="0">
              <a:spcBef>
                <a:spcPct val="20000"/>
              </a:spcBef>
              <a:spcAft>
                <a:spcPct val="0"/>
              </a:spcAft>
              <a:buClr>
                <a:srgbClr val="6F777D"/>
              </a:buClr>
              <a:buFont typeface="Wingdings" pitchFamily="2" charset="2"/>
              <a:buChar char="§"/>
              <a:defRPr sz="1300">
                <a:solidFill>
                  <a:schemeClr val="tx2"/>
                </a:solidFill>
                <a:latin typeface="Franklin Gothic Medium" pitchFamily="34" charset="0"/>
              </a:defRPr>
            </a:lvl8pPr>
            <a:lvl9pPr marL="3886200" indent="-228600" eaLnBrk="0" fontAlgn="base" hangingPunct="0">
              <a:spcBef>
                <a:spcPct val="20000"/>
              </a:spcBef>
              <a:spcAft>
                <a:spcPct val="0"/>
              </a:spcAft>
              <a:buClr>
                <a:srgbClr val="6F777D"/>
              </a:buClr>
              <a:buFont typeface="Wingdings" pitchFamily="2" charset="2"/>
              <a:buChar char="§"/>
              <a:defRPr sz="1300">
                <a:solidFill>
                  <a:schemeClr val="tx2"/>
                </a:solidFill>
                <a:latin typeface="Franklin Gothic Medium" pitchFamily="34" charset="0"/>
              </a:defRPr>
            </a:lvl9pPr>
          </a:lstStyle>
          <a:p>
            <a:pPr algn="ctr" eaLnBrk="1" hangingPunct="1">
              <a:spcBef>
                <a:spcPct val="0"/>
              </a:spcBef>
              <a:buClrTx/>
              <a:buFontTx/>
              <a:buNone/>
            </a:pPr>
            <a:r>
              <a:rPr lang="en-US" altLang="en-US" sz="1600" dirty="0">
                <a:solidFill>
                  <a:srgbClr val="FFFFFF"/>
                </a:solidFill>
                <a:latin typeface="Arial Narrow" panose="020B0606020202030204" pitchFamily="34" charset="0"/>
              </a:rPr>
              <a:t>www.maine.gov/dacf/php/horticulture/growerresources.shtml </a:t>
            </a:r>
          </a:p>
          <a:p>
            <a:pPr algn="ctr" eaLnBrk="1" hangingPunct="1">
              <a:spcBef>
                <a:spcPct val="0"/>
              </a:spcBef>
              <a:buClrTx/>
              <a:buFontTx/>
              <a:buNone/>
            </a:pPr>
            <a:endParaRPr lang="en-US" altLang="en-US" sz="1800" dirty="0">
              <a:solidFill>
                <a:schemeClr val="tx1"/>
              </a:solidFill>
              <a:latin typeface="Arial Narrow" panose="020B0606020202030204" pitchFamily="34" charset="0"/>
            </a:endParaRPr>
          </a:p>
        </p:txBody>
      </p:sp>
      <p:sp>
        <p:nvSpPr>
          <p:cNvPr id="6" name="Rectangle 5"/>
          <p:cNvSpPr>
            <a:spLocks noChangeArrowheads="1"/>
          </p:cNvSpPr>
          <p:nvPr/>
        </p:nvSpPr>
        <p:spPr bwMode="auto">
          <a:xfrm>
            <a:off x="0" y="152400"/>
            <a:ext cx="9144000" cy="838200"/>
          </a:xfrm>
          <a:prstGeom prst="rect">
            <a:avLst/>
          </a:prstGeom>
          <a:no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lnSpc>
                <a:spcPct val="90000"/>
              </a:lnSpc>
              <a:spcBef>
                <a:spcPct val="0"/>
              </a:spcBef>
              <a:spcAft>
                <a:spcPct val="0"/>
              </a:spcAft>
              <a:defRPr/>
            </a:pPr>
            <a:r>
              <a:rPr lang="en-US" altLang="en-US" sz="3600" spc="300" dirty="0" smtClean="0">
                <a:latin typeface="Goudy Old Style" panose="02020502050305020303" pitchFamily="18" charset="0"/>
              </a:rPr>
              <a:t>IDM Future</a:t>
            </a:r>
            <a:endParaRPr lang="en-US" altLang="en-US" sz="2400" i="1" spc="300" dirty="0" smtClean="0">
              <a:latin typeface="Goudy Old Style" panose="02020502050305020303" pitchFamily="18" charset="0"/>
            </a:endParaRPr>
          </a:p>
        </p:txBody>
      </p:sp>
    </p:spTree>
    <p:custDataLst>
      <p:tags r:id="rId1"/>
    </p:custDataLst>
    <p:extLst>
      <p:ext uri="{BB962C8B-B14F-4D97-AF65-F5344CB8AC3E}">
        <p14:creationId xmlns:p14="http://schemas.microsoft.com/office/powerpoint/2010/main" val="15620080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SCN110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84496" y="3124200"/>
            <a:ext cx="4394076" cy="3297563"/>
          </a:xfrm>
          <a:prstGeom prst="rect">
            <a:avLst/>
          </a:prstGeom>
          <a:noFill/>
          <a:ln>
            <a:noFill/>
          </a:ln>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152400"/>
            <a:ext cx="9144000" cy="838200"/>
          </a:xfrm>
          <a:prstGeom prst="rect">
            <a:avLst/>
          </a:prstGeom>
          <a:solidFill>
            <a:schemeClr val="tx1">
              <a:alpha val="47000"/>
            </a:schemeClr>
          </a:solid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lnSpc>
                <a:spcPct val="90000"/>
              </a:lnSpc>
              <a:spcBef>
                <a:spcPct val="0"/>
              </a:spcBef>
              <a:spcAft>
                <a:spcPct val="0"/>
              </a:spcAft>
              <a:defRPr/>
            </a:pPr>
            <a:r>
              <a:rPr lang="en-US" altLang="en-US" sz="3600" spc="300" dirty="0" smtClean="0">
                <a:solidFill>
                  <a:prstClr val="black"/>
                </a:solidFill>
                <a:latin typeface="Goudy Old Style" panose="02020502050305020303" pitchFamily="18" charset="0"/>
              </a:rPr>
              <a:t>Invasive Plants</a:t>
            </a:r>
          </a:p>
        </p:txBody>
      </p:sp>
      <p:sp>
        <p:nvSpPr>
          <p:cNvPr id="2" name="Rectangle 1"/>
          <p:cNvSpPr/>
          <p:nvPr/>
        </p:nvSpPr>
        <p:spPr>
          <a:xfrm>
            <a:off x="457200" y="1295400"/>
            <a:ext cx="8229600" cy="1569660"/>
          </a:xfrm>
          <a:prstGeom prst="rect">
            <a:avLst/>
          </a:prstGeom>
        </p:spPr>
        <p:txBody>
          <a:bodyPr wrap="square">
            <a:spAutoFit/>
          </a:bodyPr>
          <a:lstStyle/>
          <a:p>
            <a:pPr marL="285750" indent="-285750">
              <a:buClr>
                <a:schemeClr val="accent2"/>
              </a:buClr>
              <a:buFont typeface="Arial" panose="020B0604020202020204" pitchFamily="34" charset="0"/>
              <a:buChar char="•"/>
            </a:pPr>
            <a:r>
              <a:rPr lang="en-US" sz="2400" dirty="0" smtClean="0">
                <a:latin typeface="Garamond" panose="02020404030301010803" pitchFamily="18" charset="0"/>
              </a:rPr>
              <a:t>~ </a:t>
            </a:r>
            <a:r>
              <a:rPr lang="en-US" sz="2400" dirty="0">
                <a:latin typeface="Garamond" panose="02020404030301010803" pitchFamily="18" charset="0"/>
              </a:rPr>
              <a:t>2,100 plant species recorded from </a:t>
            </a:r>
            <a:r>
              <a:rPr lang="en-US" sz="2400" dirty="0" smtClean="0">
                <a:latin typeface="Garamond" panose="02020404030301010803" pitchFamily="18" charset="0"/>
              </a:rPr>
              <a:t>Maine</a:t>
            </a:r>
          </a:p>
          <a:p>
            <a:pPr marL="285750" indent="-285750">
              <a:buClr>
                <a:schemeClr val="accent2"/>
              </a:buClr>
              <a:buFont typeface="Arial" panose="020B0604020202020204" pitchFamily="34" charset="0"/>
              <a:buChar char="•"/>
            </a:pPr>
            <a:r>
              <a:rPr lang="en-US" sz="2400" dirty="0" smtClean="0">
                <a:latin typeface="Garamond" panose="02020404030301010803" pitchFamily="18" charset="0"/>
              </a:rPr>
              <a:t>~ 1/3 of </a:t>
            </a:r>
            <a:r>
              <a:rPr lang="en-US" sz="2400" dirty="0">
                <a:latin typeface="Garamond" panose="02020404030301010803" pitchFamily="18" charset="0"/>
              </a:rPr>
              <a:t>those are </a:t>
            </a:r>
            <a:r>
              <a:rPr lang="en-US" sz="2400" u="sng" dirty="0">
                <a:latin typeface="Garamond" panose="02020404030301010803" pitchFamily="18" charset="0"/>
              </a:rPr>
              <a:t>not </a:t>
            </a:r>
            <a:r>
              <a:rPr lang="en-US" sz="2400" u="sng" dirty="0" smtClean="0">
                <a:latin typeface="Garamond" panose="02020404030301010803" pitchFamily="18" charset="0"/>
              </a:rPr>
              <a:t>native</a:t>
            </a:r>
            <a:r>
              <a:rPr lang="en-US" sz="2400" dirty="0" smtClean="0">
                <a:latin typeface="Garamond" panose="02020404030301010803" pitchFamily="18" charset="0"/>
              </a:rPr>
              <a:t> </a:t>
            </a:r>
          </a:p>
          <a:p>
            <a:pPr marL="285750" indent="-285750">
              <a:buClr>
                <a:schemeClr val="accent2"/>
              </a:buClr>
              <a:buFont typeface="Arial" panose="020B0604020202020204" pitchFamily="34" charset="0"/>
              <a:buChar char="•"/>
            </a:pPr>
            <a:r>
              <a:rPr lang="en-US" sz="2400" dirty="0" smtClean="0">
                <a:latin typeface="Garamond" panose="02020404030301010803" pitchFamily="18" charset="0"/>
              </a:rPr>
              <a:t>A </a:t>
            </a:r>
            <a:r>
              <a:rPr lang="en-US" sz="2400" u="sng" dirty="0" smtClean="0">
                <a:latin typeface="Garamond" panose="02020404030301010803" pitchFamily="18" charset="0"/>
              </a:rPr>
              <a:t>small </a:t>
            </a:r>
            <a:r>
              <a:rPr lang="en-US" sz="2400" u="sng" dirty="0">
                <a:latin typeface="Garamond" panose="02020404030301010803" pitchFamily="18" charset="0"/>
              </a:rPr>
              <a:t>fraction </a:t>
            </a:r>
            <a:r>
              <a:rPr lang="en-US" sz="2400" dirty="0" smtClean="0">
                <a:latin typeface="Garamond" panose="02020404030301010803" pitchFamily="18" charset="0"/>
              </a:rPr>
              <a:t>of those are </a:t>
            </a:r>
            <a:r>
              <a:rPr lang="en-US" sz="2400" dirty="0">
                <a:latin typeface="Garamond" panose="02020404030301010803" pitchFamily="18" charset="0"/>
              </a:rPr>
              <a:t>considered </a:t>
            </a:r>
            <a:r>
              <a:rPr lang="en-US" sz="2400" dirty="0" smtClean="0">
                <a:latin typeface="Garamond" panose="02020404030301010803" pitchFamily="18" charset="0"/>
              </a:rPr>
              <a:t>invasive</a:t>
            </a:r>
          </a:p>
          <a:p>
            <a:pPr marL="285750" indent="-285750">
              <a:buClr>
                <a:schemeClr val="accent2"/>
              </a:buClr>
              <a:buFont typeface="Arial" panose="020B0604020202020204" pitchFamily="34" charset="0"/>
              <a:buChar char="•"/>
            </a:pPr>
            <a:r>
              <a:rPr lang="en-US" sz="2400" dirty="0" smtClean="0">
                <a:latin typeface="Garamond" panose="02020404030301010803" pitchFamily="18" charset="0"/>
              </a:rPr>
              <a:t>These </a:t>
            </a:r>
            <a:r>
              <a:rPr lang="en-US" sz="2400" dirty="0">
                <a:latin typeface="Garamond" panose="02020404030301010803" pitchFamily="18" charset="0"/>
              </a:rPr>
              <a:t>have the potential to cause great harm to our </a:t>
            </a:r>
            <a:r>
              <a:rPr lang="en-US" sz="2400" dirty="0" smtClean="0">
                <a:latin typeface="Garamond" panose="02020404030301010803" pitchFamily="18" charset="0"/>
              </a:rPr>
              <a:t>landscape</a:t>
            </a:r>
            <a:endParaRPr lang="en-US" sz="2400" dirty="0">
              <a:latin typeface="Garamond" panose="02020404030301010803" pitchFamily="18" charset="0"/>
            </a:endParaRPr>
          </a:p>
        </p:txBody>
      </p:sp>
      <p:sp>
        <p:nvSpPr>
          <p:cNvPr id="6" name="Rectangle 5"/>
          <p:cNvSpPr/>
          <p:nvPr/>
        </p:nvSpPr>
        <p:spPr>
          <a:xfrm>
            <a:off x="5181600" y="3130826"/>
            <a:ext cx="3657600" cy="3727174"/>
          </a:xfrm>
          <a:prstGeom prst="rect">
            <a:avLst/>
          </a:prstGeom>
        </p:spPr>
        <p:txBody>
          <a:bodyPr wrap="square">
            <a:spAutoFit/>
          </a:bodyPr>
          <a:lstStyle/>
          <a:p>
            <a:pPr marL="285750" indent="-285750">
              <a:lnSpc>
                <a:spcPct val="90000"/>
              </a:lnSpc>
              <a:spcAft>
                <a:spcPts val="600"/>
              </a:spcAft>
              <a:buClr>
                <a:schemeClr val="tx2"/>
              </a:buClr>
              <a:buSzPct val="86000"/>
              <a:buFont typeface="Arial Narrow" panose="020B0606020202030204" pitchFamily="34" charset="0"/>
              <a:buChar char="–"/>
            </a:pPr>
            <a:r>
              <a:rPr lang="en-US" dirty="0" smtClean="0">
                <a:solidFill>
                  <a:schemeClr val="tx2"/>
                </a:solidFill>
                <a:latin typeface="Arial Narrow" panose="020B0606020202030204" pitchFamily="34" charset="0"/>
              </a:rPr>
              <a:t>Increase </a:t>
            </a:r>
            <a:r>
              <a:rPr lang="en-US" dirty="0">
                <a:solidFill>
                  <a:schemeClr val="tx2"/>
                </a:solidFill>
                <a:latin typeface="Arial Narrow" panose="020B0606020202030204" pitchFamily="34" charset="0"/>
              </a:rPr>
              <a:t>the costs of </a:t>
            </a:r>
            <a:r>
              <a:rPr lang="en-US" dirty="0" smtClean="0">
                <a:solidFill>
                  <a:schemeClr val="tx2"/>
                </a:solidFill>
                <a:latin typeface="Arial Narrow" panose="020B0606020202030204" pitchFamily="34" charset="0"/>
              </a:rPr>
              <a:t>agriculture</a:t>
            </a:r>
          </a:p>
          <a:p>
            <a:pPr marL="285750" indent="-285750">
              <a:lnSpc>
                <a:spcPct val="90000"/>
              </a:lnSpc>
              <a:spcAft>
                <a:spcPts val="600"/>
              </a:spcAft>
              <a:buClr>
                <a:schemeClr val="tx2"/>
              </a:buClr>
              <a:buSzPct val="86000"/>
              <a:buFont typeface="Arial Narrow" panose="020B0606020202030204" pitchFamily="34" charset="0"/>
              <a:buChar char="–"/>
            </a:pPr>
            <a:r>
              <a:rPr lang="en-US" dirty="0" smtClean="0">
                <a:solidFill>
                  <a:schemeClr val="tx2"/>
                </a:solidFill>
                <a:latin typeface="Arial Narrow" panose="020B0606020202030204" pitchFamily="34" charset="0"/>
              </a:rPr>
              <a:t>Affect </a:t>
            </a:r>
            <a:r>
              <a:rPr lang="en-US" dirty="0">
                <a:solidFill>
                  <a:schemeClr val="tx2"/>
                </a:solidFill>
                <a:latin typeface="Arial Narrow" panose="020B0606020202030204" pitchFamily="34" charset="0"/>
              </a:rPr>
              <a:t>forest </a:t>
            </a:r>
            <a:r>
              <a:rPr lang="en-US" dirty="0" smtClean="0">
                <a:solidFill>
                  <a:schemeClr val="tx2"/>
                </a:solidFill>
                <a:latin typeface="Arial Narrow" panose="020B0606020202030204" pitchFamily="34" charset="0"/>
              </a:rPr>
              <a:t>regeneration</a:t>
            </a:r>
            <a:endParaRPr lang="en-US" dirty="0">
              <a:solidFill>
                <a:schemeClr val="tx2"/>
              </a:solidFill>
              <a:latin typeface="Arial Narrow" panose="020B0606020202030204" pitchFamily="34" charset="0"/>
            </a:endParaRPr>
          </a:p>
          <a:p>
            <a:pPr marL="285750" indent="-285750">
              <a:lnSpc>
                <a:spcPct val="90000"/>
              </a:lnSpc>
              <a:spcAft>
                <a:spcPts val="600"/>
              </a:spcAft>
              <a:buClr>
                <a:schemeClr val="tx2"/>
              </a:buClr>
              <a:buSzPct val="86000"/>
              <a:buFont typeface="Arial Narrow" panose="020B0606020202030204" pitchFamily="34" charset="0"/>
              <a:buChar char="–"/>
            </a:pPr>
            <a:r>
              <a:rPr lang="en-US" dirty="0" smtClean="0">
                <a:solidFill>
                  <a:schemeClr val="tx2"/>
                </a:solidFill>
                <a:latin typeface="Arial Narrow" panose="020B0606020202030204" pitchFamily="34" charset="0"/>
              </a:rPr>
              <a:t>Threaten </a:t>
            </a:r>
            <a:r>
              <a:rPr lang="en-US" dirty="0">
                <a:solidFill>
                  <a:schemeClr val="tx2"/>
                </a:solidFill>
                <a:latin typeface="Arial Narrow" panose="020B0606020202030204" pitchFamily="34" charset="0"/>
              </a:rPr>
              <a:t>our recreational </a:t>
            </a:r>
            <a:r>
              <a:rPr lang="en-US" dirty="0" smtClean="0">
                <a:solidFill>
                  <a:schemeClr val="tx2"/>
                </a:solidFill>
                <a:latin typeface="Arial Narrow" panose="020B0606020202030204" pitchFamily="34" charset="0"/>
              </a:rPr>
              <a:t>experiences</a:t>
            </a:r>
          </a:p>
          <a:p>
            <a:pPr marL="285750" indent="-285750">
              <a:lnSpc>
                <a:spcPct val="90000"/>
              </a:lnSpc>
              <a:spcAft>
                <a:spcPts val="600"/>
              </a:spcAft>
              <a:buClr>
                <a:schemeClr val="tx2"/>
              </a:buClr>
              <a:buSzPct val="86000"/>
              <a:buFont typeface="Arial Narrow" panose="020B0606020202030204" pitchFamily="34" charset="0"/>
              <a:buChar char="–"/>
            </a:pPr>
            <a:r>
              <a:rPr lang="en-US" dirty="0" smtClean="0">
                <a:solidFill>
                  <a:schemeClr val="tx2"/>
                </a:solidFill>
                <a:latin typeface="Arial Narrow" panose="020B0606020202030204" pitchFamily="34" charset="0"/>
              </a:rPr>
              <a:t>Decrease property values</a:t>
            </a:r>
          </a:p>
          <a:p>
            <a:pPr marL="285750" indent="-285750">
              <a:lnSpc>
                <a:spcPct val="90000"/>
              </a:lnSpc>
              <a:spcAft>
                <a:spcPts val="600"/>
              </a:spcAft>
              <a:buClr>
                <a:schemeClr val="tx2"/>
              </a:buClr>
              <a:buSzPct val="86000"/>
              <a:buFont typeface="Arial Narrow" panose="020B0606020202030204" pitchFamily="34" charset="0"/>
              <a:buChar char="–"/>
            </a:pPr>
            <a:r>
              <a:rPr lang="en-US" dirty="0" smtClean="0">
                <a:solidFill>
                  <a:schemeClr val="tx2"/>
                </a:solidFill>
                <a:latin typeface="Arial Narrow" panose="020B0606020202030204" pitchFamily="34" charset="0"/>
              </a:rPr>
              <a:t>Outcompetes </a:t>
            </a:r>
            <a:r>
              <a:rPr lang="en-US" dirty="0">
                <a:solidFill>
                  <a:schemeClr val="tx2"/>
                </a:solidFill>
                <a:latin typeface="Arial Narrow" panose="020B0606020202030204" pitchFamily="34" charset="0"/>
              </a:rPr>
              <a:t>native species </a:t>
            </a:r>
            <a:endParaRPr lang="en-US" dirty="0" smtClean="0">
              <a:solidFill>
                <a:schemeClr val="tx2"/>
              </a:solidFill>
              <a:latin typeface="Arial Narrow" panose="020B0606020202030204" pitchFamily="34" charset="0"/>
            </a:endParaRPr>
          </a:p>
          <a:p>
            <a:pPr marL="285750" indent="-285750">
              <a:lnSpc>
                <a:spcPct val="90000"/>
              </a:lnSpc>
              <a:spcAft>
                <a:spcPts val="600"/>
              </a:spcAft>
              <a:buClr>
                <a:schemeClr val="tx2"/>
              </a:buClr>
              <a:buSzPct val="86000"/>
              <a:buFont typeface="Arial Narrow" panose="020B0606020202030204" pitchFamily="34" charset="0"/>
              <a:buChar char="–"/>
            </a:pPr>
            <a:r>
              <a:rPr lang="en-US" dirty="0" smtClean="0">
                <a:solidFill>
                  <a:schemeClr val="tx2"/>
                </a:solidFill>
                <a:latin typeface="Arial Narrow" panose="020B0606020202030204" pitchFamily="34" charset="0"/>
              </a:rPr>
              <a:t>Change animal </a:t>
            </a:r>
            <a:r>
              <a:rPr lang="en-US" dirty="0">
                <a:solidFill>
                  <a:schemeClr val="tx2"/>
                </a:solidFill>
                <a:latin typeface="Arial Narrow" panose="020B0606020202030204" pitchFamily="34" charset="0"/>
              </a:rPr>
              <a:t>habitat by eliminating native foods, altering cover, and destroying nesting opportunities</a:t>
            </a:r>
            <a:r>
              <a:rPr lang="en-US" dirty="0" smtClean="0">
                <a:solidFill>
                  <a:schemeClr val="tx2"/>
                </a:solidFill>
                <a:latin typeface="Arial Narrow" panose="020B0606020202030204" pitchFamily="34" charset="0"/>
              </a:rPr>
              <a:t>.</a:t>
            </a:r>
            <a:r>
              <a:rPr lang="en-US" dirty="0">
                <a:solidFill>
                  <a:schemeClr val="tx2"/>
                </a:solidFill>
                <a:latin typeface="Arial Narrow" panose="020B0606020202030204" pitchFamily="34" charset="0"/>
              </a:rPr>
              <a:t> </a:t>
            </a:r>
            <a:endParaRPr lang="en-US" dirty="0" smtClean="0">
              <a:solidFill>
                <a:schemeClr val="tx2"/>
              </a:solidFill>
              <a:latin typeface="Arial Narrow" panose="020B0606020202030204" pitchFamily="34" charset="0"/>
            </a:endParaRPr>
          </a:p>
          <a:p>
            <a:pPr marL="285750" indent="-285750">
              <a:lnSpc>
                <a:spcPct val="90000"/>
              </a:lnSpc>
              <a:spcAft>
                <a:spcPts val="600"/>
              </a:spcAft>
              <a:buClr>
                <a:schemeClr val="tx2"/>
              </a:buClr>
              <a:buSzPct val="86000"/>
              <a:buFont typeface="Arial Narrow" panose="020B0606020202030204" pitchFamily="34" charset="0"/>
              <a:buChar char="–"/>
            </a:pPr>
            <a:endParaRPr lang="en-US" dirty="0" smtClean="0">
              <a:solidFill>
                <a:schemeClr val="tx2"/>
              </a:solidFill>
              <a:latin typeface="Arial Narrow" panose="020B0606020202030204" pitchFamily="34" charset="0"/>
            </a:endParaRPr>
          </a:p>
          <a:p>
            <a:pPr>
              <a:lnSpc>
                <a:spcPct val="90000"/>
              </a:lnSpc>
              <a:spcAft>
                <a:spcPts val="600"/>
              </a:spcAft>
              <a:buClr>
                <a:schemeClr val="tx2"/>
              </a:buClr>
              <a:buSzPct val="86000"/>
            </a:pPr>
            <a:r>
              <a:rPr lang="en-US" dirty="0" smtClean="0">
                <a:solidFill>
                  <a:schemeClr val="tx2"/>
                </a:solidFill>
                <a:latin typeface="Arial Narrow" panose="020B0606020202030204" pitchFamily="34" charset="0"/>
              </a:rPr>
              <a:t>Aquatic </a:t>
            </a:r>
            <a:r>
              <a:rPr lang="en-US" dirty="0">
                <a:solidFill>
                  <a:schemeClr val="tx2"/>
                </a:solidFill>
                <a:latin typeface="Arial Narrow" panose="020B0606020202030204" pitchFamily="34" charset="0"/>
              </a:rPr>
              <a:t>invasives can choke waterways, making it difficult to boat or swim.</a:t>
            </a:r>
          </a:p>
          <a:p>
            <a:endParaRPr lang="en-US" dirty="0">
              <a:latin typeface="Arial Narrow" panose="020B0606020202030204" pitchFamily="34" charset="0"/>
            </a:endParaRPr>
          </a:p>
        </p:txBody>
      </p:sp>
    </p:spTree>
    <p:custDataLst>
      <p:tags r:id="rId1"/>
    </p:custDataLst>
    <p:extLst>
      <p:ext uri="{BB962C8B-B14F-4D97-AF65-F5344CB8AC3E}">
        <p14:creationId xmlns:p14="http://schemas.microsoft.com/office/powerpoint/2010/main" val="8975453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9" name="Picture 20"/>
          <p:cNvPicPr>
            <a:picLocks noChangeAspect="1" noChangeArrowheads="1"/>
          </p:cNvPicPr>
          <p:nvPr/>
        </p:nvPicPr>
        <p:blipFill rotWithShape="1">
          <a:blip r:embed="rId4" cstate="print">
            <a:lum bright="6000" contrast="12000"/>
            <a:extLst>
              <a:ext uri="{28A0092B-C50C-407E-A947-70E740481C1C}">
                <a14:useLocalDpi xmlns:a14="http://schemas.microsoft.com/office/drawing/2010/main" val="0"/>
              </a:ext>
            </a:extLst>
          </a:blip>
          <a:srcRect/>
          <a:stretch/>
        </p:blipFill>
        <p:spPr bwMode="auto">
          <a:xfrm flipH="1">
            <a:off x="6776252" y="4435576"/>
            <a:ext cx="2016125" cy="1754850"/>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5"/>
          <p:cNvSpPr>
            <a:spLocks noChangeArrowheads="1"/>
          </p:cNvSpPr>
          <p:nvPr/>
        </p:nvSpPr>
        <p:spPr bwMode="auto">
          <a:xfrm>
            <a:off x="0" y="304800"/>
            <a:ext cx="9144000" cy="838200"/>
          </a:xfrm>
          <a:prstGeom prst="rect">
            <a:avLst/>
          </a:prstGeom>
          <a:solidFill>
            <a:schemeClr val="tx1">
              <a:alpha val="47000"/>
            </a:schemeClr>
          </a:solid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lnSpc>
                <a:spcPct val="90000"/>
              </a:lnSpc>
              <a:spcBef>
                <a:spcPct val="0"/>
              </a:spcBef>
              <a:spcAft>
                <a:spcPct val="0"/>
              </a:spcAft>
              <a:defRPr/>
            </a:pPr>
            <a:r>
              <a:rPr lang="en-US" altLang="en-US" sz="3600" spc="300" dirty="0" smtClean="0">
                <a:solidFill>
                  <a:prstClr val="black"/>
                </a:solidFill>
                <a:latin typeface="Goudy Old Style" panose="02020502050305020303" pitchFamily="18" charset="0"/>
              </a:rPr>
              <a:t>Spotted Wing Drosophila </a:t>
            </a:r>
            <a:r>
              <a:rPr lang="en-US" altLang="en-US" sz="3600" spc="300" dirty="0" smtClean="0">
                <a:solidFill>
                  <a:prstClr val="black"/>
                </a:solidFill>
                <a:latin typeface="Garamond" panose="02020404030301010803" pitchFamily="18" charset="0"/>
              </a:rPr>
              <a:t>(</a:t>
            </a:r>
            <a:r>
              <a:rPr lang="en-US" altLang="en-US" sz="3600" spc="300" dirty="0" smtClean="0">
                <a:solidFill>
                  <a:prstClr val="black"/>
                </a:solidFill>
                <a:latin typeface="Goudy Old Style" panose="02020502050305020303" pitchFamily="18" charset="0"/>
              </a:rPr>
              <a:t>SWD</a:t>
            </a:r>
            <a:r>
              <a:rPr lang="en-US" altLang="en-US" sz="3600" spc="300" dirty="0" smtClean="0">
                <a:solidFill>
                  <a:prstClr val="black"/>
                </a:solidFill>
                <a:latin typeface="Garamond" panose="02020404030301010803" pitchFamily="18" charset="0"/>
              </a:rPr>
              <a:t>)</a:t>
            </a:r>
            <a:r>
              <a:rPr lang="en-US" altLang="en-US" sz="3600" spc="300" dirty="0" smtClean="0">
                <a:solidFill>
                  <a:prstClr val="black"/>
                </a:solidFill>
                <a:latin typeface="Goudy Old Style" panose="02020502050305020303" pitchFamily="18" charset="0"/>
              </a:rPr>
              <a:t/>
            </a:r>
            <a:br>
              <a:rPr lang="en-US" altLang="en-US" sz="3600" spc="300" dirty="0" smtClean="0">
                <a:solidFill>
                  <a:prstClr val="black"/>
                </a:solidFill>
                <a:latin typeface="Goudy Old Style" panose="02020502050305020303" pitchFamily="18" charset="0"/>
              </a:rPr>
            </a:br>
            <a:r>
              <a:rPr lang="en-US" altLang="en-US" sz="2400" i="1" spc="300" dirty="0" smtClean="0">
                <a:solidFill>
                  <a:prstClr val="black"/>
                </a:solidFill>
                <a:latin typeface="Goudy Old Style" panose="02020502050305020303" pitchFamily="18" charset="0"/>
              </a:rPr>
              <a:t>Drosophila </a:t>
            </a:r>
            <a:r>
              <a:rPr lang="en-US" altLang="en-US" sz="2400" i="1" spc="300" dirty="0" err="1" smtClean="0">
                <a:solidFill>
                  <a:prstClr val="black"/>
                </a:solidFill>
                <a:latin typeface="Goudy Old Style" panose="02020502050305020303" pitchFamily="18" charset="0"/>
              </a:rPr>
              <a:t>suzukii</a:t>
            </a:r>
            <a:endParaRPr lang="en-US" altLang="en-US" sz="2400" i="1" spc="300" dirty="0" smtClean="0">
              <a:solidFill>
                <a:prstClr val="black"/>
              </a:solidFill>
              <a:latin typeface="Goudy Old Style" panose="02020502050305020303" pitchFamily="18" charset="0"/>
            </a:endParaRPr>
          </a:p>
        </p:txBody>
      </p:sp>
      <p:grpSp>
        <p:nvGrpSpPr>
          <p:cNvPr id="3" name="Group 2"/>
          <p:cNvGrpSpPr/>
          <p:nvPr/>
        </p:nvGrpSpPr>
        <p:grpSpPr>
          <a:xfrm>
            <a:off x="4490808" y="1371600"/>
            <a:ext cx="2214792" cy="2974914"/>
            <a:chOff x="4269939" y="1536862"/>
            <a:chExt cx="2214792" cy="2974914"/>
          </a:xfrm>
        </p:grpSpPr>
        <p:pic>
          <p:nvPicPr>
            <p:cNvPr id="21511" name="Picture 18"/>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a:stretch>
              <a:fillRect/>
            </a:stretch>
          </p:blipFill>
          <p:spPr bwMode="auto">
            <a:xfrm>
              <a:off x="4269939" y="1536862"/>
              <a:ext cx="2214792" cy="297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24"/>
            <p:cNvSpPr txBox="1">
              <a:spLocks noChangeArrowheads="1"/>
            </p:cNvSpPr>
            <p:nvPr/>
          </p:nvSpPr>
          <p:spPr bwMode="auto">
            <a:xfrm>
              <a:off x="5832164" y="4337698"/>
              <a:ext cx="644835" cy="156415"/>
            </a:xfrm>
            <a:prstGeom prst="rect">
              <a:avLst/>
            </a:prstGeom>
            <a:solidFill>
              <a:schemeClr val="tx1">
                <a:alpha val="6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tIns="18288" rIns="45720" bIns="1828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0"/>
                </a:spcBef>
                <a:spcAft>
                  <a:spcPct val="0"/>
                </a:spcAft>
              </a:pPr>
              <a:r>
                <a:rPr lang="en-US" altLang="en-US" sz="800" b="0" i="1" dirty="0" smtClean="0">
                  <a:solidFill>
                    <a:prstClr val="black"/>
                  </a:solidFill>
                </a:rPr>
                <a:t>G. </a:t>
              </a:r>
              <a:r>
                <a:rPr lang="en-US" altLang="en-US" sz="800" b="0" i="1" dirty="0" err="1" smtClean="0">
                  <a:solidFill>
                    <a:prstClr val="black"/>
                  </a:solidFill>
                </a:rPr>
                <a:t>Arakelian</a:t>
              </a:r>
              <a:endParaRPr lang="en-US" altLang="en-US" sz="800" b="0" i="1" dirty="0">
                <a:solidFill>
                  <a:prstClr val="black"/>
                </a:solidFill>
              </a:endParaRPr>
            </a:p>
          </p:txBody>
        </p:sp>
        <p:sp>
          <p:nvSpPr>
            <p:cNvPr id="21506" name="Text Box 4"/>
            <p:cNvSpPr txBox="1">
              <a:spLocks noChangeArrowheads="1"/>
            </p:cNvSpPr>
            <p:nvPr/>
          </p:nvSpPr>
          <p:spPr bwMode="auto">
            <a:xfrm>
              <a:off x="4269939" y="1555354"/>
              <a:ext cx="685764" cy="330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algn="ctr" eaLnBrk="1" fontAlgn="base" hangingPunct="1">
                <a:spcBef>
                  <a:spcPct val="0"/>
                </a:spcBef>
                <a:spcAft>
                  <a:spcPct val="0"/>
                </a:spcAft>
                <a:buClrTx/>
                <a:buSzTx/>
                <a:buFontTx/>
                <a:buNone/>
              </a:pPr>
              <a:r>
                <a:rPr lang="en-US" altLang="en-US" sz="1600" dirty="0">
                  <a:solidFill>
                    <a:schemeClr val="bg1"/>
                  </a:solidFill>
                  <a:latin typeface="Arial" charset="0"/>
                </a:rPr>
                <a:t>male</a:t>
              </a:r>
            </a:p>
          </p:txBody>
        </p:sp>
      </p:grpSp>
      <p:sp>
        <p:nvSpPr>
          <p:cNvPr id="16" name="Text Box 3"/>
          <p:cNvSpPr txBox="1">
            <a:spLocks noChangeArrowheads="1"/>
          </p:cNvSpPr>
          <p:nvPr/>
        </p:nvSpPr>
        <p:spPr bwMode="auto">
          <a:xfrm>
            <a:off x="705682" y="1491258"/>
            <a:ext cx="3637718" cy="338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fontAlgn="base" hangingPunct="1">
              <a:spcBef>
                <a:spcPct val="0"/>
              </a:spcBef>
              <a:spcAft>
                <a:spcPts val="1200"/>
              </a:spcAft>
              <a:buClrTx/>
              <a:buSzTx/>
              <a:buFontTx/>
              <a:buNone/>
            </a:pPr>
            <a:r>
              <a:rPr lang="en-US" altLang="en-US" sz="2400" dirty="0" smtClean="0">
                <a:latin typeface="Garamond" pitchFamily="18" charset="0"/>
              </a:rPr>
              <a:t>Vinegar Fly</a:t>
            </a:r>
          </a:p>
          <a:p>
            <a:pPr eaLnBrk="1" fontAlgn="base" hangingPunct="1">
              <a:spcBef>
                <a:spcPct val="0"/>
              </a:spcBef>
              <a:spcAft>
                <a:spcPts val="1200"/>
              </a:spcAft>
              <a:buClrTx/>
              <a:buSzTx/>
              <a:buFontTx/>
              <a:buNone/>
            </a:pPr>
            <a:r>
              <a:rPr lang="en-US" altLang="en-US" sz="2400" dirty="0" smtClean="0">
                <a:latin typeface="Garamond" pitchFamily="18" charset="0"/>
              </a:rPr>
              <a:t>Attacks </a:t>
            </a:r>
            <a:r>
              <a:rPr lang="en-US" altLang="en-US" sz="2400" u="sng" dirty="0">
                <a:latin typeface="Garamond" pitchFamily="18" charset="0"/>
              </a:rPr>
              <a:t>ripening </a:t>
            </a:r>
            <a:r>
              <a:rPr lang="en-US" altLang="en-US" sz="2400" u="sng" dirty="0" smtClean="0">
                <a:latin typeface="Garamond" pitchFamily="18" charset="0"/>
              </a:rPr>
              <a:t>fruit</a:t>
            </a:r>
          </a:p>
          <a:p>
            <a:pPr marL="285750" indent="-285750" eaLnBrk="1" fontAlgn="base" hangingPunct="1">
              <a:spcBef>
                <a:spcPct val="0"/>
              </a:spcBef>
              <a:spcAft>
                <a:spcPts val="600"/>
              </a:spcAft>
              <a:buClrTx/>
              <a:buSzTx/>
              <a:buFont typeface="Arial" panose="020B0604020202020204" pitchFamily="34" charset="0"/>
              <a:buChar char="•"/>
            </a:pPr>
            <a:r>
              <a:rPr lang="en-US" altLang="en-US" sz="1800" dirty="0" smtClean="0">
                <a:solidFill>
                  <a:schemeClr val="tx2"/>
                </a:solidFill>
                <a:latin typeface="Arial Narrow" panose="020B0606020202030204" pitchFamily="34" charset="0"/>
              </a:rPr>
              <a:t>Prefers </a:t>
            </a:r>
            <a:r>
              <a:rPr lang="en-US" altLang="en-US" sz="1800" dirty="0">
                <a:solidFill>
                  <a:schemeClr val="tx2"/>
                </a:solidFill>
                <a:latin typeface="Arial Narrow" panose="020B0606020202030204" pitchFamily="34" charset="0"/>
              </a:rPr>
              <a:t>soft-skinned </a:t>
            </a:r>
            <a:r>
              <a:rPr lang="en-US" altLang="en-US" sz="1800" dirty="0" smtClean="0">
                <a:solidFill>
                  <a:schemeClr val="tx2"/>
                </a:solidFill>
                <a:latin typeface="Arial Narrow" panose="020B0606020202030204" pitchFamily="34" charset="0"/>
              </a:rPr>
              <a:t>fruit</a:t>
            </a:r>
          </a:p>
          <a:p>
            <a:pPr marL="742950" lvl="1" indent="-285750" eaLnBrk="1" fontAlgn="base" hangingPunct="1">
              <a:spcBef>
                <a:spcPct val="0"/>
              </a:spcBef>
              <a:spcAft>
                <a:spcPts val="1200"/>
              </a:spcAft>
              <a:buClrTx/>
              <a:buSzTx/>
              <a:buFont typeface="Arial" panose="020B0604020202020204" pitchFamily="34" charset="0"/>
              <a:buChar char="–"/>
            </a:pPr>
            <a:r>
              <a:rPr lang="en-US" altLang="en-US" sz="1800" dirty="0" smtClean="0">
                <a:latin typeface="Arial Narrow" panose="020B0606020202030204" pitchFamily="34" charset="0"/>
              </a:rPr>
              <a:t>blueberry</a:t>
            </a:r>
            <a:r>
              <a:rPr lang="en-US" altLang="en-US" sz="1800" dirty="0">
                <a:latin typeface="Arial Narrow" panose="020B0606020202030204" pitchFamily="34" charset="0"/>
              </a:rPr>
              <a:t>, blackberry, cherry, grape, peach, plum, raspberry, </a:t>
            </a:r>
            <a:r>
              <a:rPr lang="en-US" altLang="en-US" sz="1800" dirty="0" smtClean="0">
                <a:latin typeface="Arial Narrow" panose="020B0606020202030204" pitchFamily="34" charset="0"/>
              </a:rPr>
              <a:t>strawberry…</a:t>
            </a:r>
          </a:p>
          <a:p>
            <a:pPr marL="285750" indent="-285750" eaLnBrk="1" fontAlgn="base" hangingPunct="1">
              <a:spcBef>
                <a:spcPct val="0"/>
              </a:spcBef>
              <a:spcAft>
                <a:spcPts val="600"/>
              </a:spcAft>
              <a:buClrTx/>
              <a:buSzTx/>
              <a:buFont typeface="Arial" panose="020B0604020202020204" pitchFamily="34" charset="0"/>
              <a:buChar char="•"/>
            </a:pPr>
            <a:r>
              <a:rPr lang="en-US" altLang="en-US" sz="1800" dirty="0" smtClean="0">
                <a:solidFill>
                  <a:schemeClr val="tx2"/>
                </a:solidFill>
                <a:latin typeface="Arial Narrow" panose="020B0606020202030204" pitchFamily="34" charset="0"/>
              </a:rPr>
              <a:t>Will </a:t>
            </a:r>
            <a:r>
              <a:rPr lang="en-US" altLang="en-US" sz="1800" dirty="0">
                <a:solidFill>
                  <a:schemeClr val="tx2"/>
                </a:solidFill>
                <a:latin typeface="Arial Narrow" panose="020B0606020202030204" pitchFamily="34" charset="0"/>
              </a:rPr>
              <a:t>attack harder fruits if </a:t>
            </a:r>
            <a:r>
              <a:rPr lang="en-US" altLang="en-US" sz="1800" u="sng" dirty="0">
                <a:solidFill>
                  <a:schemeClr val="tx2"/>
                </a:solidFill>
                <a:latin typeface="Arial Narrow" panose="020B0606020202030204" pitchFamily="34" charset="0"/>
              </a:rPr>
              <a:t>skin is </a:t>
            </a:r>
            <a:r>
              <a:rPr lang="en-US" altLang="en-US" sz="1800" u="sng" dirty="0" smtClean="0">
                <a:solidFill>
                  <a:schemeClr val="tx2"/>
                </a:solidFill>
                <a:latin typeface="Arial Narrow" panose="020B0606020202030204" pitchFamily="34" charset="0"/>
              </a:rPr>
              <a:t>broken</a:t>
            </a:r>
          </a:p>
          <a:p>
            <a:pPr marL="742950" lvl="1" indent="-285750" eaLnBrk="1" fontAlgn="base" hangingPunct="1">
              <a:spcBef>
                <a:spcPct val="0"/>
              </a:spcBef>
              <a:spcAft>
                <a:spcPts val="1200"/>
              </a:spcAft>
              <a:buClrTx/>
              <a:buSzTx/>
              <a:buFont typeface="Arial" panose="020B0604020202020204" pitchFamily="34" charset="0"/>
              <a:buChar char="–"/>
            </a:pPr>
            <a:r>
              <a:rPr lang="en-US" altLang="en-US" sz="1800" dirty="0" smtClean="0">
                <a:latin typeface="Arial Narrow" panose="020B0606020202030204" pitchFamily="34" charset="0"/>
              </a:rPr>
              <a:t>apple</a:t>
            </a:r>
            <a:r>
              <a:rPr lang="en-US" altLang="en-US" sz="1800" dirty="0">
                <a:latin typeface="Arial Narrow" panose="020B0606020202030204" pitchFamily="34" charset="0"/>
              </a:rPr>
              <a:t>, pear, tomato, kiwi…</a:t>
            </a:r>
          </a:p>
        </p:txBody>
      </p:sp>
      <p:grpSp>
        <p:nvGrpSpPr>
          <p:cNvPr id="2" name="Group 1"/>
          <p:cNvGrpSpPr/>
          <p:nvPr/>
        </p:nvGrpSpPr>
        <p:grpSpPr>
          <a:xfrm>
            <a:off x="228600" y="5181600"/>
            <a:ext cx="5659669" cy="1426986"/>
            <a:chOff x="466730" y="5181600"/>
            <a:chExt cx="5659669" cy="1426986"/>
          </a:xfrm>
        </p:grpSpPr>
        <p:pic>
          <p:nvPicPr>
            <p:cNvPr id="18" name="Picture 22" descr="soft raspberr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73263" y="5181600"/>
              <a:ext cx="1417320" cy="141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3214690" y="5186008"/>
              <a:ext cx="1371600" cy="1412912"/>
              <a:chOff x="3214690" y="5186008"/>
              <a:chExt cx="1371600" cy="1412912"/>
            </a:xfrm>
          </p:grpSpPr>
          <p:pic>
            <p:nvPicPr>
              <p:cNvPr id="21" name="Picture 23" descr="collap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4690" y="5186008"/>
                <a:ext cx="1371600" cy="14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4"/>
              <p:cNvSpPr txBox="1">
                <a:spLocks noChangeArrowheads="1"/>
              </p:cNvSpPr>
              <p:nvPr/>
            </p:nvSpPr>
            <p:spPr bwMode="auto">
              <a:xfrm>
                <a:off x="3819654" y="6438876"/>
                <a:ext cx="752346" cy="160044"/>
              </a:xfrm>
              <a:prstGeom prst="rect">
                <a:avLst/>
              </a:prstGeom>
              <a:solidFill>
                <a:schemeClr val="tx1">
                  <a:alpha val="6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45720" tIns="18288" rIns="45720" bIns="1828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en-US" sz="800" b="0" i="1" dirty="0" smtClean="0">
                    <a:solidFill>
                      <a:schemeClr val="bg1"/>
                    </a:solidFill>
                  </a:rPr>
                  <a:t>Martin Hauser</a:t>
                </a:r>
                <a:endParaRPr lang="en-US" altLang="en-US" sz="800" b="0" i="1" dirty="0">
                  <a:solidFill>
                    <a:schemeClr val="bg1"/>
                  </a:solidFill>
                </a:endParaRPr>
              </a:p>
            </p:txBody>
          </p:sp>
        </p:grpSp>
        <p:grpSp>
          <p:nvGrpSpPr>
            <p:cNvPr id="8" name="Group 7"/>
            <p:cNvGrpSpPr/>
            <p:nvPr/>
          </p:nvGrpSpPr>
          <p:grpSpPr>
            <a:xfrm>
              <a:off x="4610396" y="5181600"/>
              <a:ext cx="1516003" cy="1426986"/>
              <a:chOff x="4610396" y="5181600"/>
              <a:chExt cx="1516003" cy="1426986"/>
            </a:xfrm>
          </p:grpSpPr>
          <p:pic>
            <p:nvPicPr>
              <p:cNvPr id="27" name="Picture 13" descr="infested cherry"/>
              <p:cNvPicPr>
                <a:picLocks noChangeAspect="1" noChangeArrowheads="1"/>
              </p:cNvPicPr>
              <p:nvPr/>
            </p:nvPicPr>
            <p:blipFill>
              <a:blip r:embed="rId8"/>
              <a:srcRect/>
              <a:stretch>
                <a:fillRect/>
              </a:stretch>
            </p:blipFill>
            <p:spPr bwMode="auto">
              <a:xfrm>
                <a:off x="4610396" y="5181600"/>
                <a:ext cx="1516003" cy="1417320"/>
              </a:xfrm>
              <a:prstGeom prst="rect">
                <a:avLst/>
              </a:prstGeom>
              <a:noFill/>
              <a:ln>
                <a:noFill/>
              </a:ln>
              <a:effectLst>
                <a:outerShdw blurRad="152400" dist="76200" dir="3000000" sx="103000" sy="103000" algn="ctr" rotWithShape="0">
                  <a:srgbClr val="000000">
                    <a:alpha val="44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4"/>
              <p:cNvSpPr txBox="1">
                <a:spLocks noChangeArrowheads="1"/>
              </p:cNvSpPr>
              <p:nvPr/>
            </p:nvSpPr>
            <p:spPr bwMode="auto">
              <a:xfrm>
                <a:off x="4950371" y="6447791"/>
                <a:ext cx="836052" cy="160795"/>
              </a:xfrm>
              <a:prstGeom prst="rect">
                <a:avLst/>
              </a:prstGeom>
              <a:solidFill>
                <a:schemeClr val="tx1">
                  <a:alpha val="6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45720" tIns="18288" rIns="45720" bIns="1828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en-US" sz="800" b="0" i="1" dirty="0" smtClean="0">
                    <a:solidFill>
                      <a:schemeClr val="bg1"/>
                    </a:solidFill>
                  </a:rPr>
                  <a:t>V. Walton, OSU</a:t>
                </a:r>
                <a:endParaRPr lang="en-US" altLang="en-US" sz="800" b="0" i="1" dirty="0">
                  <a:solidFill>
                    <a:schemeClr val="bg1"/>
                  </a:solidFill>
                </a:endParaRPr>
              </a:p>
            </p:txBody>
          </p:sp>
        </p:grpSp>
        <p:pic>
          <p:nvPicPr>
            <p:cNvPr id="30"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t="11761"/>
            <a:stretch>
              <a:fillRect/>
            </a:stretch>
          </p:blipFill>
          <p:spPr bwMode="auto">
            <a:xfrm>
              <a:off x="466730" y="5181600"/>
              <a:ext cx="1282426" cy="1417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1" name="TextBox 24"/>
          <p:cNvSpPr txBox="1">
            <a:spLocks noChangeArrowheads="1"/>
          </p:cNvSpPr>
          <p:nvPr/>
        </p:nvSpPr>
        <p:spPr bwMode="auto">
          <a:xfrm>
            <a:off x="1109292" y="6438875"/>
            <a:ext cx="1252908" cy="160045"/>
          </a:xfrm>
          <a:prstGeom prst="rect">
            <a:avLst/>
          </a:prstGeom>
          <a:solidFill>
            <a:schemeClr val="tx1">
              <a:alpha val="6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tIns="18288" rIns="45720" bIns="1828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en-US" sz="800" b="0" i="1" dirty="0" smtClean="0">
                <a:solidFill>
                  <a:schemeClr val="bg1"/>
                </a:solidFill>
              </a:rPr>
              <a:t>BC Ministry of Agriculture</a:t>
            </a:r>
            <a:endParaRPr lang="en-US" altLang="en-US" sz="800" b="0" i="1" dirty="0">
              <a:solidFill>
                <a:schemeClr val="bg1"/>
              </a:solidFill>
            </a:endParaRPr>
          </a:p>
        </p:txBody>
      </p:sp>
      <p:grpSp>
        <p:nvGrpSpPr>
          <p:cNvPr id="10" name="Group 9"/>
          <p:cNvGrpSpPr/>
          <p:nvPr/>
        </p:nvGrpSpPr>
        <p:grpSpPr>
          <a:xfrm>
            <a:off x="6776252" y="1447800"/>
            <a:ext cx="2062948" cy="2993848"/>
            <a:chOff x="6629400" y="1505774"/>
            <a:chExt cx="2062948" cy="2993848"/>
          </a:xfrm>
        </p:grpSpPr>
        <p:grpSp>
          <p:nvGrpSpPr>
            <p:cNvPr id="7" name="Group 6"/>
            <p:cNvGrpSpPr/>
            <p:nvPr/>
          </p:nvGrpSpPr>
          <p:grpSpPr>
            <a:xfrm>
              <a:off x="6629400" y="1505774"/>
              <a:ext cx="2062948" cy="2808288"/>
              <a:chOff x="6928652" y="1905000"/>
              <a:chExt cx="2062948" cy="2808288"/>
            </a:xfrm>
          </p:grpSpPr>
          <p:grpSp>
            <p:nvGrpSpPr>
              <p:cNvPr id="5" name="Group 4"/>
              <p:cNvGrpSpPr/>
              <p:nvPr/>
            </p:nvGrpSpPr>
            <p:grpSpPr>
              <a:xfrm>
                <a:off x="6928652" y="1905000"/>
                <a:ext cx="2062948" cy="2808288"/>
                <a:chOff x="6928652" y="1905000"/>
                <a:chExt cx="2062948" cy="2808288"/>
              </a:xfrm>
            </p:grpSpPr>
            <p:pic>
              <p:nvPicPr>
                <p:cNvPr id="21510" name="Picture 17"/>
                <p:cNvPicPr>
                  <a:picLocks noChangeAspect="1" noChangeArrowheads="1"/>
                </p:cNvPicPr>
                <p:nvPr/>
              </p:nvPicPr>
              <p:blipFill>
                <a:blip r:embed="rId10">
                  <a:lum bright="6000" contrast="12000"/>
                  <a:extLst>
                    <a:ext uri="{28A0092B-C50C-407E-A947-70E740481C1C}">
                      <a14:useLocalDpi xmlns:a14="http://schemas.microsoft.com/office/drawing/2010/main" val="0"/>
                    </a:ext>
                  </a:extLst>
                </a:blip>
                <a:srcRect/>
                <a:stretch>
                  <a:fillRect/>
                </a:stretch>
              </p:blipFill>
              <p:spPr bwMode="auto">
                <a:xfrm>
                  <a:off x="6928652" y="1905000"/>
                  <a:ext cx="2062948" cy="280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3" name="Text Box 19"/>
                <p:cNvSpPr txBox="1">
                  <a:spLocks noChangeArrowheads="1"/>
                </p:cNvSpPr>
                <p:nvPr/>
              </p:nvSpPr>
              <p:spPr bwMode="auto">
                <a:xfrm>
                  <a:off x="8145597" y="1905000"/>
                  <a:ext cx="84600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algn="ctr" eaLnBrk="1" fontAlgn="base" hangingPunct="1">
                    <a:spcBef>
                      <a:spcPct val="0"/>
                    </a:spcBef>
                    <a:spcAft>
                      <a:spcPct val="0"/>
                    </a:spcAft>
                    <a:buClrTx/>
                    <a:buSzTx/>
                    <a:buFontTx/>
                    <a:buNone/>
                  </a:pPr>
                  <a:r>
                    <a:rPr lang="en-US" altLang="en-US" sz="1600" dirty="0">
                      <a:solidFill>
                        <a:schemeClr val="bg1"/>
                      </a:solidFill>
                      <a:latin typeface="Arial" charset="0"/>
                    </a:rPr>
                    <a:t>female</a:t>
                  </a:r>
                </a:p>
              </p:txBody>
            </p:sp>
          </p:grpSp>
          <p:sp>
            <p:nvSpPr>
              <p:cNvPr id="6" name="Rectangle 5"/>
              <p:cNvSpPr/>
              <p:nvPr/>
            </p:nvSpPr>
            <p:spPr>
              <a:xfrm>
                <a:off x="8763000" y="4343400"/>
                <a:ext cx="228600"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24"/>
            <p:cNvSpPr txBox="1">
              <a:spLocks noChangeArrowheads="1"/>
            </p:cNvSpPr>
            <p:nvPr/>
          </p:nvSpPr>
          <p:spPr bwMode="auto">
            <a:xfrm>
              <a:off x="6629400" y="4339578"/>
              <a:ext cx="903452" cy="160044"/>
            </a:xfrm>
            <a:prstGeom prst="rect">
              <a:avLst/>
            </a:prstGeom>
            <a:solidFill>
              <a:schemeClr val="tx1">
                <a:alpha val="40000"/>
              </a:schemeClr>
            </a:solidFill>
            <a:ln>
              <a:noFill/>
            </a:ln>
          </p:spPr>
          <p:txBody>
            <a:bodyPr wrap="none" lIns="45720" tIns="18288" rIns="45720" bIns="1828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0"/>
                </a:spcBef>
                <a:spcAft>
                  <a:spcPct val="0"/>
                </a:spcAft>
              </a:pPr>
              <a:r>
                <a:rPr lang="en-US" altLang="en-US" sz="800" b="0" i="1" dirty="0" smtClean="0">
                  <a:solidFill>
                    <a:prstClr val="black"/>
                  </a:solidFill>
                </a:rPr>
                <a:t>M. Hauser, CDFA</a:t>
              </a:r>
              <a:endParaRPr lang="en-US" altLang="en-US" sz="800" b="0" i="1" dirty="0">
                <a:solidFill>
                  <a:prstClr val="black"/>
                </a:solidFill>
              </a:endParaRPr>
            </a:p>
          </p:txBody>
        </p:sp>
      </p:grpSp>
      <p:cxnSp>
        <p:nvCxnSpPr>
          <p:cNvPr id="21518" name="Straight Arrow Connector 21517"/>
          <p:cNvCxnSpPr>
            <a:stCxn id="6" idx="1"/>
          </p:cNvCxnSpPr>
          <p:nvPr/>
        </p:nvCxnSpPr>
        <p:spPr>
          <a:xfrm flipH="1">
            <a:off x="8596904" y="4038600"/>
            <a:ext cx="13696" cy="7239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512641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sz="half" idx="1"/>
          </p:nvPr>
        </p:nvSpPr>
        <p:spPr/>
        <p:txBody>
          <a:bodyPr/>
          <a:lstStyle/>
          <a:p>
            <a:pPr eaLnBrk="1" hangingPunct="1">
              <a:lnSpc>
                <a:spcPct val="90000"/>
              </a:lnSpc>
              <a:spcAft>
                <a:spcPts val="1200"/>
              </a:spcAft>
            </a:pPr>
            <a:r>
              <a:rPr lang="en-US" altLang="en-US" sz="2800" dirty="0" smtClean="0">
                <a:latin typeface="Garamond" panose="02020404030301010803" pitchFamily="18" charset="0"/>
              </a:rPr>
              <a:t>Act before seed set and senescence</a:t>
            </a:r>
          </a:p>
          <a:p>
            <a:pPr eaLnBrk="1" hangingPunct="1">
              <a:lnSpc>
                <a:spcPct val="90000"/>
              </a:lnSpc>
              <a:spcAft>
                <a:spcPts val="1200"/>
              </a:spcAft>
            </a:pPr>
            <a:r>
              <a:rPr lang="en-US" altLang="en-US" sz="2800" dirty="0" smtClean="0">
                <a:latin typeface="Garamond" panose="02020404030301010803" pitchFamily="18" charset="0"/>
              </a:rPr>
              <a:t>Dead head</a:t>
            </a:r>
          </a:p>
          <a:p>
            <a:pPr eaLnBrk="1" hangingPunct="1">
              <a:lnSpc>
                <a:spcPct val="90000"/>
              </a:lnSpc>
              <a:spcAft>
                <a:spcPts val="1200"/>
              </a:spcAft>
            </a:pPr>
            <a:r>
              <a:rPr lang="en-US" altLang="en-US" sz="2800" dirty="0" smtClean="0">
                <a:latin typeface="Garamond" panose="02020404030301010803" pitchFamily="18" charset="0"/>
              </a:rPr>
              <a:t>Dispose of properly – don’t compost!</a:t>
            </a:r>
          </a:p>
          <a:p>
            <a:pPr eaLnBrk="1" hangingPunct="1">
              <a:lnSpc>
                <a:spcPct val="90000"/>
              </a:lnSpc>
              <a:spcAft>
                <a:spcPts val="1200"/>
              </a:spcAft>
            </a:pPr>
            <a:r>
              <a:rPr lang="en-US" altLang="en-US" sz="2800" dirty="0" smtClean="0">
                <a:latin typeface="Garamond" panose="02020404030301010803" pitchFamily="18" charset="0"/>
              </a:rPr>
              <a:t>Remove entire plants with all roots</a:t>
            </a:r>
          </a:p>
        </p:txBody>
      </p:sp>
      <p:pic>
        <p:nvPicPr>
          <p:cNvPr id="44036" name="Picture 5" descr="Garlic_Mustard_Bagging_Denniston_9588"/>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a:xfrm>
            <a:off x="4876800" y="1295400"/>
            <a:ext cx="3572669" cy="5043768"/>
          </a:xfrm>
          <a:noFill/>
          <a:effectLst>
            <a:outerShdw blurRad="152400" dist="76200" dir="3000000" sx="103000" sy="103000" algn="ctr" rotWithShape="0">
              <a:schemeClr val="bg1">
                <a:alpha val="44000"/>
              </a:schemeClr>
            </a:outerShdw>
          </a:effectLst>
          <a:extLst/>
        </p:spPr>
      </p:pic>
      <p:sp>
        <p:nvSpPr>
          <p:cNvPr id="5" name="Rectangle 4"/>
          <p:cNvSpPr>
            <a:spLocks noChangeArrowheads="1"/>
          </p:cNvSpPr>
          <p:nvPr/>
        </p:nvSpPr>
        <p:spPr bwMode="auto">
          <a:xfrm>
            <a:off x="0" y="152400"/>
            <a:ext cx="9144000" cy="838200"/>
          </a:xfrm>
          <a:prstGeom prst="rect">
            <a:avLst/>
          </a:prstGeom>
          <a:no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lnSpc>
                <a:spcPct val="90000"/>
              </a:lnSpc>
              <a:spcBef>
                <a:spcPct val="0"/>
              </a:spcBef>
              <a:spcAft>
                <a:spcPct val="0"/>
              </a:spcAft>
              <a:defRPr/>
            </a:pPr>
            <a:r>
              <a:rPr lang="en-US" altLang="en-US" sz="3600" spc="300" dirty="0" smtClean="0">
                <a:latin typeface="Goudy Old Style" panose="02020502050305020303" pitchFamily="18" charset="0"/>
              </a:rPr>
              <a:t>Herbaceous Plant Control</a:t>
            </a:r>
            <a:endParaRPr lang="en-US" altLang="en-US" sz="2400" i="1" spc="300" dirty="0" smtClean="0">
              <a:latin typeface="Goudy Old Style" panose="02020502050305020303" pitchFamily="18" charset="0"/>
            </a:endParaRPr>
          </a:p>
        </p:txBody>
      </p:sp>
    </p:spTree>
    <p:custDataLst>
      <p:tags r:id="rId1"/>
    </p:custDataLst>
    <p:extLst>
      <p:ext uri="{BB962C8B-B14F-4D97-AF65-F5344CB8AC3E}">
        <p14:creationId xmlns:p14="http://schemas.microsoft.com/office/powerpoint/2010/main" val="33043505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DSCN0447"/>
          <p:cNvPicPr>
            <a:picLocks noGrp="1" noChangeAspect="1" noChangeArrowheads="1"/>
          </p:cNvPicPr>
          <p:nvPr>
            <p:ph type="clipArt" sz="half" idx="1"/>
          </p:nvPr>
        </p:nvPicPr>
        <p:blipFill>
          <a:blip r:embed="rId4" cstate="print">
            <a:extLst>
              <a:ext uri="{28A0092B-C50C-407E-A947-70E740481C1C}">
                <a14:useLocalDpi xmlns:a14="http://schemas.microsoft.com/office/drawing/2010/main" val="0"/>
              </a:ext>
            </a:extLst>
          </a:blip>
          <a:srcRect/>
          <a:stretch>
            <a:fillRect/>
          </a:stretch>
        </p:blipFill>
        <p:spPr>
          <a:xfrm>
            <a:off x="624840" y="3886200"/>
            <a:ext cx="3566160" cy="2674620"/>
          </a:xfrm>
          <a:noFill/>
          <a:effectLst>
            <a:outerShdw blurRad="152400" dist="76200" dir="3000000" sx="103000" sy="103000" algn="ctr" rotWithShape="0">
              <a:srgbClr val="000000">
                <a:alpha val="44000"/>
              </a:srgbClr>
            </a:outerShdw>
          </a:effectLst>
          <a:extLst/>
        </p:spPr>
      </p:pic>
      <p:sp>
        <p:nvSpPr>
          <p:cNvPr id="46084" name="Rectangle 4"/>
          <p:cNvSpPr>
            <a:spLocks noGrp="1" noChangeArrowheads="1"/>
          </p:cNvSpPr>
          <p:nvPr>
            <p:ph type="body" sz="half" idx="2"/>
          </p:nvPr>
        </p:nvSpPr>
        <p:spPr>
          <a:xfrm>
            <a:off x="4800600" y="1295400"/>
            <a:ext cx="4154488" cy="5257800"/>
          </a:xfrm>
        </p:spPr>
        <p:txBody>
          <a:bodyPr>
            <a:normAutofit/>
          </a:bodyPr>
          <a:lstStyle/>
          <a:p>
            <a:r>
              <a:rPr lang="en-US" altLang="en-US" sz="2800" dirty="0" smtClean="0">
                <a:latin typeface="Garamond" panose="02020404030301010803" pitchFamily="18" charset="0"/>
              </a:rPr>
              <a:t>Mechanical</a:t>
            </a:r>
          </a:p>
          <a:p>
            <a:pPr lvl="1">
              <a:spcAft>
                <a:spcPts val="0"/>
              </a:spcAft>
              <a:buClr>
                <a:schemeClr val="tx2"/>
              </a:buClr>
              <a:buFont typeface="Arial Narrow" panose="020B0606020202030204" pitchFamily="34" charset="0"/>
              <a:buChar char="–"/>
            </a:pPr>
            <a:r>
              <a:rPr lang="en-US" altLang="en-US" sz="2000" dirty="0" smtClean="0">
                <a:latin typeface="Arial Narrow" panose="020B0606020202030204" pitchFamily="34" charset="0"/>
              </a:rPr>
              <a:t>Repeated cutting</a:t>
            </a:r>
          </a:p>
          <a:p>
            <a:pPr lvl="1">
              <a:spcAft>
                <a:spcPts val="0"/>
              </a:spcAft>
              <a:buClr>
                <a:schemeClr val="tx2"/>
              </a:buClr>
              <a:buFont typeface="Arial Narrow" panose="020B0606020202030204" pitchFamily="34" charset="0"/>
              <a:buChar char="–"/>
            </a:pPr>
            <a:r>
              <a:rPr lang="en-US" altLang="en-US" sz="2000" dirty="0" smtClean="0">
                <a:latin typeface="Arial Narrow" panose="020B0606020202030204" pitchFamily="34" charset="0"/>
              </a:rPr>
              <a:t>Remove all roots</a:t>
            </a:r>
          </a:p>
          <a:p>
            <a:pPr lvl="1">
              <a:spcAft>
                <a:spcPts val="0"/>
              </a:spcAft>
              <a:buClr>
                <a:schemeClr val="tx2"/>
              </a:buClr>
              <a:buFont typeface="Arial Narrow" panose="020B0606020202030204" pitchFamily="34" charset="0"/>
              <a:buChar char="–"/>
            </a:pPr>
            <a:r>
              <a:rPr lang="en-US" altLang="en-US" sz="2000" dirty="0" smtClean="0">
                <a:latin typeface="Arial Narrow" panose="020B0606020202030204" pitchFamily="34" charset="0"/>
              </a:rPr>
              <a:t>Careful disposal</a:t>
            </a:r>
          </a:p>
          <a:p>
            <a:pPr lvl="1">
              <a:spcAft>
                <a:spcPts val="0"/>
              </a:spcAft>
              <a:buClr>
                <a:schemeClr val="tx2"/>
              </a:buClr>
              <a:buFont typeface="Arial Narrow" panose="020B0606020202030204" pitchFamily="34" charset="0"/>
              <a:buChar char="–"/>
            </a:pPr>
            <a:r>
              <a:rPr lang="en-US" altLang="en-US" sz="2000" dirty="0" smtClean="0">
                <a:latin typeface="Arial Narrow" panose="020B0606020202030204" pitchFamily="34" charset="0"/>
              </a:rPr>
              <a:t>Repair disturbed area</a:t>
            </a:r>
          </a:p>
          <a:p>
            <a:pPr lvl="1">
              <a:spcAft>
                <a:spcPts val="0"/>
              </a:spcAft>
              <a:buClr>
                <a:schemeClr val="tx2"/>
              </a:buClr>
              <a:buFont typeface="Arial Narrow" panose="020B0606020202030204" pitchFamily="34" charset="0"/>
              <a:buChar char="–"/>
            </a:pPr>
            <a:r>
              <a:rPr lang="en-US" altLang="en-US" sz="2000" dirty="0" smtClean="0">
                <a:latin typeface="Arial Narrow" panose="020B0606020202030204" pitchFamily="34" charset="0"/>
              </a:rPr>
              <a:t>Weed wrench</a:t>
            </a:r>
          </a:p>
          <a:p>
            <a:pPr>
              <a:spcBef>
                <a:spcPts val="1800"/>
              </a:spcBef>
            </a:pPr>
            <a:r>
              <a:rPr lang="en-US" altLang="en-US" sz="2800" dirty="0" smtClean="0">
                <a:latin typeface="Garamond" panose="02020404030301010803" pitchFamily="18" charset="0"/>
              </a:rPr>
              <a:t>Chemical</a:t>
            </a:r>
          </a:p>
          <a:p>
            <a:pPr lvl="1">
              <a:spcAft>
                <a:spcPts val="0"/>
              </a:spcAft>
              <a:buClr>
                <a:schemeClr val="tx2"/>
              </a:buClr>
              <a:buFont typeface="Arial Narrow" panose="020B0606020202030204" pitchFamily="34" charset="0"/>
              <a:buChar char="–"/>
            </a:pPr>
            <a:r>
              <a:rPr lang="en-US" altLang="en-US" sz="2000" dirty="0" smtClean="0">
                <a:latin typeface="Arial Narrow" panose="020B0606020202030204" pitchFamily="34" charset="0"/>
              </a:rPr>
              <a:t>Read </a:t>
            </a:r>
            <a:r>
              <a:rPr lang="en-US" altLang="en-US" sz="2000" dirty="0">
                <a:latin typeface="Arial Narrow" panose="020B0606020202030204" pitchFamily="34" charset="0"/>
              </a:rPr>
              <a:t>label </a:t>
            </a:r>
            <a:r>
              <a:rPr lang="en-US" altLang="en-US" sz="2000" dirty="0" smtClean="0">
                <a:latin typeface="Arial Narrow" panose="020B0606020202030204" pitchFamily="34" charset="0"/>
              </a:rPr>
              <a:t>carefully</a:t>
            </a:r>
          </a:p>
          <a:p>
            <a:pPr lvl="1">
              <a:spcAft>
                <a:spcPts val="0"/>
              </a:spcAft>
              <a:buClr>
                <a:schemeClr val="tx2"/>
              </a:buClr>
              <a:buFont typeface="Arial Narrow" panose="020B0606020202030204" pitchFamily="34" charset="0"/>
              <a:buChar char="–"/>
            </a:pPr>
            <a:r>
              <a:rPr lang="en-US" altLang="en-US" sz="2000" dirty="0" smtClean="0">
                <a:latin typeface="Arial Narrow" panose="020B0606020202030204" pitchFamily="34" charset="0"/>
              </a:rPr>
              <a:t>Glyphosate </a:t>
            </a:r>
            <a:r>
              <a:rPr lang="en-US" altLang="en-US" sz="2000" dirty="0">
                <a:latin typeface="Arial Narrow" panose="020B0606020202030204" pitchFamily="34" charset="0"/>
              </a:rPr>
              <a:t>(Roundup) or </a:t>
            </a:r>
            <a:r>
              <a:rPr lang="en-US" altLang="en-US" sz="2000" dirty="0" err="1" smtClean="0">
                <a:latin typeface="Arial Narrow" panose="020B0606020202030204" pitchFamily="34" charset="0"/>
              </a:rPr>
              <a:t>Trichlopyr</a:t>
            </a:r>
            <a:r>
              <a:rPr lang="en-US" altLang="en-US" sz="2000" dirty="0" smtClean="0">
                <a:latin typeface="Arial Narrow" panose="020B0606020202030204" pitchFamily="34" charset="0"/>
              </a:rPr>
              <a:t> </a:t>
            </a:r>
            <a:r>
              <a:rPr lang="en-US" altLang="en-US" sz="2000" dirty="0">
                <a:latin typeface="Arial Narrow" panose="020B0606020202030204" pitchFamily="34" charset="0"/>
              </a:rPr>
              <a:t>(</a:t>
            </a:r>
            <a:r>
              <a:rPr lang="en-US" altLang="en-US" sz="2000" dirty="0" err="1">
                <a:latin typeface="Arial Narrow" panose="020B0606020202030204" pitchFamily="34" charset="0"/>
              </a:rPr>
              <a:t>Garlon</a:t>
            </a:r>
            <a:r>
              <a:rPr lang="en-US" altLang="en-US" sz="2000" dirty="0">
                <a:latin typeface="Arial Narrow" panose="020B0606020202030204" pitchFamily="34" charset="0"/>
              </a:rPr>
              <a:t>)</a:t>
            </a:r>
          </a:p>
          <a:p>
            <a:pPr lvl="1">
              <a:spcAft>
                <a:spcPts val="0"/>
              </a:spcAft>
              <a:buClr>
                <a:schemeClr val="tx2"/>
              </a:buClr>
              <a:buFont typeface="Arial Narrow" panose="020B0606020202030204" pitchFamily="34" charset="0"/>
              <a:buChar char="–"/>
            </a:pPr>
            <a:r>
              <a:rPr lang="en-US" altLang="en-US" sz="2000" dirty="0">
                <a:latin typeface="Arial Narrow" panose="020B0606020202030204" pitchFamily="34" charset="0"/>
              </a:rPr>
              <a:t>Prevents </a:t>
            </a:r>
            <a:r>
              <a:rPr lang="en-US" altLang="en-US" sz="2000" dirty="0" err="1">
                <a:latin typeface="Arial Narrow" panose="020B0606020202030204" pitchFamily="34" charset="0"/>
              </a:rPr>
              <a:t>resprouting</a:t>
            </a:r>
            <a:endParaRPr lang="en-US" altLang="en-US" sz="2000" dirty="0">
              <a:latin typeface="Arial Narrow" panose="020B0606020202030204" pitchFamily="34" charset="0"/>
            </a:endParaRPr>
          </a:p>
          <a:p>
            <a:pPr lvl="1">
              <a:spcAft>
                <a:spcPts val="0"/>
              </a:spcAft>
              <a:buClr>
                <a:schemeClr val="tx2"/>
              </a:buClr>
              <a:buFont typeface="Arial Narrow" panose="020B0606020202030204" pitchFamily="34" charset="0"/>
              <a:buChar char="–"/>
            </a:pPr>
            <a:r>
              <a:rPr lang="en-US" altLang="en-US" sz="2000" dirty="0">
                <a:latin typeface="Arial Narrow" panose="020B0606020202030204" pitchFamily="34" charset="0"/>
              </a:rPr>
              <a:t>Often most cost effective</a:t>
            </a:r>
          </a:p>
          <a:p>
            <a:pPr eaLnBrk="1" hangingPunct="1">
              <a:buFont typeface="Wingdings" pitchFamily="2" charset="2"/>
              <a:buNone/>
            </a:pPr>
            <a:endParaRPr lang="en-US" altLang="en-US" sz="2800" dirty="0" smtClean="0">
              <a:latin typeface="Garamond" panose="02020404030301010803" pitchFamily="18" charset="0"/>
            </a:endParaRPr>
          </a:p>
        </p:txBody>
      </p:sp>
      <p:pic>
        <p:nvPicPr>
          <p:cNvPr id="460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410" y="1219200"/>
            <a:ext cx="3566160" cy="2377440"/>
          </a:xfrm>
          <a:prstGeom prst="rect">
            <a:avLst/>
          </a:prstGeom>
          <a:noFill/>
          <a:ln>
            <a:noFill/>
          </a:ln>
          <a:effectLst>
            <a:outerShdw blurRad="152400" dist="76200" dir="3000000" sx="103000" sy="103000" algn="ctr" rotWithShape="0">
              <a:srgbClr val="000000">
                <a:alpha val="44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0" y="152400"/>
            <a:ext cx="9144000" cy="838200"/>
          </a:xfrm>
          <a:prstGeom prst="rect">
            <a:avLst/>
          </a:prstGeom>
          <a:no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lnSpc>
                <a:spcPct val="90000"/>
              </a:lnSpc>
              <a:spcBef>
                <a:spcPct val="0"/>
              </a:spcBef>
              <a:spcAft>
                <a:spcPct val="0"/>
              </a:spcAft>
              <a:defRPr/>
            </a:pPr>
            <a:r>
              <a:rPr lang="en-US" altLang="en-US" sz="3600" spc="300" dirty="0" smtClean="0">
                <a:latin typeface="Goudy Old Style" panose="02020502050305020303" pitchFamily="18" charset="0"/>
              </a:rPr>
              <a:t>Woody Plant Control</a:t>
            </a:r>
            <a:endParaRPr lang="en-US" altLang="en-US" sz="2400" i="1" spc="300" dirty="0" smtClean="0">
              <a:latin typeface="Goudy Old Style" panose="02020502050305020303" pitchFamily="18" charset="0"/>
            </a:endParaRPr>
          </a:p>
        </p:txBody>
      </p:sp>
    </p:spTree>
    <p:custDataLst>
      <p:tags r:id="rId1"/>
    </p:custDataLst>
    <p:extLst>
      <p:ext uri="{BB962C8B-B14F-4D97-AF65-F5344CB8AC3E}">
        <p14:creationId xmlns:p14="http://schemas.microsoft.com/office/powerpoint/2010/main" val="8894348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Celastrus orbiculatus NO Don in foreground"/>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3000" contrast="3000"/>
                    </a14:imgEffect>
                  </a14:imgLayer>
                </a14:imgProps>
              </a:ext>
              <a:ext uri="{28A0092B-C50C-407E-A947-70E740481C1C}">
                <a14:useLocalDpi xmlns:a14="http://schemas.microsoft.com/office/drawing/2010/main" val="0"/>
              </a:ext>
            </a:extLst>
          </a:blip>
          <a:srcRect/>
          <a:stretch>
            <a:fillRect/>
          </a:stretch>
        </p:blipFill>
        <p:spPr bwMode="auto">
          <a:xfrm>
            <a:off x="0" y="0"/>
            <a:ext cx="91440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Celastrus Lenox"/>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a:xfrm>
            <a:off x="92075" y="76200"/>
            <a:ext cx="3184525" cy="2709862"/>
          </a:xfrm>
          <a:prstGeom prst="rect">
            <a:avLst/>
          </a:prstGeom>
          <a:noFill/>
          <a:ln w="19050" cap="rnd" cmpd="sng">
            <a:solidFill>
              <a:schemeClr val="tx1"/>
            </a:solidFill>
            <a:miter lim="800000"/>
            <a:headEnd/>
            <a:tailEnd/>
          </a:ln>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nvSpPr>
        <p:spPr bwMode="auto">
          <a:xfrm>
            <a:off x="0" y="5943600"/>
            <a:ext cx="9144000" cy="838200"/>
          </a:xfrm>
          <a:prstGeom prst="rect">
            <a:avLst/>
          </a:prstGeom>
          <a:solidFill>
            <a:schemeClr val="tx1">
              <a:alpha val="62000"/>
            </a:schemeClr>
          </a:solid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lnSpc>
                <a:spcPct val="90000"/>
              </a:lnSpc>
              <a:spcBef>
                <a:spcPct val="0"/>
              </a:spcBef>
              <a:spcAft>
                <a:spcPct val="0"/>
              </a:spcAft>
              <a:defRPr/>
            </a:pPr>
            <a:r>
              <a:rPr lang="en-US" altLang="en-US" sz="3600" spc="300" dirty="0" smtClean="0">
                <a:solidFill>
                  <a:prstClr val="black"/>
                </a:solidFill>
                <a:latin typeface="Goudy Old Style" panose="02020502050305020303" pitchFamily="18" charset="0"/>
              </a:rPr>
              <a:t>Oriental Bittersweet</a:t>
            </a:r>
            <a:br>
              <a:rPr lang="en-US" altLang="en-US" sz="3600" spc="300" dirty="0" smtClean="0">
                <a:solidFill>
                  <a:prstClr val="black"/>
                </a:solidFill>
                <a:latin typeface="Goudy Old Style" panose="02020502050305020303" pitchFamily="18" charset="0"/>
              </a:rPr>
            </a:br>
            <a:r>
              <a:rPr lang="en-US" altLang="en-US" sz="2400" i="1" spc="300" dirty="0" err="1" smtClean="0">
                <a:solidFill>
                  <a:prstClr val="black"/>
                </a:solidFill>
                <a:latin typeface="Goudy Old Style" panose="02020502050305020303" pitchFamily="18" charset="0"/>
              </a:rPr>
              <a:t>Celastrus</a:t>
            </a:r>
            <a:r>
              <a:rPr lang="en-US" altLang="en-US" sz="2400" i="1" spc="300" dirty="0" smtClean="0">
                <a:solidFill>
                  <a:prstClr val="black"/>
                </a:solidFill>
                <a:latin typeface="Goudy Old Style" panose="02020502050305020303" pitchFamily="18" charset="0"/>
              </a:rPr>
              <a:t> </a:t>
            </a:r>
            <a:r>
              <a:rPr lang="en-US" altLang="en-US" sz="2400" i="1" spc="300" dirty="0" err="1" smtClean="0">
                <a:solidFill>
                  <a:prstClr val="black"/>
                </a:solidFill>
                <a:latin typeface="Goudy Old Style" panose="02020502050305020303" pitchFamily="18" charset="0"/>
              </a:rPr>
              <a:t>orbiculatus</a:t>
            </a:r>
            <a:endParaRPr lang="en-US" altLang="en-US" sz="2400" i="1" spc="300" dirty="0" smtClean="0">
              <a:solidFill>
                <a:prstClr val="black"/>
              </a:solidFill>
              <a:latin typeface="Goudy Old Style" panose="02020502050305020303" pitchFamily="18" charset="0"/>
            </a:endParaRPr>
          </a:p>
        </p:txBody>
      </p:sp>
    </p:spTree>
    <p:custDataLst>
      <p:tags r:id="rId1"/>
    </p:custDataLst>
    <p:extLst>
      <p:ext uri="{BB962C8B-B14F-4D97-AF65-F5344CB8AC3E}">
        <p14:creationId xmlns:p14="http://schemas.microsoft.com/office/powerpoint/2010/main" val="34876738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sz="half" idx="1"/>
          </p:nvPr>
        </p:nvSpPr>
        <p:spPr>
          <a:xfrm>
            <a:off x="304800" y="1547813"/>
            <a:ext cx="4419600" cy="4624387"/>
          </a:xfrm>
        </p:spPr>
        <p:txBody>
          <a:bodyPr>
            <a:noAutofit/>
          </a:bodyPr>
          <a:lstStyle/>
          <a:p>
            <a:pPr eaLnBrk="1" hangingPunct="1"/>
            <a:r>
              <a:rPr lang="en-US" altLang="en-US" sz="2400" dirty="0" smtClean="0">
                <a:latin typeface="Garamond" panose="02020404030301010803" pitchFamily="18" charset="0"/>
              </a:rPr>
              <a:t>Identification</a:t>
            </a:r>
          </a:p>
          <a:p>
            <a:pPr lvl="1">
              <a:buClr>
                <a:schemeClr val="tx2"/>
              </a:buClr>
              <a:buFont typeface="Arial Narrow" panose="020B0606020202030204" pitchFamily="34" charset="0"/>
              <a:buChar char="–"/>
            </a:pPr>
            <a:r>
              <a:rPr lang="en-US" altLang="en-US" sz="2000" dirty="0" smtClean="0">
                <a:latin typeface="Arial Narrow" panose="020B0606020202030204" pitchFamily="34" charset="0"/>
              </a:rPr>
              <a:t>Bright orange/red fruit borne along the stems</a:t>
            </a:r>
          </a:p>
          <a:p>
            <a:pPr lvl="1">
              <a:buClr>
                <a:schemeClr val="tx2"/>
              </a:buClr>
              <a:buFont typeface="Arial Narrow" panose="020B0606020202030204" pitchFamily="34" charset="0"/>
              <a:buChar char="–"/>
            </a:pPr>
            <a:r>
              <a:rPr lang="en-US" altLang="en-US" sz="2000" dirty="0" smtClean="0">
                <a:latin typeface="Arial Narrow" panose="020B0606020202030204" pitchFamily="34" charset="0"/>
              </a:rPr>
              <a:t>Alternate leaves (yellow in fall)</a:t>
            </a:r>
          </a:p>
          <a:p>
            <a:pPr lvl="1">
              <a:buClr>
                <a:schemeClr val="tx2"/>
              </a:buClr>
              <a:buFont typeface="Arial Narrow" panose="020B0606020202030204" pitchFamily="34" charset="0"/>
              <a:buChar char="–"/>
            </a:pPr>
            <a:r>
              <a:rPr lang="en-US" altLang="en-US" sz="2000" dirty="0" smtClean="0">
                <a:latin typeface="Arial Narrow" panose="020B0606020202030204" pitchFamily="34" charset="0"/>
              </a:rPr>
              <a:t>Roots are bright orange</a:t>
            </a:r>
          </a:p>
          <a:p>
            <a:pPr eaLnBrk="1" hangingPunct="1">
              <a:spcBef>
                <a:spcPts val="1200"/>
              </a:spcBef>
            </a:pPr>
            <a:r>
              <a:rPr lang="en-US" altLang="en-US" sz="2400" dirty="0" smtClean="0">
                <a:latin typeface="Garamond" panose="02020404030301010803" pitchFamily="18" charset="0"/>
              </a:rPr>
              <a:t>Spread</a:t>
            </a:r>
          </a:p>
          <a:p>
            <a:pPr lvl="1">
              <a:buClr>
                <a:schemeClr val="tx2"/>
              </a:buClr>
              <a:buFont typeface="Arial Narrow" panose="020B0606020202030204" pitchFamily="34" charset="0"/>
              <a:buChar char="–"/>
            </a:pPr>
            <a:r>
              <a:rPr lang="en-US" altLang="en-US" sz="2000" dirty="0" smtClean="0">
                <a:latin typeface="Arial Narrow" panose="020B0606020202030204" pitchFamily="34" charset="0"/>
              </a:rPr>
              <a:t>Large # of seeds</a:t>
            </a:r>
          </a:p>
          <a:p>
            <a:pPr lvl="1">
              <a:buClr>
                <a:schemeClr val="tx2"/>
              </a:buClr>
              <a:buFont typeface="Arial Narrow" panose="020B0606020202030204" pitchFamily="34" charset="0"/>
              <a:buChar char="–"/>
            </a:pPr>
            <a:r>
              <a:rPr lang="en-US" altLang="en-US" sz="2000" dirty="0" smtClean="0">
                <a:latin typeface="Arial Narrow" panose="020B0606020202030204" pitchFamily="34" charset="0"/>
              </a:rPr>
              <a:t>Bird dispersed </a:t>
            </a:r>
          </a:p>
          <a:p>
            <a:pPr lvl="1">
              <a:buClr>
                <a:schemeClr val="tx2"/>
              </a:buClr>
              <a:buFont typeface="Arial Narrow" panose="020B0606020202030204" pitchFamily="34" charset="0"/>
              <a:buChar char="–"/>
            </a:pPr>
            <a:r>
              <a:rPr lang="en-US" altLang="en-US" sz="2000" dirty="0" smtClean="0">
                <a:latin typeface="Arial Narrow" panose="020B0606020202030204" pitchFamily="34" charset="0"/>
              </a:rPr>
              <a:t>Suckers and fragments</a:t>
            </a:r>
          </a:p>
          <a:p>
            <a:pPr>
              <a:spcBef>
                <a:spcPts val="1200"/>
              </a:spcBef>
            </a:pPr>
            <a:r>
              <a:rPr lang="en-US" altLang="en-US" sz="2400" dirty="0" smtClean="0">
                <a:latin typeface="Garamond" panose="02020404030301010803" pitchFamily="18" charset="0"/>
              </a:rPr>
              <a:t>Management</a:t>
            </a:r>
          </a:p>
          <a:p>
            <a:pPr lvl="1">
              <a:buClr>
                <a:schemeClr val="tx2"/>
              </a:buClr>
              <a:buFont typeface="Arial Narrow" panose="020B0606020202030204" pitchFamily="34" charset="0"/>
              <a:buChar char="–"/>
            </a:pPr>
            <a:r>
              <a:rPr lang="en-US" altLang="en-US" sz="2000" dirty="0" smtClean="0">
                <a:latin typeface="Arial Narrow" panose="020B0606020202030204" pitchFamily="34" charset="0"/>
              </a:rPr>
              <a:t>Cut stump treatment</a:t>
            </a:r>
          </a:p>
        </p:txBody>
      </p:sp>
      <p:pic>
        <p:nvPicPr>
          <p:cNvPr id="19460" name="Picture 2" descr="http://wenonahenvironmentalcommission.org/gallery/albums/Invasive-Species/invasive_oriental_bittersweet.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257800" y="1143000"/>
            <a:ext cx="3581400" cy="2686050"/>
          </a:xfrm>
          <a:noFill/>
          <a:effectLst>
            <a:outerShdw blurRad="152400" dist="76200" dir="3000000" sx="103000" sy="103000" algn="ctr" rotWithShape="0">
              <a:srgbClr val="000000">
                <a:alpha val="44000"/>
              </a:srgbClr>
            </a:outerShdw>
          </a:effectLst>
        </p:spPr>
      </p:pic>
      <p:pic>
        <p:nvPicPr>
          <p:cNvPr id="6" name="Picture 17" descr="Celastrus Palmer talus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a:xfrm>
            <a:off x="6096000" y="3483292"/>
            <a:ext cx="2908300" cy="2181225"/>
          </a:xfrm>
          <a:prstGeom prst="rect">
            <a:avLst/>
          </a:prstGeom>
          <a:noFill/>
          <a:effectLst>
            <a:outerShdw blurRad="152400" dist="76200" dir="3000000" sx="103000" sy="103000" algn="ctr" rotWithShape="0">
              <a:srgbClr val="000000">
                <a:alpha val="44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elastrus frui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a:xfrm>
            <a:off x="4724400" y="4955024"/>
            <a:ext cx="2286000" cy="1710929"/>
          </a:xfrm>
          <a:prstGeom prst="rect">
            <a:avLst/>
          </a:prstGeom>
          <a:noFill/>
          <a:effectLst>
            <a:outerShdw blurRad="152400" dist="76200" dir="3000000" sx="103000" sy="103000" algn="ctr" rotWithShape="0">
              <a:srgbClr val="000000">
                <a:alpha val="44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0" y="228600"/>
            <a:ext cx="9144000" cy="838200"/>
          </a:xfrm>
          <a:prstGeom prst="rect">
            <a:avLst/>
          </a:prstGeom>
          <a:no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lnSpc>
                <a:spcPct val="90000"/>
              </a:lnSpc>
              <a:spcBef>
                <a:spcPct val="0"/>
              </a:spcBef>
              <a:spcAft>
                <a:spcPct val="0"/>
              </a:spcAft>
              <a:defRPr/>
            </a:pPr>
            <a:r>
              <a:rPr lang="en-US" altLang="en-US" sz="3600" spc="300" dirty="0" smtClean="0">
                <a:latin typeface="Goudy Old Style" panose="02020502050305020303" pitchFamily="18" charset="0"/>
              </a:rPr>
              <a:t>Oriental Bittersweet</a:t>
            </a:r>
            <a:endParaRPr lang="en-US" altLang="en-US" sz="2400" i="1" spc="300" dirty="0" smtClean="0">
              <a:latin typeface="Goudy Old Style" panose="02020502050305020303" pitchFamily="18" charset="0"/>
            </a:endParaRPr>
          </a:p>
        </p:txBody>
      </p:sp>
    </p:spTree>
    <p:custDataLst>
      <p:tags r:id="rId1"/>
    </p:custDataLst>
    <p:extLst>
      <p:ext uri="{BB962C8B-B14F-4D97-AF65-F5344CB8AC3E}">
        <p14:creationId xmlns:p14="http://schemas.microsoft.com/office/powerpoint/2010/main" val="8356987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5" name="Picture 6" descr="Celastrus scandens2"/>
          <p:cNvPicPr>
            <a:picLocks noGrp="1" noChangeAspect="1" noChangeArrowheads="1"/>
          </p:cNvPicPr>
          <p:nvPr>
            <p:ph sz="half" idx="1"/>
          </p:nvPr>
        </p:nvPicPr>
        <p:blipFill>
          <a:blip r:embed="rId4" cstate="email">
            <a:extLst>
              <a:ext uri="{28A0092B-C50C-407E-A947-70E740481C1C}">
                <a14:useLocalDpi xmlns:a14="http://schemas.microsoft.com/office/drawing/2010/main"/>
              </a:ext>
            </a:extLst>
          </a:blip>
          <a:srcRect/>
          <a:stretch>
            <a:fillRect/>
          </a:stretch>
        </p:blipFill>
        <p:spPr>
          <a:xfrm>
            <a:off x="152400" y="2200274"/>
            <a:ext cx="4736838" cy="3474720"/>
          </a:xfrm>
          <a:noFill/>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9" descr="Celastrus scandens Gay Hill2"/>
          <p:cNvPicPr>
            <a:picLocks noGrp="1" noChangeAspect="1" noChangeArrowheads="1"/>
          </p:cNvPicPr>
          <p:nvPr>
            <p:ph sz="half" idx="2"/>
          </p:nvPr>
        </p:nvPicPr>
        <p:blipFill>
          <a:blip r:embed="rId5" cstate="email">
            <a:extLst>
              <a:ext uri="{28A0092B-C50C-407E-A947-70E740481C1C}">
                <a14:useLocalDpi xmlns:a14="http://schemas.microsoft.com/office/drawing/2010/main"/>
              </a:ext>
            </a:extLst>
          </a:blip>
          <a:stretch>
            <a:fillRect/>
          </a:stretch>
        </p:blipFill>
        <p:spPr>
          <a:xfrm>
            <a:off x="4859061" y="2200275"/>
            <a:ext cx="4112094" cy="3474720"/>
          </a:xfrm>
          <a:noFill/>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412145" y="5943600"/>
            <a:ext cx="4319709" cy="461665"/>
          </a:xfrm>
          <a:prstGeom prst="rect">
            <a:avLst/>
          </a:prstGeom>
          <a:noFill/>
        </p:spPr>
        <p:txBody>
          <a:bodyPr wrap="none" rtlCol="0">
            <a:spAutoFit/>
          </a:bodyPr>
          <a:lstStyle/>
          <a:p>
            <a:r>
              <a:rPr lang="en-US" sz="2400" dirty="0" smtClean="0">
                <a:latin typeface="Arial Narrow" panose="020B0606020202030204" pitchFamily="34" charset="0"/>
              </a:rPr>
              <a:t>Terminal Inflorescence (fewer seeds)</a:t>
            </a:r>
            <a:endParaRPr lang="en-US" sz="2400" dirty="0">
              <a:latin typeface="Arial Narrow" panose="020B0606020202030204" pitchFamily="34" charset="0"/>
            </a:endParaRPr>
          </a:p>
        </p:txBody>
      </p:sp>
      <p:sp>
        <p:nvSpPr>
          <p:cNvPr id="7" name="Rectangle 5"/>
          <p:cNvSpPr>
            <a:spLocks noChangeArrowheads="1"/>
          </p:cNvSpPr>
          <p:nvPr/>
        </p:nvSpPr>
        <p:spPr bwMode="auto">
          <a:xfrm>
            <a:off x="0" y="533400"/>
            <a:ext cx="9144000" cy="838200"/>
          </a:xfrm>
          <a:prstGeom prst="rect">
            <a:avLst/>
          </a:prstGeom>
          <a:no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lnSpc>
                <a:spcPct val="90000"/>
              </a:lnSpc>
              <a:spcBef>
                <a:spcPct val="0"/>
              </a:spcBef>
              <a:spcAft>
                <a:spcPct val="0"/>
              </a:spcAft>
              <a:defRPr/>
            </a:pPr>
            <a:r>
              <a:rPr lang="en-US" altLang="en-US" sz="3600" spc="300" dirty="0" smtClean="0">
                <a:latin typeface="Goudy Old Style" panose="02020502050305020303" pitchFamily="18" charset="0"/>
              </a:rPr>
              <a:t>NATIVE Look-A-Like</a:t>
            </a:r>
          </a:p>
          <a:p>
            <a:pPr algn="ctr" eaLnBrk="1" fontAlgn="base" hangingPunct="1">
              <a:lnSpc>
                <a:spcPct val="90000"/>
              </a:lnSpc>
              <a:spcBef>
                <a:spcPts val="1800"/>
              </a:spcBef>
              <a:spcAft>
                <a:spcPct val="0"/>
              </a:spcAft>
              <a:defRPr/>
            </a:pPr>
            <a:r>
              <a:rPr lang="en-US" altLang="en-US" sz="3600" spc="300" dirty="0" smtClean="0">
                <a:latin typeface="Goudy Old Style" panose="02020502050305020303" pitchFamily="18" charset="0"/>
              </a:rPr>
              <a:t>American bittersweet </a:t>
            </a:r>
            <a:r>
              <a:rPr lang="en-US" altLang="en-US" sz="2400" i="1" spc="300" dirty="0" smtClean="0">
                <a:latin typeface="Goudy Old Style" panose="02020502050305020303" pitchFamily="18" charset="0"/>
              </a:rPr>
              <a:t>(</a:t>
            </a:r>
            <a:r>
              <a:rPr lang="en-US" altLang="en-US" sz="2400" i="1" spc="300" dirty="0" err="1" smtClean="0">
                <a:latin typeface="Goudy Old Style" panose="02020502050305020303" pitchFamily="18" charset="0"/>
              </a:rPr>
              <a:t>Celastrus</a:t>
            </a:r>
            <a:r>
              <a:rPr lang="en-US" altLang="en-US" sz="2400" i="1" spc="300" dirty="0" smtClean="0">
                <a:latin typeface="Goudy Old Style" panose="02020502050305020303" pitchFamily="18" charset="0"/>
              </a:rPr>
              <a:t> </a:t>
            </a:r>
            <a:r>
              <a:rPr lang="en-US" altLang="en-US" sz="2400" i="1" spc="300" dirty="0" err="1" smtClean="0">
                <a:latin typeface="Goudy Old Style" panose="02020502050305020303" pitchFamily="18" charset="0"/>
              </a:rPr>
              <a:t>scandens</a:t>
            </a:r>
            <a:r>
              <a:rPr lang="en-US" altLang="en-US" sz="2400" i="1" spc="300" dirty="0" smtClean="0">
                <a:latin typeface="Goudy Old Style" panose="02020502050305020303" pitchFamily="18" charset="0"/>
              </a:rPr>
              <a:t>)</a:t>
            </a:r>
          </a:p>
        </p:txBody>
      </p:sp>
    </p:spTree>
    <p:custDataLst>
      <p:tags r:id="rId1"/>
    </p:custDataLst>
    <p:extLst>
      <p:ext uri="{BB962C8B-B14F-4D97-AF65-F5344CB8AC3E}">
        <p14:creationId xmlns:p14="http://schemas.microsoft.com/office/powerpoint/2010/main" val="42591790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www.metroparks.com/uploads/image/Natural%20Resouces%20Department%20Photos/Invasives%20Gallery/common%20buckthorn.jpg"/>
          <p:cNvPicPr>
            <a:picLocks noChangeAspect="1" noChangeArrowheads="1"/>
          </p:cNvPicPr>
          <p:nvPr/>
        </p:nvPicPr>
        <p:blipFill rotWithShape="1">
          <a:blip r:embed="rId4">
            <a:extLst>
              <a:ext uri="{28A0092B-C50C-407E-A947-70E740481C1C}">
                <a14:useLocalDpi xmlns:a14="http://schemas.microsoft.com/office/drawing/2010/main" val="0"/>
              </a:ext>
            </a:extLst>
          </a:blip>
          <a:srcRect l="1246"/>
          <a:stretch/>
        </p:blipFill>
        <p:spPr bwMode="auto">
          <a:xfrm>
            <a:off x="-31082" y="0"/>
            <a:ext cx="9175082" cy="684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0" y="152400"/>
            <a:ext cx="9144000" cy="838200"/>
          </a:xfrm>
          <a:prstGeom prst="rect">
            <a:avLst/>
          </a:prstGeom>
          <a:solidFill>
            <a:schemeClr val="tx1">
              <a:alpha val="62000"/>
            </a:schemeClr>
          </a:solid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lnSpc>
                <a:spcPct val="90000"/>
              </a:lnSpc>
              <a:spcBef>
                <a:spcPct val="0"/>
              </a:spcBef>
              <a:spcAft>
                <a:spcPct val="0"/>
              </a:spcAft>
              <a:defRPr/>
            </a:pPr>
            <a:r>
              <a:rPr lang="en-US" altLang="en-US" sz="3600" spc="300" dirty="0" smtClean="0">
                <a:solidFill>
                  <a:prstClr val="black"/>
                </a:solidFill>
                <a:latin typeface="Goudy Old Style" panose="02020502050305020303" pitchFamily="18" charset="0"/>
              </a:rPr>
              <a:t>Buckthorns</a:t>
            </a:r>
            <a:br>
              <a:rPr lang="en-US" altLang="en-US" sz="3600" spc="300" dirty="0" smtClean="0">
                <a:solidFill>
                  <a:prstClr val="black"/>
                </a:solidFill>
                <a:latin typeface="Goudy Old Style" panose="02020502050305020303" pitchFamily="18" charset="0"/>
              </a:rPr>
            </a:br>
            <a:r>
              <a:rPr lang="en-US" altLang="en-US" sz="2400" i="1" spc="300" dirty="0" err="1" smtClean="0">
                <a:solidFill>
                  <a:prstClr val="black"/>
                </a:solidFill>
                <a:latin typeface="Goudy Old Style" panose="02020502050305020303" pitchFamily="18" charset="0"/>
              </a:rPr>
              <a:t>Frangula</a:t>
            </a:r>
            <a:r>
              <a:rPr lang="en-US" altLang="en-US" sz="2400" i="1" spc="300" dirty="0" smtClean="0">
                <a:solidFill>
                  <a:prstClr val="black"/>
                </a:solidFill>
                <a:latin typeface="Goudy Old Style" panose="02020502050305020303" pitchFamily="18" charset="0"/>
              </a:rPr>
              <a:t> </a:t>
            </a:r>
            <a:r>
              <a:rPr lang="en-US" altLang="en-US" sz="2400" i="1" spc="300" dirty="0" err="1" smtClean="0">
                <a:solidFill>
                  <a:prstClr val="black"/>
                </a:solidFill>
                <a:latin typeface="Goudy Old Style" panose="02020502050305020303" pitchFamily="18" charset="0"/>
              </a:rPr>
              <a:t>alnus</a:t>
            </a:r>
            <a:r>
              <a:rPr lang="en-US" altLang="en-US" sz="2400" i="1" spc="300" dirty="0" smtClean="0">
                <a:solidFill>
                  <a:prstClr val="black"/>
                </a:solidFill>
                <a:latin typeface="Goudy Old Style" panose="02020502050305020303" pitchFamily="18" charset="0"/>
              </a:rPr>
              <a:t>, </a:t>
            </a:r>
            <a:r>
              <a:rPr lang="en-US" altLang="en-US" sz="2400" i="1" spc="300" dirty="0" err="1" smtClean="0">
                <a:solidFill>
                  <a:prstClr val="black"/>
                </a:solidFill>
                <a:latin typeface="Goudy Old Style" panose="02020502050305020303" pitchFamily="18" charset="0"/>
              </a:rPr>
              <a:t>Rhamnus</a:t>
            </a:r>
            <a:r>
              <a:rPr lang="en-US" altLang="en-US" sz="2400" i="1" spc="300" dirty="0" smtClean="0">
                <a:solidFill>
                  <a:prstClr val="black"/>
                </a:solidFill>
                <a:latin typeface="Goudy Old Style" panose="02020502050305020303" pitchFamily="18" charset="0"/>
              </a:rPr>
              <a:t> </a:t>
            </a:r>
            <a:r>
              <a:rPr lang="en-US" altLang="en-US" sz="2400" i="1" spc="300" dirty="0" err="1" smtClean="0">
                <a:solidFill>
                  <a:prstClr val="black"/>
                </a:solidFill>
                <a:latin typeface="Goudy Old Style" panose="02020502050305020303" pitchFamily="18" charset="0"/>
              </a:rPr>
              <a:t>cathartica</a:t>
            </a:r>
            <a:endParaRPr lang="en-US" altLang="en-US" sz="2400" i="1" spc="300" dirty="0" smtClean="0">
              <a:solidFill>
                <a:prstClr val="black"/>
              </a:solidFill>
              <a:latin typeface="Goudy Old Style" panose="02020502050305020303" pitchFamily="18" charset="0"/>
            </a:endParaRPr>
          </a:p>
        </p:txBody>
      </p:sp>
    </p:spTree>
    <p:custDataLst>
      <p:tags r:id="rId1"/>
    </p:custDataLst>
    <p:extLst>
      <p:ext uri="{BB962C8B-B14F-4D97-AF65-F5344CB8AC3E}">
        <p14:creationId xmlns:p14="http://schemas.microsoft.com/office/powerpoint/2010/main" val="40574534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sz="half" idx="1"/>
          </p:nvPr>
        </p:nvSpPr>
        <p:spPr>
          <a:xfrm>
            <a:off x="228600" y="1295400"/>
            <a:ext cx="3657600" cy="4624387"/>
          </a:xfrm>
        </p:spPr>
        <p:txBody>
          <a:bodyPr>
            <a:noAutofit/>
          </a:bodyPr>
          <a:lstStyle/>
          <a:p>
            <a:pPr eaLnBrk="1" hangingPunct="1"/>
            <a:r>
              <a:rPr lang="en-US" altLang="en-US" sz="2400" dirty="0" smtClean="0">
                <a:latin typeface="Garamond" panose="02020404030301010803" pitchFamily="18" charset="0"/>
              </a:rPr>
              <a:t>Identification</a:t>
            </a:r>
          </a:p>
          <a:p>
            <a:pPr lvl="1">
              <a:buClr>
                <a:schemeClr val="tx2"/>
              </a:buClr>
              <a:buFont typeface="Arial Narrow" panose="020B0606020202030204" pitchFamily="34" charset="0"/>
              <a:buChar char="–"/>
            </a:pPr>
            <a:r>
              <a:rPr lang="en-US" altLang="en-US" sz="2000" dirty="0">
                <a:latin typeface="Arial Narrow" panose="020B0606020202030204" pitchFamily="34" charset="0"/>
              </a:rPr>
              <a:t>Alternate leaves</a:t>
            </a:r>
          </a:p>
          <a:p>
            <a:pPr lvl="1">
              <a:buClr>
                <a:schemeClr val="tx2"/>
              </a:buClr>
              <a:buFont typeface="Arial Narrow" panose="020B0606020202030204" pitchFamily="34" charset="0"/>
              <a:buChar char="–"/>
            </a:pPr>
            <a:r>
              <a:rPr lang="en-US" altLang="en-US" sz="2000" dirty="0">
                <a:latin typeface="Arial Narrow" panose="020B0606020202030204" pitchFamily="34" charset="0"/>
              </a:rPr>
              <a:t>No spines on stems</a:t>
            </a:r>
          </a:p>
          <a:p>
            <a:pPr lvl="1">
              <a:buClr>
                <a:schemeClr val="tx2"/>
              </a:buClr>
              <a:buFont typeface="Arial Narrow" panose="020B0606020202030204" pitchFamily="34" charset="0"/>
              <a:buChar char="–"/>
            </a:pPr>
            <a:r>
              <a:rPr lang="en-US" altLang="en-US" sz="2000" dirty="0">
                <a:latin typeface="Arial Narrow" panose="020B0606020202030204" pitchFamily="34" charset="0"/>
              </a:rPr>
              <a:t>Flowers and fruit occur at the same time</a:t>
            </a:r>
          </a:p>
          <a:p>
            <a:pPr eaLnBrk="1" hangingPunct="1">
              <a:spcBef>
                <a:spcPts val="1200"/>
              </a:spcBef>
            </a:pPr>
            <a:r>
              <a:rPr lang="en-US" altLang="en-US" sz="2400" dirty="0" smtClean="0">
                <a:latin typeface="Garamond" panose="02020404030301010803" pitchFamily="18" charset="0"/>
              </a:rPr>
              <a:t>Spread</a:t>
            </a:r>
          </a:p>
          <a:p>
            <a:pPr lvl="1">
              <a:buClr>
                <a:schemeClr val="tx2"/>
              </a:buClr>
              <a:buFont typeface="Arial Narrow" panose="020B0606020202030204" pitchFamily="34" charset="0"/>
              <a:buChar char="–"/>
            </a:pPr>
            <a:r>
              <a:rPr lang="en-US" altLang="en-US" sz="2000" dirty="0">
                <a:latin typeface="Arial Narrow" panose="020B0606020202030204" pitchFamily="34" charset="0"/>
              </a:rPr>
              <a:t>Prolific fruit- seeds dispersed by birds/animals</a:t>
            </a:r>
          </a:p>
          <a:p>
            <a:pPr lvl="1">
              <a:buClr>
                <a:schemeClr val="tx2"/>
              </a:buClr>
              <a:buFont typeface="Arial Narrow" panose="020B0606020202030204" pitchFamily="34" charset="0"/>
              <a:buChar char="–"/>
            </a:pPr>
            <a:r>
              <a:rPr lang="en-US" altLang="en-US" sz="2000" dirty="0">
                <a:latin typeface="Arial Narrow" panose="020B0606020202030204" pitchFamily="34" charset="0"/>
              </a:rPr>
              <a:t>Fruit floats for 9-16 days</a:t>
            </a:r>
          </a:p>
          <a:p>
            <a:pPr lvl="1">
              <a:buClr>
                <a:schemeClr val="tx2"/>
              </a:buClr>
              <a:buFont typeface="Arial Narrow" panose="020B0606020202030204" pitchFamily="34" charset="0"/>
              <a:buChar char="–"/>
            </a:pPr>
            <a:r>
              <a:rPr lang="en-US" altLang="en-US" sz="2000" dirty="0">
                <a:latin typeface="Arial Narrow" panose="020B0606020202030204" pitchFamily="34" charset="0"/>
              </a:rPr>
              <a:t>Rapid growth</a:t>
            </a:r>
          </a:p>
          <a:p>
            <a:pPr>
              <a:spcBef>
                <a:spcPts val="1200"/>
              </a:spcBef>
            </a:pPr>
            <a:r>
              <a:rPr lang="en-US" altLang="en-US" sz="2400" dirty="0" smtClean="0">
                <a:latin typeface="Garamond" panose="02020404030301010803" pitchFamily="18" charset="0"/>
              </a:rPr>
              <a:t>Management</a:t>
            </a:r>
          </a:p>
          <a:p>
            <a:pPr lvl="1">
              <a:buClr>
                <a:schemeClr val="tx2"/>
              </a:buClr>
              <a:buFont typeface="Arial Narrow" panose="020B0606020202030204" pitchFamily="34" charset="0"/>
              <a:buChar char="–"/>
            </a:pPr>
            <a:r>
              <a:rPr lang="en-US" altLang="en-US" sz="2000" dirty="0">
                <a:latin typeface="Arial Narrow" panose="020B0606020202030204" pitchFamily="34" charset="0"/>
              </a:rPr>
              <a:t>Weed wrench</a:t>
            </a:r>
          </a:p>
          <a:p>
            <a:pPr lvl="1">
              <a:buClr>
                <a:schemeClr val="tx2"/>
              </a:buClr>
              <a:buFont typeface="Arial Narrow" panose="020B0606020202030204" pitchFamily="34" charset="0"/>
              <a:buChar char="–"/>
            </a:pPr>
            <a:r>
              <a:rPr lang="en-US" altLang="en-US" sz="2000" dirty="0">
                <a:latin typeface="Arial Narrow" panose="020B0606020202030204" pitchFamily="34" charset="0"/>
              </a:rPr>
              <a:t>Cut stump treatment</a:t>
            </a:r>
          </a:p>
        </p:txBody>
      </p:sp>
      <p:sp>
        <p:nvSpPr>
          <p:cNvPr id="9" name="Rectangle 5"/>
          <p:cNvSpPr>
            <a:spLocks noChangeArrowheads="1"/>
          </p:cNvSpPr>
          <p:nvPr/>
        </p:nvSpPr>
        <p:spPr bwMode="auto">
          <a:xfrm>
            <a:off x="0" y="228600"/>
            <a:ext cx="9144000" cy="838200"/>
          </a:xfrm>
          <a:prstGeom prst="rect">
            <a:avLst/>
          </a:prstGeom>
          <a:no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lnSpc>
                <a:spcPct val="90000"/>
              </a:lnSpc>
              <a:spcBef>
                <a:spcPct val="0"/>
              </a:spcBef>
              <a:spcAft>
                <a:spcPct val="0"/>
              </a:spcAft>
              <a:defRPr/>
            </a:pPr>
            <a:r>
              <a:rPr lang="en-US" altLang="en-US" sz="3600" spc="300" dirty="0" smtClean="0">
                <a:latin typeface="Goudy Old Style" panose="02020502050305020303" pitchFamily="18" charset="0"/>
              </a:rPr>
              <a:t>Glossy Buckthorn </a:t>
            </a:r>
            <a:r>
              <a:rPr lang="en-US" altLang="en-US" sz="2400" i="1" spc="300" dirty="0" smtClean="0">
                <a:latin typeface="Goudy Old Style" panose="02020502050305020303" pitchFamily="18" charset="0"/>
              </a:rPr>
              <a:t>(</a:t>
            </a:r>
            <a:r>
              <a:rPr lang="en-US" altLang="en-US" sz="2400" i="1" spc="300" dirty="0" err="1" smtClean="0">
                <a:latin typeface="Goudy Old Style" panose="02020502050305020303" pitchFamily="18" charset="0"/>
              </a:rPr>
              <a:t>Frangula</a:t>
            </a:r>
            <a:r>
              <a:rPr lang="en-US" altLang="en-US" sz="2400" i="1" spc="300" dirty="0" smtClean="0">
                <a:latin typeface="Goudy Old Style" panose="02020502050305020303" pitchFamily="18" charset="0"/>
              </a:rPr>
              <a:t> </a:t>
            </a:r>
            <a:r>
              <a:rPr lang="en-US" altLang="en-US" sz="2400" i="1" spc="300" dirty="0" err="1" smtClean="0">
                <a:latin typeface="Goudy Old Style" panose="02020502050305020303" pitchFamily="18" charset="0"/>
              </a:rPr>
              <a:t>alnus</a:t>
            </a:r>
            <a:r>
              <a:rPr lang="en-US" altLang="en-US" sz="2400" i="1" spc="300" dirty="0" smtClean="0">
                <a:latin typeface="Goudy Old Style" panose="02020502050305020303" pitchFamily="18" charset="0"/>
              </a:rPr>
              <a:t>)</a:t>
            </a:r>
          </a:p>
        </p:txBody>
      </p:sp>
      <p:pic>
        <p:nvPicPr>
          <p:cNvPr id="8" name="Content Placeholder 7" descr="IMG_0946"/>
          <p:cNvPicPr>
            <a:picLocks noGrp="1" noChangeAspect="1" noChangeArrowheads="1"/>
          </p:cNvPicPr>
          <p:nvPr>
            <p:ph sz="half" idx="2"/>
          </p:nvPr>
        </p:nvPicPr>
        <p:blipFill>
          <a:blip r:embed="rId4" cstate="email">
            <a:extLst>
              <a:ext uri="{28A0092B-C50C-407E-A947-70E740481C1C}">
                <a14:useLocalDpi xmlns:a14="http://schemas.microsoft.com/office/drawing/2010/main"/>
              </a:ext>
            </a:extLst>
          </a:blip>
          <a:srcRect/>
          <a:stretch>
            <a:fillRect/>
          </a:stretch>
        </p:blipFill>
        <p:spPr>
          <a:xfrm>
            <a:off x="3962400" y="1828800"/>
            <a:ext cx="5029200" cy="3886200"/>
          </a:xfrm>
          <a:noFill/>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624354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sz="half" idx="1"/>
          </p:nvPr>
        </p:nvSpPr>
        <p:spPr>
          <a:xfrm>
            <a:off x="228600" y="1295400"/>
            <a:ext cx="3657600" cy="4624387"/>
          </a:xfrm>
        </p:spPr>
        <p:txBody>
          <a:bodyPr>
            <a:noAutofit/>
          </a:bodyPr>
          <a:lstStyle/>
          <a:p>
            <a:pPr eaLnBrk="1" hangingPunct="1"/>
            <a:r>
              <a:rPr lang="en-US" altLang="en-US" sz="2400" dirty="0" smtClean="0">
                <a:latin typeface="Garamond" panose="02020404030301010803" pitchFamily="18" charset="0"/>
              </a:rPr>
              <a:t>Differences from Glossy Buckthorn</a:t>
            </a:r>
          </a:p>
          <a:p>
            <a:pPr lvl="1">
              <a:spcAft>
                <a:spcPts val="600"/>
              </a:spcAft>
              <a:buClr>
                <a:schemeClr val="tx2"/>
              </a:buClr>
              <a:buFont typeface="Arial Narrow" panose="020B0606020202030204" pitchFamily="34" charset="0"/>
              <a:buChar char="–"/>
            </a:pPr>
            <a:r>
              <a:rPr lang="en-US" altLang="en-US" sz="2000" dirty="0">
                <a:latin typeface="Arial Narrow" panose="020B0606020202030204" pitchFamily="34" charset="0"/>
              </a:rPr>
              <a:t>Leaves </a:t>
            </a:r>
            <a:r>
              <a:rPr lang="en-US" altLang="en-US" sz="2000" dirty="0" smtClean="0">
                <a:latin typeface="Arial Narrow" panose="020B0606020202030204" pitchFamily="34" charset="0"/>
              </a:rPr>
              <a:t>nearly opposite; edged with small teeth</a:t>
            </a:r>
            <a:endParaRPr lang="en-US" altLang="en-US" sz="2000" dirty="0">
              <a:latin typeface="Arial Narrow" panose="020B0606020202030204" pitchFamily="34" charset="0"/>
            </a:endParaRPr>
          </a:p>
          <a:p>
            <a:pPr lvl="1">
              <a:spcAft>
                <a:spcPts val="600"/>
              </a:spcAft>
              <a:buClr>
                <a:schemeClr val="tx2"/>
              </a:buClr>
              <a:buFont typeface="Arial Narrow" panose="020B0606020202030204" pitchFamily="34" charset="0"/>
              <a:buChar char="–"/>
            </a:pPr>
            <a:r>
              <a:rPr lang="en-US" altLang="en-US" sz="2000" dirty="0">
                <a:latin typeface="Arial Narrow" panose="020B0606020202030204" pitchFamily="34" charset="0"/>
              </a:rPr>
              <a:t>Semi-sharp spine on twigs</a:t>
            </a:r>
          </a:p>
          <a:p>
            <a:pPr lvl="1">
              <a:spcAft>
                <a:spcPts val="600"/>
              </a:spcAft>
              <a:buClr>
                <a:schemeClr val="tx2"/>
              </a:buClr>
              <a:buFont typeface="Arial Narrow" panose="020B0606020202030204" pitchFamily="34" charset="0"/>
              <a:buChar char="–"/>
            </a:pPr>
            <a:r>
              <a:rPr lang="en-US" altLang="en-US" sz="2000" dirty="0">
                <a:latin typeface="Arial Narrow" panose="020B0606020202030204" pitchFamily="34" charset="0"/>
              </a:rPr>
              <a:t>Inner bark is </a:t>
            </a:r>
            <a:r>
              <a:rPr lang="en-US" altLang="en-US" sz="2000" dirty="0" smtClean="0">
                <a:latin typeface="Arial Narrow" panose="020B0606020202030204" pitchFamily="34" charset="0"/>
              </a:rPr>
              <a:t>orange</a:t>
            </a:r>
          </a:p>
          <a:p>
            <a:pPr lvl="1">
              <a:spcAft>
                <a:spcPts val="600"/>
              </a:spcAft>
              <a:buClr>
                <a:schemeClr val="tx2"/>
              </a:buClr>
              <a:buFont typeface="Arial Narrow" panose="020B0606020202030204" pitchFamily="34" charset="0"/>
              <a:buChar char="–"/>
            </a:pPr>
            <a:r>
              <a:rPr lang="en-US" altLang="en-US" sz="2000" dirty="0">
                <a:latin typeface="Arial Narrow" panose="020B0606020202030204" pitchFamily="34" charset="0"/>
              </a:rPr>
              <a:t>Fruit ripens later</a:t>
            </a:r>
          </a:p>
          <a:p>
            <a:pPr lvl="1">
              <a:spcAft>
                <a:spcPts val="600"/>
              </a:spcAft>
              <a:buClr>
                <a:schemeClr val="tx2"/>
              </a:buClr>
              <a:buFont typeface="Arial Narrow" panose="020B0606020202030204" pitchFamily="34" charset="0"/>
              <a:buChar char="–"/>
            </a:pPr>
            <a:r>
              <a:rPr lang="en-US" altLang="en-US" sz="2000" dirty="0">
                <a:latin typeface="Arial Narrow" panose="020B0606020202030204" pitchFamily="34" charset="0"/>
              </a:rPr>
              <a:t>Seeds viable for 2 years</a:t>
            </a:r>
          </a:p>
          <a:p>
            <a:pPr lvl="1">
              <a:spcAft>
                <a:spcPts val="600"/>
              </a:spcAft>
              <a:buClr>
                <a:schemeClr val="tx2"/>
              </a:buClr>
              <a:buFont typeface="Arial Narrow" panose="020B0606020202030204" pitchFamily="34" charset="0"/>
              <a:buChar char="–"/>
            </a:pPr>
            <a:r>
              <a:rPr lang="en-US" altLang="en-US" sz="2000" dirty="0">
                <a:latin typeface="Arial Narrow" panose="020B0606020202030204" pitchFamily="34" charset="0"/>
              </a:rPr>
              <a:t>More shade tolerant</a:t>
            </a:r>
          </a:p>
          <a:p>
            <a:pPr marL="366713" lvl="1" indent="0">
              <a:buClr>
                <a:schemeClr val="tx2"/>
              </a:buClr>
              <a:buNone/>
            </a:pPr>
            <a:endParaRPr lang="en-US" altLang="en-US" sz="2000" dirty="0">
              <a:latin typeface="Arial Narrow" panose="020B0606020202030204" pitchFamily="34" charset="0"/>
            </a:endParaRPr>
          </a:p>
        </p:txBody>
      </p:sp>
      <p:sp>
        <p:nvSpPr>
          <p:cNvPr id="9" name="Rectangle 5"/>
          <p:cNvSpPr>
            <a:spLocks noChangeArrowheads="1"/>
          </p:cNvSpPr>
          <p:nvPr/>
        </p:nvSpPr>
        <p:spPr bwMode="auto">
          <a:xfrm>
            <a:off x="0" y="228600"/>
            <a:ext cx="9144000" cy="838200"/>
          </a:xfrm>
          <a:prstGeom prst="rect">
            <a:avLst/>
          </a:prstGeom>
          <a:no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lnSpc>
                <a:spcPct val="90000"/>
              </a:lnSpc>
              <a:spcBef>
                <a:spcPct val="0"/>
              </a:spcBef>
              <a:spcAft>
                <a:spcPct val="0"/>
              </a:spcAft>
              <a:defRPr/>
            </a:pPr>
            <a:r>
              <a:rPr lang="en-US" altLang="en-US" sz="3600" spc="300" dirty="0">
                <a:latin typeface="Goudy Old Style" panose="02020502050305020303" pitchFamily="18" charset="0"/>
              </a:rPr>
              <a:t>Common Buckthorn </a:t>
            </a:r>
            <a:r>
              <a:rPr lang="en-US" altLang="en-US" sz="2400" i="1" spc="300" dirty="0">
                <a:latin typeface="Goudy Old Style" panose="02020502050305020303" pitchFamily="18" charset="0"/>
              </a:rPr>
              <a:t>(</a:t>
            </a:r>
            <a:r>
              <a:rPr lang="en-US" altLang="en-US" sz="2400" i="1" spc="300" dirty="0" err="1">
                <a:latin typeface="Goudy Old Style" panose="02020502050305020303" pitchFamily="18" charset="0"/>
              </a:rPr>
              <a:t>Rhamnus</a:t>
            </a:r>
            <a:r>
              <a:rPr lang="en-US" altLang="en-US" sz="2400" i="1" spc="300" dirty="0">
                <a:latin typeface="Goudy Old Style" panose="02020502050305020303" pitchFamily="18" charset="0"/>
              </a:rPr>
              <a:t> </a:t>
            </a:r>
            <a:r>
              <a:rPr lang="en-US" altLang="en-US" sz="2400" i="1" spc="300" dirty="0" err="1">
                <a:latin typeface="Goudy Old Style" panose="02020502050305020303" pitchFamily="18" charset="0"/>
              </a:rPr>
              <a:t>cathartica</a:t>
            </a:r>
            <a:r>
              <a:rPr lang="en-US" altLang="en-US" sz="2400" i="1" spc="300" dirty="0">
                <a:latin typeface="Goudy Old Style" panose="02020502050305020303" pitchFamily="18" charset="0"/>
              </a:rPr>
              <a:t>)</a:t>
            </a:r>
            <a:endParaRPr lang="en-US" altLang="en-US" sz="2400" i="1" spc="300" dirty="0" smtClean="0">
              <a:latin typeface="Goudy Old Style" panose="02020502050305020303" pitchFamily="18" charset="0"/>
            </a:endParaRPr>
          </a:p>
        </p:txBody>
      </p:sp>
      <p:pic>
        <p:nvPicPr>
          <p:cNvPr id="3076" name="Picture 4" descr="http://www.ci.burnsville.mn.us/images/pages/N1092/Buckthorn-Id-leaf.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962400" y="1295401"/>
            <a:ext cx="4966932" cy="3032862"/>
          </a:xfrm>
          <a:prstGeom prst="rect">
            <a:avLst/>
          </a:prstGeom>
          <a:noFill/>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Lst>
        </p:spPr>
      </p:pic>
      <p:pic>
        <p:nvPicPr>
          <p:cNvPr id="3078" name="Picture 6" descr="http://www.landscapeguys.com/images/common-buckthorn-bark-cu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038600" y="3962400"/>
            <a:ext cx="2296804" cy="2494982"/>
          </a:xfrm>
          <a:prstGeom prst="rect">
            <a:avLst/>
          </a:prstGeom>
          <a:noFill/>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080554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ownload tiff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0" y="5867400"/>
            <a:ext cx="9144000" cy="838200"/>
          </a:xfrm>
          <a:prstGeom prst="rect">
            <a:avLst/>
          </a:prstGeom>
          <a:solidFill>
            <a:schemeClr val="tx1">
              <a:alpha val="62000"/>
            </a:schemeClr>
          </a:solid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lnSpc>
                <a:spcPct val="90000"/>
              </a:lnSpc>
              <a:spcBef>
                <a:spcPct val="0"/>
              </a:spcBef>
              <a:spcAft>
                <a:spcPct val="0"/>
              </a:spcAft>
              <a:defRPr/>
            </a:pPr>
            <a:r>
              <a:rPr lang="en-US" altLang="en-US" sz="3600" spc="300" dirty="0" smtClean="0">
                <a:solidFill>
                  <a:prstClr val="black"/>
                </a:solidFill>
                <a:latin typeface="Goudy Old Style" panose="02020502050305020303" pitchFamily="18" charset="0"/>
              </a:rPr>
              <a:t>Japanese Knotweed</a:t>
            </a:r>
            <a:br>
              <a:rPr lang="en-US" altLang="en-US" sz="3600" spc="300" dirty="0" smtClean="0">
                <a:solidFill>
                  <a:prstClr val="black"/>
                </a:solidFill>
                <a:latin typeface="Goudy Old Style" panose="02020502050305020303" pitchFamily="18" charset="0"/>
              </a:rPr>
            </a:br>
            <a:r>
              <a:rPr lang="en-US" altLang="en-US" sz="2400" i="1" spc="300" dirty="0" err="1" smtClean="0">
                <a:solidFill>
                  <a:prstClr val="black"/>
                </a:solidFill>
                <a:latin typeface="Goudy Old Style" panose="02020502050305020303" pitchFamily="18" charset="0"/>
              </a:rPr>
              <a:t>Fallopia</a:t>
            </a:r>
            <a:r>
              <a:rPr lang="en-US" altLang="en-US" sz="2400" i="1" spc="300" dirty="0" smtClean="0">
                <a:solidFill>
                  <a:prstClr val="black"/>
                </a:solidFill>
                <a:latin typeface="Goudy Old Style" panose="02020502050305020303" pitchFamily="18" charset="0"/>
              </a:rPr>
              <a:t> japonica</a:t>
            </a:r>
          </a:p>
        </p:txBody>
      </p:sp>
    </p:spTree>
    <p:custDataLst>
      <p:tags r:id="rId1"/>
    </p:custDataLst>
    <p:extLst>
      <p:ext uri="{BB962C8B-B14F-4D97-AF65-F5344CB8AC3E}">
        <p14:creationId xmlns:p14="http://schemas.microsoft.com/office/powerpoint/2010/main" val="4045321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sz="half" idx="1"/>
          </p:nvPr>
        </p:nvSpPr>
        <p:spPr>
          <a:xfrm>
            <a:off x="304800" y="1547813"/>
            <a:ext cx="4419600" cy="4624387"/>
          </a:xfrm>
        </p:spPr>
        <p:txBody>
          <a:bodyPr>
            <a:noAutofit/>
          </a:bodyPr>
          <a:lstStyle/>
          <a:p>
            <a:pPr eaLnBrk="1" hangingPunct="1"/>
            <a:r>
              <a:rPr lang="en-US" altLang="en-US" sz="2400" dirty="0" smtClean="0">
                <a:latin typeface="Garamond" panose="02020404030301010803" pitchFamily="18" charset="0"/>
              </a:rPr>
              <a:t>Identification</a:t>
            </a:r>
          </a:p>
          <a:p>
            <a:pPr lvl="1">
              <a:buClr>
                <a:schemeClr val="tx2"/>
              </a:buClr>
              <a:buFont typeface="Arial Narrow" panose="020B0606020202030204" pitchFamily="34" charset="0"/>
              <a:buChar char="–"/>
            </a:pPr>
            <a:r>
              <a:rPr lang="en-US" altLang="en-US" sz="2000" dirty="0">
                <a:latin typeface="Arial Narrow" panose="020B0606020202030204" pitchFamily="34" charset="0"/>
              </a:rPr>
              <a:t>3 to 10 feet tall</a:t>
            </a:r>
          </a:p>
          <a:p>
            <a:pPr lvl="1">
              <a:buClr>
                <a:schemeClr val="tx2"/>
              </a:buClr>
              <a:buFont typeface="Arial Narrow" panose="020B0606020202030204" pitchFamily="34" charset="0"/>
              <a:buChar char="–"/>
            </a:pPr>
            <a:r>
              <a:rPr lang="en-US" altLang="en-US" sz="2000" dirty="0">
                <a:latin typeface="Arial Narrow" panose="020B0606020202030204" pitchFamily="34" charset="0"/>
              </a:rPr>
              <a:t>Round hollow stem</a:t>
            </a:r>
          </a:p>
          <a:p>
            <a:pPr lvl="1">
              <a:buClr>
                <a:schemeClr val="tx2"/>
              </a:buClr>
              <a:buFont typeface="Arial Narrow" panose="020B0606020202030204" pitchFamily="34" charset="0"/>
              <a:buChar char="–"/>
            </a:pPr>
            <a:r>
              <a:rPr lang="en-US" altLang="en-US" sz="2000" dirty="0" smtClean="0">
                <a:latin typeface="Arial Narrow" panose="020B0606020202030204" pitchFamily="34" charset="0"/>
              </a:rPr>
              <a:t>Fruit - </a:t>
            </a:r>
            <a:r>
              <a:rPr lang="en-US" altLang="en-US" sz="2000" dirty="0">
                <a:latin typeface="Arial Narrow" panose="020B0606020202030204" pitchFamily="34" charset="0"/>
              </a:rPr>
              <a:t>papery and winged</a:t>
            </a:r>
          </a:p>
          <a:p>
            <a:pPr eaLnBrk="1" hangingPunct="1">
              <a:spcBef>
                <a:spcPts val="1200"/>
              </a:spcBef>
            </a:pPr>
            <a:r>
              <a:rPr lang="en-US" altLang="en-US" sz="2400" dirty="0" smtClean="0">
                <a:latin typeface="Garamond" panose="02020404030301010803" pitchFamily="18" charset="0"/>
              </a:rPr>
              <a:t>Spread</a:t>
            </a:r>
          </a:p>
          <a:p>
            <a:pPr lvl="1">
              <a:buClr>
                <a:schemeClr val="tx2"/>
              </a:buClr>
              <a:buFont typeface="Arial Narrow" panose="020B0606020202030204" pitchFamily="34" charset="0"/>
              <a:buChar char="–"/>
            </a:pPr>
            <a:r>
              <a:rPr lang="en-US" altLang="en-US" sz="2000" dirty="0" smtClean="0">
                <a:latin typeface="Arial Narrow" panose="020B0606020202030204" pitchFamily="34" charset="0"/>
              </a:rPr>
              <a:t>Reproduces via rhizomes</a:t>
            </a:r>
          </a:p>
          <a:p>
            <a:pPr>
              <a:spcBef>
                <a:spcPts val="1200"/>
              </a:spcBef>
            </a:pPr>
            <a:r>
              <a:rPr lang="en-US" altLang="en-US" sz="2400" dirty="0" smtClean="0">
                <a:latin typeface="Garamond" panose="02020404030301010803" pitchFamily="18" charset="0"/>
              </a:rPr>
              <a:t>Management</a:t>
            </a:r>
          </a:p>
          <a:p>
            <a:pPr lvl="1">
              <a:buClr>
                <a:schemeClr val="tx2"/>
              </a:buClr>
              <a:buFont typeface="Arial Narrow" panose="020B0606020202030204" pitchFamily="34" charset="0"/>
              <a:buChar char="–"/>
            </a:pPr>
            <a:r>
              <a:rPr lang="en-US" altLang="en-US" sz="2000" dirty="0">
                <a:latin typeface="Arial Narrow" panose="020B0606020202030204" pitchFamily="34" charset="0"/>
              </a:rPr>
              <a:t>Solid mulch</a:t>
            </a:r>
          </a:p>
          <a:p>
            <a:pPr lvl="1">
              <a:buClr>
                <a:schemeClr val="tx2"/>
              </a:buClr>
              <a:buFont typeface="Arial Narrow" panose="020B0606020202030204" pitchFamily="34" charset="0"/>
              <a:buChar char="–"/>
            </a:pPr>
            <a:r>
              <a:rPr lang="en-US" altLang="en-US" sz="2000" dirty="0">
                <a:latin typeface="Arial Narrow" panose="020B0606020202030204" pitchFamily="34" charset="0"/>
              </a:rPr>
              <a:t>Mowing</a:t>
            </a:r>
          </a:p>
          <a:p>
            <a:pPr lvl="1">
              <a:buClr>
                <a:schemeClr val="tx2"/>
              </a:buClr>
              <a:buFont typeface="Arial Narrow" panose="020B0606020202030204" pitchFamily="34" charset="0"/>
              <a:buChar char="–"/>
            </a:pPr>
            <a:r>
              <a:rPr lang="en-US" altLang="en-US" sz="2000" dirty="0" smtClean="0">
                <a:latin typeface="Arial Narrow" panose="020B0606020202030204" pitchFamily="34" charset="0"/>
              </a:rPr>
              <a:t>Goats</a:t>
            </a:r>
          </a:p>
          <a:p>
            <a:pPr lvl="1">
              <a:lnSpc>
                <a:spcPct val="90000"/>
              </a:lnSpc>
              <a:buClr>
                <a:schemeClr val="tx2"/>
              </a:buClr>
              <a:buFont typeface="Arial Narrow" panose="020B0606020202030204" pitchFamily="34" charset="0"/>
              <a:buChar char="–"/>
            </a:pPr>
            <a:r>
              <a:rPr lang="en-US" altLang="en-US" sz="2000" dirty="0" smtClean="0">
                <a:latin typeface="Arial Narrow" panose="020B0606020202030204" pitchFamily="34" charset="0"/>
              </a:rPr>
              <a:t>Need to continuously</a:t>
            </a:r>
          </a:p>
          <a:p>
            <a:pPr marL="366713" lvl="1" indent="0">
              <a:lnSpc>
                <a:spcPct val="90000"/>
              </a:lnSpc>
              <a:spcBef>
                <a:spcPts val="0"/>
              </a:spcBef>
              <a:buClr>
                <a:schemeClr val="tx2"/>
              </a:buClr>
              <a:buNone/>
            </a:pPr>
            <a:r>
              <a:rPr lang="en-US" altLang="en-US" sz="2000" dirty="0" smtClean="0">
                <a:latin typeface="Arial Narrow" panose="020B0606020202030204" pitchFamily="34" charset="0"/>
              </a:rPr>
              <a:t>     control</a:t>
            </a:r>
          </a:p>
        </p:txBody>
      </p:sp>
      <p:sp>
        <p:nvSpPr>
          <p:cNvPr id="9" name="Rectangle 5"/>
          <p:cNvSpPr>
            <a:spLocks noChangeArrowheads="1"/>
          </p:cNvSpPr>
          <p:nvPr/>
        </p:nvSpPr>
        <p:spPr bwMode="auto">
          <a:xfrm>
            <a:off x="0" y="228600"/>
            <a:ext cx="9144000" cy="838200"/>
          </a:xfrm>
          <a:prstGeom prst="rect">
            <a:avLst/>
          </a:prstGeom>
          <a:no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lnSpc>
                <a:spcPct val="90000"/>
              </a:lnSpc>
              <a:spcBef>
                <a:spcPct val="0"/>
              </a:spcBef>
              <a:spcAft>
                <a:spcPct val="0"/>
              </a:spcAft>
              <a:defRPr/>
            </a:pPr>
            <a:r>
              <a:rPr lang="en-US" altLang="en-US" sz="3600" spc="300" dirty="0" smtClean="0">
                <a:latin typeface="Goudy Old Style" panose="02020502050305020303" pitchFamily="18" charset="0"/>
              </a:rPr>
              <a:t>Japanese Knotweed</a:t>
            </a:r>
            <a:endParaRPr lang="en-US" altLang="en-US" sz="2400" i="1" spc="300" dirty="0" smtClean="0">
              <a:latin typeface="Goudy Old Style" panose="02020502050305020303" pitchFamily="18"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006701" y="2667000"/>
            <a:ext cx="4061099" cy="3045824"/>
          </a:xfrm>
          <a:prstGeom prst="rect">
            <a:avLst/>
          </a:prstGeom>
          <a:effectLst>
            <a:outerShdw blurRad="152400" dist="76200" dir="3000000" sx="103000" sy="103000" algn="ctr" rotWithShape="0">
              <a:schemeClr val="bg1">
                <a:alpha val="44000"/>
              </a:schemeClr>
            </a:outerShdw>
          </a:effectLst>
        </p:spPr>
      </p:pic>
      <p:pic>
        <p:nvPicPr>
          <p:cNvPr id="10" name="Picture 7" descr="Polygonum cuspidatum sprout"/>
          <p:cNvPicPr>
            <a:picLocks noGrp="1" noChangeAspect="1" noChangeArrowheads="1"/>
          </p:cNvPicPr>
          <p:nvPr>
            <p:ph sz="half" idx="1"/>
          </p:nvPr>
        </p:nvPicPr>
        <p:blipFill>
          <a:blip r:embed="rId5" cstate="email">
            <a:extLst>
              <a:ext uri="{28A0092B-C50C-407E-A947-70E740481C1C}">
                <a14:useLocalDpi xmlns:a14="http://schemas.microsoft.com/office/drawing/2010/main"/>
              </a:ext>
            </a:extLst>
          </a:blip>
          <a:stretch>
            <a:fillRect/>
          </a:stretch>
        </p:blipFill>
        <p:spPr>
          <a:xfrm>
            <a:off x="3657600" y="1138307"/>
            <a:ext cx="2467738" cy="2366893"/>
          </a:xfrm>
          <a:noFill/>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4903076"/>
            <a:ext cx="2440095" cy="1828800"/>
          </a:xfrm>
          <a:prstGeom prst="rect">
            <a:avLst/>
          </a:prstGeom>
          <a:noFill/>
          <a:ln w="38100">
            <a:noFill/>
            <a:miter lim="800000"/>
            <a:headEnd/>
            <a:tailEnd/>
          </a:ln>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738276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5"/>
          <p:cNvSpPr>
            <a:spLocks noChangeArrowheads="1"/>
          </p:cNvSpPr>
          <p:nvPr/>
        </p:nvSpPr>
        <p:spPr bwMode="auto">
          <a:xfrm>
            <a:off x="0" y="152400"/>
            <a:ext cx="9144000" cy="838200"/>
          </a:xfrm>
          <a:prstGeom prst="rect">
            <a:avLst/>
          </a:prstGeom>
          <a:no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lnSpc>
                <a:spcPct val="90000"/>
              </a:lnSpc>
              <a:spcBef>
                <a:spcPct val="0"/>
              </a:spcBef>
              <a:spcAft>
                <a:spcPct val="0"/>
              </a:spcAft>
              <a:defRPr/>
            </a:pPr>
            <a:r>
              <a:rPr lang="en-US" altLang="en-US" sz="3600" spc="300" dirty="0" smtClean="0">
                <a:latin typeface="Goudy Old Style" panose="02020502050305020303" pitchFamily="18" charset="0"/>
              </a:rPr>
              <a:t>SWD Life Cycle</a:t>
            </a:r>
            <a:endParaRPr lang="en-US" altLang="en-US" sz="2400" i="1" spc="300" dirty="0" smtClean="0">
              <a:latin typeface="Goudy Old Style" panose="02020502050305020303" pitchFamily="18" charset="0"/>
            </a:endParaRPr>
          </a:p>
        </p:txBody>
      </p:sp>
      <p:sp>
        <p:nvSpPr>
          <p:cNvPr id="25" name="Text Box 3"/>
          <p:cNvSpPr txBox="1">
            <a:spLocks noChangeArrowheads="1"/>
          </p:cNvSpPr>
          <p:nvPr/>
        </p:nvSpPr>
        <p:spPr bwMode="auto">
          <a:xfrm>
            <a:off x="304800" y="3412903"/>
            <a:ext cx="14478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fontAlgn="base" hangingPunct="1">
              <a:spcBef>
                <a:spcPct val="0"/>
              </a:spcBef>
              <a:spcAft>
                <a:spcPts val="1000"/>
              </a:spcAft>
              <a:buClrTx/>
              <a:buSzTx/>
              <a:buNone/>
            </a:pPr>
            <a:r>
              <a:rPr lang="en-US" altLang="en-US" sz="1600" dirty="0" smtClean="0">
                <a:solidFill>
                  <a:srgbClr val="FFFFEB"/>
                </a:solidFill>
                <a:latin typeface="Arial" charset="0"/>
              </a:rPr>
              <a:t>Adults overwinter – wooded field edge</a:t>
            </a:r>
            <a:endParaRPr lang="en-US" altLang="en-US" sz="1500" dirty="0">
              <a:solidFill>
                <a:srgbClr val="FFFFEB"/>
              </a:solidFill>
              <a:latin typeface="Arial" charset="0"/>
            </a:endParaRPr>
          </a:p>
        </p:txBody>
      </p:sp>
      <p:grpSp>
        <p:nvGrpSpPr>
          <p:cNvPr id="2" name="Group 1"/>
          <p:cNvGrpSpPr/>
          <p:nvPr/>
        </p:nvGrpSpPr>
        <p:grpSpPr>
          <a:xfrm>
            <a:off x="2002943" y="2518647"/>
            <a:ext cx="5116669" cy="4186953"/>
            <a:chOff x="2002943" y="2518647"/>
            <a:chExt cx="5116669" cy="4186953"/>
          </a:xfrm>
        </p:grpSpPr>
        <p:pic>
          <p:nvPicPr>
            <p:cNvPr id="4098" name="Picture 2" descr="http://mtvernon.wsu.edu/ENTOMOLOGY/images/SWD-Life-CycleLg.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p:blipFill>
          <p:spPr bwMode="auto">
            <a:xfrm>
              <a:off x="2002943" y="2518647"/>
              <a:ext cx="5116669" cy="41869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27938" y="6004484"/>
              <a:ext cx="974604" cy="321478"/>
            </a:xfrm>
            <a:prstGeom prst="rect">
              <a:avLst/>
            </a:prstGeom>
            <a:noFill/>
          </p:spPr>
          <p:txBody>
            <a:bodyPr wrap="square" rtlCol="0">
              <a:spAutoFit/>
            </a:bodyPr>
            <a:lstStyle/>
            <a:p>
              <a:pPr algn="ctr"/>
              <a:r>
                <a:rPr lang="en-US" sz="1600" b="1" dirty="0" smtClean="0">
                  <a:solidFill>
                    <a:srgbClr val="0000FF"/>
                  </a:solidFill>
                  <a:latin typeface="Times New Roman" panose="02020603050405020304" pitchFamily="18" charset="0"/>
                  <a:cs typeface="Times New Roman" panose="02020603050405020304" pitchFamily="18" charset="0"/>
                </a:rPr>
                <a:t>5-7 days</a:t>
              </a:r>
              <a:endParaRPr lang="en-US" sz="1600" b="1" dirty="0">
                <a:solidFill>
                  <a:srgbClr val="0000FF"/>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4800600" y="6333676"/>
              <a:ext cx="1257253" cy="338554"/>
            </a:xfrm>
            <a:prstGeom prst="rect">
              <a:avLst/>
            </a:prstGeom>
            <a:noFill/>
          </p:spPr>
          <p:txBody>
            <a:bodyPr wrap="square" rtlCol="0">
              <a:spAutoFit/>
            </a:bodyPr>
            <a:lstStyle/>
            <a:p>
              <a:pPr algn="ctr"/>
              <a:r>
                <a:rPr lang="en-US" sz="1600" b="1" dirty="0" smtClean="0">
                  <a:solidFill>
                    <a:srgbClr val="0000FF"/>
                  </a:solidFill>
                  <a:latin typeface="Times New Roman" panose="02020603050405020304" pitchFamily="18" charset="0"/>
                  <a:cs typeface="Times New Roman" panose="02020603050405020304" pitchFamily="18" charset="0"/>
                </a:rPr>
                <a:t>4-15 days</a:t>
              </a:r>
              <a:endParaRPr lang="en-US" sz="1600" b="1" dirty="0">
                <a:solidFill>
                  <a:srgbClr val="0000FF"/>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4199607" y="3693281"/>
              <a:ext cx="1183447" cy="321478"/>
            </a:xfrm>
            <a:prstGeom prst="rect">
              <a:avLst/>
            </a:prstGeom>
            <a:noFill/>
          </p:spPr>
          <p:txBody>
            <a:bodyPr wrap="square" rtlCol="0">
              <a:spAutoFit/>
            </a:bodyPr>
            <a:lstStyle/>
            <a:p>
              <a:pPr algn="ctr"/>
              <a:r>
                <a:rPr lang="en-US" sz="1600" b="1" dirty="0" smtClean="0">
                  <a:solidFill>
                    <a:srgbClr val="0000FF"/>
                  </a:solidFill>
                  <a:latin typeface="Times New Roman" panose="02020603050405020304" pitchFamily="18" charset="0"/>
                  <a:cs typeface="Times New Roman" panose="02020603050405020304" pitchFamily="18" charset="0"/>
                </a:rPr>
                <a:t>12-72 hours</a:t>
              </a:r>
              <a:endParaRPr lang="en-US" sz="1600" b="1" dirty="0">
                <a:solidFill>
                  <a:srgbClr val="0000FF"/>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5095829" y="2542051"/>
              <a:ext cx="1806713" cy="584775"/>
            </a:xfrm>
            <a:prstGeom prst="rect">
              <a:avLst/>
            </a:prstGeom>
            <a:noFill/>
          </p:spPr>
          <p:txBody>
            <a:bodyPr wrap="square" rtlCol="0">
              <a:spAutoFit/>
            </a:bodyPr>
            <a:lstStyle/>
            <a:p>
              <a:pPr algn="ctr"/>
              <a:r>
                <a:rPr lang="en-US" sz="1600" dirty="0" smtClean="0">
                  <a:solidFill>
                    <a:schemeClr val="bg1"/>
                  </a:solidFill>
                  <a:latin typeface="Times New Roman" panose="02020603050405020304" pitchFamily="18" charset="0"/>
                  <a:cs typeface="Times New Roman" panose="02020603050405020304" pitchFamily="18" charset="0"/>
                </a:rPr>
                <a:t>One female can  lay 350+ eggs</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127010" y="4294096"/>
              <a:ext cx="600038" cy="467605"/>
            </a:xfrm>
            <a:prstGeom prst="rect">
              <a:avLst/>
            </a:prstGeom>
            <a:solidFill>
              <a:schemeClr val="tx1"/>
            </a:solidFill>
          </p:spPr>
          <p:txBody>
            <a:bodyPr wrap="square" lIns="0" tIns="0" rIns="0" bIns="0" rtlCol="0">
              <a:spAutoFit/>
            </a:bodyPr>
            <a:lstStyle/>
            <a:p>
              <a:r>
                <a:rPr lang="en-US" sz="1600" b="1" dirty="0" smtClean="0">
                  <a:solidFill>
                    <a:srgbClr val="0000FF"/>
                  </a:solidFill>
                  <a:latin typeface="Times New Roman" panose="02020603050405020304" pitchFamily="18" charset="0"/>
                  <a:cs typeface="Times New Roman" panose="02020603050405020304" pitchFamily="18" charset="0"/>
                </a:rPr>
                <a:t>20-30+ days</a:t>
              </a:r>
              <a:endParaRPr lang="en-US" sz="1600" b="1" dirty="0">
                <a:solidFill>
                  <a:srgbClr val="0000FF"/>
                </a:solidFill>
                <a:latin typeface="Times New Roman" panose="02020603050405020304" pitchFamily="18" charset="0"/>
                <a:cs typeface="Times New Roman" panose="02020603050405020304" pitchFamily="18" charset="0"/>
              </a:endParaRPr>
            </a:p>
          </p:txBody>
        </p:sp>
      </p:grpSp>
      <p:pic>
        <p:nvPicPr>
          <p:cNvPr id="4108" name="Picture 12" descr="http://www.wishfarms.com/v2/wp-content/uploads/2014/01/Strawberry-Fields-Forever.jpg"/>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66000"/>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2621930" y="1192010"/>
            <a:ext cx="2288876" cy="171665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4102" name="Picture 6" descr="http://www.agf.gov.bc.ca/cropprot/images/drosophila5.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1676400" y="5218627"/>
            <a:ext cx="1905000" cy="147672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4106" name="Picture 10" descr="http://www.maine.gov/dacf/php/gotpests/bugs/images/swd-breathing-tubes.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6760864" y="1959545"/>
            <a:ext cx="2088698" cy="164782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4104" name="Picture 8" descr="http://hyg.ipm.illinois.edu/photos/SWD_larva.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6893473" y="4953000"/>
            <a:ext cx="2053305" cy="174235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4100" name="Picture 4" descr="http://www.clipartsfree.net/vector/medium/trees-colorized-002_Clip_Art.png"/>
          <p:cNvPicPr>
            <a:picLocks noChangeAspect="1" noChangeArrowheads="1"/>
          </p:cNvPicPr>
          <p:nvPr/>
        </p:nvPicPr>
        <p:blipFill>
          <a:blip r:embed="rId11">
            <a:extLst>
              <a:ext uri="{BEBA8EAE-BF5A-486C-A8C5-ECC9F3942E4B}">
                <a14:imgProps xmlns:a14="http://schemas.microsoft.com/office/drawing/2010/main">
                  <a14:imgLayer r:embed="rId12">
                    <a14:imgEffect>
                      <a14:saturation sat="33000"/>
                    </a14:imgEffect>
                    <a14:imgEffect>
                      <a14:brightnessContrast bright="19000" contrast="14000"/>
                    </a14:imgEffect>
                  </a14:imgLayer>
                </a14:imgProps>
              </a:ext>
              <a:ext uri="{28A0092B-C50C-407E-A947-70E740481C1C}">
                <a14:useLocalDpi xmlns:a14="http://schemas.microsoft.com/office/drawing/2010/main" val="0"/>
              </a:ext>
            </a:extLst>
          </a:blip>
          <a:srcRect/>
          <a:stretch>
            <a:fillRect/>
          </a:stretch>
        </p:blipFill>
        <p:spPr bwMode="auto">
          <a:xfrm>
            <a:off x="0" y="762000"/>
            <a:ext cx="3196678" cy="257865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599866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2308081"/>
          <p:cNvPicPr>
            <a:picLocks noChangeAspect="1" noChangeArrowheads="1"/>
          </p:cNvPicPr>
          <p:nvPr/>
        </p:nvPicPr>
        <p:blipFill rotWithShape="1">
          <a:blip r:embed="rId4">
            <a:extLst>
              <a:ext uri="{28A0092B-C50C-407E-A947-70E740481C1C}">
                <a14:useLocalDpi xmlns:a14="http://schemas.microsoft.com/office/drawing/2010/main" val="0"/>
              </a:ext>
            </a:extLst>
          </a:blip>
          <a:srcRect r="6174"/>
          <a:stretch/>
        </p:blipFill>
        <p:spPr bwMode="auto">
          <a:xfrm>
            <a:off x="1"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p:cNvSpPr>
            <a:spLocks noChangeArrowheads="1"/>
          </p:cNvSpPr>
          <p:nvPr/>
        </p:nvSpPr>
        <p:spPr bwMode="auto">
          <a:xfrm>
            <a:off x="0" y="76200"/>
            <a:ext cx="9144000" cy="838200"/>
          </a:xfrm>
          <a:prstGeom prst="rect">
            <a:avLst/>
          </a:prstGeom>
          <a:solidFill>
            <a:schemeClr val="tx1">
              <a:alpha val="65000"/>
            </a:schemeClr>
          </a:solid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lnSpc>
                <a:spcPct val="90000"/>
              </a:lnSpc>
              <a:spcBef>
                <a:spcPct val="0"/>
              </a:spcBef>
              <a:spcAft>
                <a:spcPct val="0"/>
              </a:spcAft>
              <a:defRPr/>
            </a:pPr>
            <a:r>
              <a:rPr lang="en-US" altLang="en-US" sz="3600" spc="300" dirty="0" smtClean="0">
                <a:solidFill>
                  <a:prstClr val="black"/>
                </a:solidFill>
                <a:latin typeface="Goudy Old Style" panose="02020502050305020303" pitchFamily="18" charset="0"/>
              </a:rPr>
              <a:t>Garlic Mustard</a:t>
            </a:r>
            <a:br>
              <a:rPr lang="en-US" altLang="en-US" sz="3600" spc="300" dirty="0" smtClean="0">
                <a:solidFill>
                  <a:prstClr val="black"/>
                </a:solidFill>
                <a:latin typeface="Goudy Old Style" panose="02020502050305020303" pitchFamily="18" charset="0"/>
              </a:rPr>
            </a:br>
            <a:r>
              <a:rPr lang="en-US" altLang="en-US" sz="2400" i="1" spc="300" dirty="0" err="1" smtClean="0">
                <a:solidFill>
                  <a:prstClr val="black"/>
                </a:solidFill>
                <a:latin typeface="Goudy Old Style" panose="02020502050305020303" pitchFamily="18" charset="0"/>
              </a:rPr>
              <a:t>Alliaria</a:t>
            </a:r>
            <a:r>
              <a:rPr lang="en-US" altLang="en-US" sz="2400" i="1" spc="300" dirty="0" smtClean="0">
                <a:solidFill>
                  <a:prstClr val="black"/>
                </a:solidFill>
                <a:latin typeface="Goudy Old Style" panose="02020502050305020303" pitchFamily="18" charset="0"/>
              </a:rPr>
              <a:t> </a:t>
            </a:r>
            <a:r>
              <a:rPr lang="en-US" altLang="en-US" sz="2400" i="1" spc="300" dirty="0" err="1" smtClean="0">
                <a:solidFill>
                  <a:prstClr val="black"/>
                </a:solidFill>
                <a:latin typeface="Goudy Old Style" panose="02020502050305020303" pitchFamily="18" charset="0"/>
              </a:rPr>
              <a:t>petiolata</a:t>
            </a:r>
            <a:endParaRPr lang="en-US" altLang="en-US" sz="2400" i="1" spc="300" dirty="0" smtClean="0">
              <a:solidFill>
                <a:prstClr val="black"/>
              </a:solidFill>
              <a:latin typeface="Goudy Old Style" panose="02020502050305020303" pitchFamily="18" charset="0"/>
            </a:endParaRPr>
          </a:p>
        </p:txBody>
      </p:sp>
    </p:spTree>
    <p:custDataLst>
      <p:tags r:id="rId1"/>
    </p:custDataLst>
    <p:extLst>
      <p:ext uri="{BB962C8B-B14F-4D97-AF65-F5344CB8AC3E}">
        <p14:creationId xmlns:p14="http://schemas.microsoft.com/office/powerpoint/2010/main" val="7536377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sz="half" idx="1"/>
          </p:nvPr>
        </p:nvSpPr>
        <p:spPr>
          <a:xfrm>
            <a:off x="304800" y="1547813"/>
            <a:ext cx="4419600" cy="4624387"/>
          </a:xfrm>
        </p:spPr>
        <p:txBody>
          <a:bodyPr>
            <a:noAutofit/>
          </a:bodyPr>
          <a:lstStyle/>
          <a:p>
            <a:pPr eaLnBrk="1" hangingPunct="1"/>
            <a:r>
              <a:rPr lang="en-US" altLang="en-US" sz="2400" dirty="0" smtClean="0">
                <a:latin typeface="Garamond" panose="02020404030301010803" pitchFamily="18" charset="0"/>
              </a:rPr>
              <a:t>Identification</a:t>
            </a:r>
          </a:p>
          <a:p>
            <a:pPr lvl="1">
              <a:buClr>
                <a:schemeClr val="tx2"/>
              </a:buClr>
              <a:buFont typeface="Arial Narrow" panose="020B0606020202030204" pitchFamily="34" charset="0"/>
              <a:buChar char="–"/>
            </a:pPr>
            <a:r>
              <a:rPr lang="en-US" altLang="en-US" sz="2000" dirty="0">
                <a:latin typeface="Arial Narrow" panose="020B0606020202030204" pitchFamily="34" charset="0"/>
              </a:rPr>
              <a:t>Strong garlic odor</a:t>
            </a:r>
          </a:p>
          <a:p>
            <a:pPr lvl="1">
              <a:buClr>
                <a:schemeClr val="tx2"/>
              </a:buClr>
              <a:buFont typeface="Arial Narrow" panose="020B0606020202030204" pitchFamily="34" charset="0"/>
              <a:buChar char="–"/>
            </a:pPr>
            <a:r>
              <a:rPr lang="en-US" altLang="en-US" sz="2000" dirty="0">
                <a:latin typeface="Arial Narrow" panose="020B0606020202030204" pitchFamily="34" charset="0"/>
              </a:rPr>
              <a:t>Heart shaped leaves</a:t>
            </a:r>
          </a:p>
          <a:p>
            <a:pPr lvl="1">
              <a:buClr>
                <a:schemeClr val="tx2"/>
              </a:buClr>
              <a:buFont typeface="Arial Narrow" panose="020B0606020202030204" pitchFamily="34" charset="0"/>
              <a:buChar char="–"/>
            </a:pPr>
            <a:r>
              <a:rPr lang="en-US" altLang="en-US" sz="2000" dirty="0">
                <a:latin typeface="Arial Narrow" panose="020B0606020202030204" pitchFamily="34" charset="0"/>
              </a:rPr>
              <a:t>4 parted white flower (crucifer)</a:t>
            </a:r>
          </a:p>
          <a:p>
            <a:pPr lvl="1">
              <a:buClr>
                <a:schemeClr val="tx2"/>
              </a:buClr>
              <a:buFont typeface="Arial Narrow" panose="020B0606020202030204" pitchFamily="34" charset="0"/>
              <a:buChar char="–"/>
            </a:pPr>
            <a:r>
              <a:rPr lang="en-US" altLang="en-US" sz="2000" dirty="0">
                <a:latin typeface="Arial Narrow" panose="020B0606020202030204" pitchFamily="34" charset="0"/>
              </a:rPr>
              <a:t>Plants dieback in June</a:t>
            </a:r>
          </a:p>
          <a:p>
            <a:pPr eaLnBrk="1" hangingPunct="1">
              <a:spcBef>
                <a:spcPts val="1200"/>
              </a:spcBef>
            </a:pPr>
            <a:r>
              <a:rPr lang="en-US" altLang="en-US" sz="2400" dirty="0" smtClean="0">
                <a:latin typeface="Garamond" panose="02020404030301010803" pitchFamily="18" charset="0"/>
              </a:rPr>
              <a:t>Spread</a:t>
            </a:r>
          </a:p>
          <a:p>
            <a:pPr lvl="1">
              <a:buClr>
                <a:schemeClr val="tx2"/>
              </a:buClr>
              <a:buFont typeface="Arial Narrow" panose="020B0606020202030204" pitchFamily="34" charset="0"/>
              <a:buChar char="–"/>
            </a:pPr>
            <a:r>
              <a:rPr lang="en-US" altLang="en-US" sz="2000" dirty="0" smtClean="0">
                <a:latin typeface="Arial Narrow" panose="020B0606020202030204" pitchFamily="34" charset="0"/>
              </a:rPr>
              <a:t>Exclusively by seed</a:t>
            </a:r>
          </a:p>
          <a:p>
            <a:pPr>
              <a:spcBef>
                <a:spcPts val="1200"/>
              </a:spcBef>
            </a:pPr>
            <a:r>
              <a:rPr lang="en-US" altLang="en-US" sz="2400" dirty="0" smtClean="0">
                <a:latin typeface="Garamond" panose="02020404030301010803" pitchFamily="18" charset="0"/>
              </a:rPr>
              <a:t>Management</a:t>
            </a:r>
          </a:p>
          <a:p>
            <a:pPr lvl="1">
              <a:buClr>
                <a:schemeClr val="tx2"/>
              </a:buClr>
              <a:buFont typeface="Arial Narrow" panose="020B0606020202030204" pitchFamily="34" charset="0"/>
              <a:buChar char="–"/>
            </a:pPr>
            <a:r>
              <a:rPr lang="en-US" altLang="en-US" sz="2000" dirty="0">
                <a:latin typeface="Arial Narrow" panose="020B0606020202030204" pitchFamily="34" charset="0"/>
              </a:rPr>
              <a:t>Hand pulling</a:t>
            </a:r>
          </a:p>
          <a:p>
            <a:pPr lvl="1">
              <a:buClr>
                <a:schemeClr val="tx2"/>
              </a:buClr>
              <a:buFont typeface="Arial Narrow" panose="020B0606020202030204" pitchFamily="34" charset="0"/>
              <a:buChar char="–"/>
            </a:pPr>
            <a:r>
              <a:rPr lang="en-US" altLang="en-US" sz="2000" dirty="0">
                <a:latin typeface="Arial Narrow" panose="020B0606020202030204" pitchFamily="34" charset="0"/>
              </a:rPr>
              <a:t>Herbicide</a:t>
            </a:r>
          </a:p>
          <a:p>
            <a:pPr lvl="1">
              <a:buClr>
                <a:schemeClr val="tx2"/>
              </a:buClr>
              <a:buFont typeface="Arial Narrow" panose="020B0606020202030204" pitchFamily="34" charset="0"/>
              <a:buChar char="–"/>
            </a:pPr>
            <a:r>
              <a:rPr lang="en-US" altLang="en-US" sz="2000" dirty="0">
                <a:latin typeface="Arial Narrow" panose="020B0606020202030204" pitchFamily="34" charset="0"/>
              </a:rPr>
              <a:t>Possible </a:t>
            </a:r>
            <a:r>
              <a:rPr lang="en-US" altLang="en-US" sz="2000" dirty="0" err="1" smtClean="0">
                <a:latin typeface="Arial Narrow" panose="020B0606020202030204" pitchFamily="34" charset="0"/>
              </a:rPr>
              <a:t>biocontrol</a:t>
            </a:r>
            <a:endParaRPr lang="en-US" altLang="en-US" sz="2000" dirty="0">
              <a:latin typeface="Arial Narrow" panose="020B0606020202030204" pitchFamily="34" charset="0"/>
            </a:endParaRPr>
          </a:p>
        </p:txBody>
      </p:sp>
      <p:sp>
        <p:nvSpPr>
          <p:cNvPr id="9" name="Rectangle 5"/>
          <p:cNvSpPr>
            <a:spLocks noChangeArrowheads="1"/>
          </p:cNvSpPr>
          <p:nvPr/>
        </p:nvSpPr>
        <p:spPr bwMode="auto">
          <a:xfrm>
            <a:off x="0" y="228600"/>
            <a:ext cx="9144000" cy="838200"/>
          </a:xfrm>
          <a:prstGeom prst="rect">
            <a:avLst/>
          </a:prstGeom>
          <a:no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lnSpc>
                <a:spcPct val="90000"/>
              </a:lnSpc>
              <a:spcBef>
                <a:spcPct val="0"/>
              </a:spcBef>
              <a:spcAft>
                <a:spcPct val="0"/>
              </a:spcAft>
              <a:defRPr/>
            </a:pPr>
            <a:r>
              <a:rPr lang="en-US" altLang="en-US" sz="3600" spc="300" dirty="0" smtClean="0">
                <a:latin typeface="Goudy Old Style" panose="02020502050305020303" pitchFamily="18" charset="0"/>
              </a:rPr>
              <a:t>Garlic Mustard</a:t>
            </a:r>
            <a:endParaRPr lang="en-US" altLang="en-US" sz="2400" i="1" spc="300" dirty="0" smtClean="0">
              <a:latin typeface="Goudy Old Style" panose="02020502050305020303"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3778109"/>
            <a:ext cx="3886200" cy="2914650"/>
          </a:xfrm>
          <a:prstGeom prst="rect">
            <a:avLst/>
          </a:prstGeom>
          <a:effectLst>
            <a:outerShdw blurRad="152400" dist="76200" dir="3000000" sx="103000" sy="103000" algn="ctr" rotWithShape="0">
              <a:schemeClr val="bg1">
                <a:alpha val="44000"/>
              </a:schemeClr>
            </a:outerShdw>
          </a:effectLst>
        </p:spPr>
      </p:pic>
      <p:pic>
        <p:nvPicPr>
          <p:cNvPr id="13" name="Picture 4" descr="9005076AlliariaFlr"/>
          <p:cNvPicPr>
            <a:picLocks noGrp="1" noChangeAspect="1" noChangeArrowheads="1"/>
          </p:cNvPicPr>
          <p:nvPr>
            <p:ph sz="quarter" idx="2"/>
          </p:nvPr>
        </p:nvPicPr>
        <p:blipFill rotWithShape="1">
          <a:blip r:embed="rId5">
            <a:extLst>
              <a:ext uri="{28A0092B-C50C-407E-A947-70E740481C1C}">
                <a14:useLocalDpi xmlns:a14="http://schemas.microsoft.com/office/drawing/2010/main"/>
              </a:ext>
            </a:extLst>
          </a:blip>
          <a:srcRect l="20930"/>
          <a:stretch/>
        </p:blipFill>
        <p:spPr>
          <a:xfrm>
            <a:off x="4180329" y="1219200"/>
            <a:ext cx="2449071" cy="2743200"/>
          </a:xfrm>
          <a:noFill/>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1330041AlliariaFr"/>
          <p:cNvPicPr>
            <a:picLocks noChangeAspect="1" noChangeArrowheads="1"/>
          </p:cNvPicPr>
          <p:nvPr/>
        </p:nvPicPr>
        <p:blipFill rotWithShape="1">
          <a:blip r:embed="rId6">
            <a:extLst>
              <a:ext uri="{28A0092B-C50C-407E-A947-70E740481C1C}">
                <a14:useLocalDpi xmlns:a14="http://schemas.microsoft.com/office/drawing/2010/main"/>
              </a:ext>
            </a:extLst>
          </a:blip>
          <a:srcRect t="15714" r="14330" b="8573"/>
          <a:stretch/>
        </p:blipFill>
        <p:spPr>
          <a:xfrm rot="16200000">
            <a:off x="6102535" y="1106102"/>
            <a:ext cx="3306963" cy="1948432"/>
          </a:xfrm>
          <a:prstGeom prst="rect">
            <a:avLst/>
          </a:prstGeom>
          <a:noFill/>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453176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420" r="16288"/>
          <a:stretch/>
        </p:blipFill>
        <p:spPr>
          <a:xfrm>
            <a:off x="0" y="0"/>
            <a:ext cx="9144000" cy="6858000"/>
          </a:xfrm>
          <a:prstGeom prst="rect">
            <a:avLst/>
          </a:prstGeom>
        </p:spPr>
      </p:pic>
      <p:sp>
        <p:nvSpPr>
          <p:cNvPr id="4" name="Rectangle 5"/>
          <p:cNvSpPr>
            <a:spLocks noChangeArrowheads="1"/>
          </p:cNvSpPr>
          <p:nvPr/>
        </p:nvSpPr>
        <p:spPr bwMode="auto">
          <a:xfrm>
            <a:off x="0" y="152400"/>
            <a:ext cx="9144000" cy="838200"/>
          </a:xfrm>
          <a:prstGeom prst="rect">
            <a:avLst/>
          </a:prstGeom>
          <a:solidFill>
            <a:schemeClr val="tx1">
              <a:alpha val="65000"/>
            </a:schemeClr>
          </a:solid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lnSpc>
                <a:spcPct val="90000"/>
              </a:lnSpc>
              <a:spcBef>
                <a:spcPct val="0"/>
              </a:spcBef>
              <a:spcAft>
                <a:spcPct val="0"/>
              </a:spcAft>
              <a:defRPr/>
            </a:pPr>
            <a:r>
              <a:rPr lang="en-US" altLang="en-US" sz="3600" spc="300" dirty="0" err="1" smtClean="0">
                <a:solidFill>
                  <a:prstClr val="black"/>
                </a:solidFill>
                <a:latin typeface="Goudy Old Style" panose="02020502050305020303" pitchFamily="18" charset="0"/>
              </a:rPr>
              <a:t>Multiflora</a:t>
            </a:r>
            <a:r>
              <a:rPr lang="en-US" altLang="en-US" sz="3600" spc="300" dirty="0" smtClean="0">
                <a:solidFill>
                  <a:prstClr val="black"/>
                </a:solidFill>
                <a:latin typeface="Goudy Old Style" panose="02020502050305020303" pitchFamily="18" charset="0"/>
              </a:rPr>
              <a:t> Rose</a:t>
            </a:r>
            <a:br>
              <a:rPr lang="en-US" altLang="en-US" sz="3600" spc="300" dirty="0" smtClean="0">
                <a:solidFill>
                  <a:prstClr val="black"/>
                </a:solidFill>
                <a:latin typeface="Goudy Old Style" panose="02020502050305020303" pitchFamily="18" charset="0"/>
              </a:rPr>
            </a:br>
            <a:r>
              <a:rPr lang="en-US" altLang="en-US" sz="2400" i="1" spc="300" dirty="0" smtClean="0">
                <a:solidFill>
                  <a:prstClr val="black"/>
                </a:solidFill>
                <a:latin typeface="Goudy Old Style" panose="02020502050305020303" pitchFamily="18" charset="0"/>
              </a:rPr>
              <a:t>Rosa </a:t>
            </a:r>
            <a:r>
              <a:rPr lang="en-US" altLang="en-US" sz="2400" i="1" spc="300" dirty="0" err="1" smtClean="0">
                <a:solidFill>
                  <a:prstClr val="black"/>
                </a:solidFill>
                <a:latin typeface="Goudy Old Style" panose="02020502050305020303" pitchFamily="18" charset="0"/>
              </a:rPr>
              <a:t>multiflora</a:t>
            </a:r>
            <a:endParaRPr lang="en-US" altLang="en-US" sz="2400" i="1" spc="300" dirty="0" smtClean="0">
              <a:solidFill>
                <a:prstClr val="black"/>
              </a:solidFill>
              <a:latin typeface="Goudy Old Style" panose="02020502050305020303" pitchFamily="18" charset="0"/>
            </a:endParaRPr>
          </a:p>
        </p:txBody>
      </p:sp>
    </p:spTree>
    <p:custDataLst>
      <p:tags r:id="rId1"/>
    </p:custDataLst>
    <p:extLst>
      <p:ext uri="{BB962C8B-B14F-4D97-AF65-F5344CB8AC3E}">
        <p14:creationId xmlns:p14="http://schemas.microsoft.com/office/powerpoint/2010/main" val="19378233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sz="half" idx="1"/>
          </p:nvPr>
        </p:nvSpPr>
        <p:spPr>
          <a:xfrm>
            <a:off x="4724400" y="1395413"/>
            <a:ext cx="4114800" cy="4624387"/>
          </a:xfrm>
        </p:spPr>
        <p:txBody>
          <a:bodyPr>
            <a:noAutofit/>
          </a:bodyPr>
          <a:lstStyle/>
          <a:p>
            <a:pPr eaLnBrk="1" hangingPunct="1"/>
            <a:r>
              <a:rPr lang="en-US" altLang="en-US" sz="2400" dirty="0" smtClean="0">
                <a:latin typeface="Garamond" panose="02020404030301010803" pitchFamily="18" charset="0"/>
              </a:rPr>
              <a:t>Identification</a:t>
            </a:r>
          </a:p>
          <a:p>
            <a:pPr lvl="1">
              <a:buClr>
                <a:schemeClr val="tx2"/>
              </a:buClr>
              <a:buFont typeface="Arial Narrow" panose="020B0606020202030204" pitchFamily="34" charset="0"/>
              <a:buChar char="–"/>
            </a:pPr>
            <a:r>
              <a:rPr lang="en-US" altLang="en-US" sz="2000" dirty="0">
                <a:latin typeface="Arial Narrow" panose="020B0606020202030204" pitchFamily="34" charset="0"/>
              </a:rPr>
              <a:t>Alternate leaves with stipules</a:t>
            </a:r>
          </a:p>
          <a:p>
            <a:pPr lvl="1">
              <a:buClr>
                <a:schemeClr val="tx2"/>
              </a:buClr>
              <a:buFont typeface="Arial Narrow" panose="020B0606020202030204" pitchFamily="34" charset="0"/>
              <a:buChar char="–"/>
            </a:pPr>
            <a:r>
              <a:rPr lang="en-US" altLang="en-US" sz="2000" dirty="0">
                <a:latin typeface="Arial Narrow" panose="020B0606020202030204" pitchFamily="34" charset="0"/>
              </a:rPr>
              <a:t>Thorns!!!</a:t>
            </a:r>
          </a:p>
          <a:p>
            <a:pPr lvl="1">
              <a:buClr>
                <a:schemeClr val="tx2"/>
              </a:buClr>
              <a:buFont typeface="Arial Narrow" panose="020B0606020202030204" pitchFamily="34" charset="0"/>
              <a:buChar char="–"/>
            </a:pPr>
            <a:r>
              <a:rPr lang="en-US" altLang="en-US" sz="2000" dirty="0">
                <a:latin typeface="Arial Narrow" panose="020B0606020202030204" pitchFamily="34" charset="0"/>
              </a:rPr>
              <a:t>Clusters of </a:t>
            </a:r>
            <a:r>
              <a:rPr lang="en-US" altLang="en-US" sz="2000" dirty="0" smtClean="0">
                <a:latin typeface="Arial Narrow" panose="020B0606020202030204" pitchFamily="34" charset="0"/>
              </a:rPr>
              <a:t>fragrant white </a:t>
            </a:r>
            <a:r>
              <a:rPr lang="en-US" altLang="en-US" sz="2000" dirty="0">
                <a:latin typeface="Arial Narrow" panose="020B0606020202030204" pitchFamily="34" charset="0"/>
              </a:rPr>
              <a:t>flowers</a:t>
            </a:r>
          </a:p>
          <a:p>
            <a:pPr lvl="1">
              <a:buClr>
                <a:schemeClr val="tx2"/>
              </a:buClr>
              <a:buFont typeface="Arial Narrow" panose="020B0606020202030204" pitchFamily="34" charset="0"/>
              <a:buChar char="–"/>
            </a:pPr>
            <a:r>
              <a:rPr lang="en-US" altLang="en-US" sz="2000" dirty="0">
                <a:latin typeface="Arial Narrow" panose="020B0606020202030204" pitchFamily="34" charset="0"/>
              </a:rPr>
              <a:t>¼” egg </a:t>
            </a:r>
            <a:r>
              <a:rPr lang="en-US" altLang="en-US" sz="2000" dirty="0" smtClean="0">
                <a:latin typeface="Arial Narrow" panose="020B0606020202030204" pitchFamily="34" charset="0"/>
              </a:rPr>
              <a:t>shaped rosehips</a:t>
            </a:r>
            <a:endParaRPr lang="en-US" altLang="en-US" sz="2000" dirty="0">
              <a:latin typeface="Arial Narrow" panose="020B0606020202030204" pitchFamily="34" charset="0"/>
            </a:endParaRPr>
          </a:p>
          <a:p>
            <a:pPr eaLnBrk="1" hangingPunct="1">
              <a:spcBef>
                <a:spcPts val="1200"/>
              </a:spcBef>
            </a:pPr>
            <a:r>
              <a:rPr lang="en-US" altLang="en-US" sz="2400" dirty="0" smtClean="0">
                <a:latin typeface="Garamond" panose="02020404030301010803" pitchFamily="18" charset="0"/>
              </a:rPr>
              <a:t>Spread</a:t>
            </a:r>
          </a:p>
          <a:p>
            <a:pPr lvl="1">
              <a:buClr>
                <a:schemeClr val="tx2"/>
              </a:buClr>
              <a:buFont typeface="Arial Narrow" panose="020B0606020202030204" pitchFamily="34" charset="0"/>
              <a:buChar char="–"/>
            </a:pPr>
            <a:r>
              <a:rPr lang="en-US" altLang="en-US" sz="2000" dirty="0">
                <a:latin typeface="Arial Narrow" panose="020B0606020202030204" pitchFamily="34" charset="0"/>
              </a:rPr>
              <a:t>Prolific seed dispersed by birds</a:t>
            </a:r>
          </a:p>
          <a:p>
            <a:pPr lvl="1">
              <a:buClr>
                <a:schemeClr val="tx2"/>
              </a:buClr>
              <a:buFont typeface="Arial Narrow" panose="020B0606020202030204" pitchFamily="34" charset="0"/>
              <a:buChar char="–"/>
            </a:pPr>
            <a:r>
              <a:rPr lang="en-US" altLang="en-US" sz="2000" dirty="0">
                <a:latin typeface="Arial Narrow" panose="020B0606020202030204" pitchFamily="34" charset="0"/>
              </a:rPr>
              <a:t>Root Sprout</a:t>
            </a:r>
          </a:p>
          <a:p>
            <a:pPr lvl="1">
              <a:buClr>
                <a:schemeClr val="tx2"/>
              </a:buClr>
              <a:buFont typeface="Arial Narrow" panose="020B0606020202030204" pitchFamily="34" charset="0"/>
              <a:buChar char="–"/>
            </a:pPr>
            <a:r>
              <a:rPr lang="en-US" altLang="en-US" sz="2000" dirty="0">
                <a:latin typeface="Arial Narrow" panose="020B0606020202030204" pitchFamily="34" charset="0"/>
              </a:rPr>
              <a:t>Layering</a:t>
            </a:r>
          </a:p>
          <a:p>
            <a:pPr>
              <a:spcBef>
                <a:spcPts val="1200"/>
              </a:spcBef>
            </a:pPr>
            <a:r>
              <a:rPr lang="en-US" altLang="en-US" sz="2400" dirty="0" smtClean="0">
                <a:latin typeface="Garamond" panose="02020404030301010803" pitchFamily="18" charset="0"/>
              </a:rPr>
              <a:t>Management</a:t>
            </a:r>
          </a:p>
          <a:p>
            <a:pPr lvl="1">
              <a:buClr>
                <a:schemeClr val="tx2"/>
              </a:buClr>
              <a:buFont typeface="Arial Narrow" panose="020B0606020202030204" pitchFamily="34" charset="0"/>
              <a:buChar char="–"/>
            </a:pPr>
            <a:r>
              <a:rPr lang="en-US" altLang="en-US" sz="2000" dirty="0">
                <a:latin typeface="Arial Narrow" panose="020B0606020202030204" pitchFamily="34" charset="0"/>
              </a:rPr>
              <a:t>Rose rosette disease</a:t>
            </a:r>
          </a:p>
          <a:p>
            <a:pPr lvl="1">
              <a:buClr>
                <a:schemeClr val="tx2"/>
              </a:buClr>
              <a:buFont typeface="Arial Narrow" panose="020B0606020202030204" pitchFamily="34" charset="0"/>
              <a:buChar char="–"/>
            </a:pPr>
            <a:r>
              <a:rPr lang="en-US" altLang="en-US" sz="2000" dirty="0">
                <a:latin typeface="Arial Narrow" panose="020B0606020202030204" pitchFamily="34" charset="0"/>
              </a:rPr>
              <a:t>Spot treatment with </a:t>
            </a:r>
            <a:r>
              <a:rPr lang="en-US" altLang="en-US" sz="2000" dirty="0" smtClean="0">
                <a:latin typeface="Arial Narrow" panose="020B0606020202030204" pitchFamily="34" charset="0"/>
              </a:rPr>
              <a:t>herbicide</a:t>
            </a:r>
            <a:endParaRPr lang="en-US" altLang="en-US" sz="2000" dirty="0">
              <a:latin typeface="Arial Narrow" panose="020B0606020202030204" pitchFamily="34" charset="0"/>
            </a:endParaRPr>
          </a:p>
        </p:txBody>
      </p:sp>
      <p:sp>
        <p:nvSpPr>
          <p:cNvPr id="9" name="Rectangle 5"/>
          <p:cNvSpPr>
            <a:spLocks noChangeArrowheads="1"/>
          </p:cNvSpPr>
          <p:nvPr/>
        </p:nvSpPr>
        <p:spPr bwMode="auto">
          <a:xfrm>
            <a:off x="0" y="228600"/>
            <a:ext cx="9144000" cy="838200"/>
          </a:xfrm>
          <a:prstGeom prst="rect">
            <a:avLst/>
          </a:prstGeom>
          <a:no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lnSpc>
                <a:spcPct val="90000"/>
              </a:lnSpc>
              <a:spcBef>
                <a:spcPct val="0"/>
              </a:spcBef>
              <a:spcAft>
                <a:spcPct val="0"/>
              </a:spcAft>
              <a:defRPr/>
            </a:pPr>
            <a:r>
              <a:rPr lang="en-US" altLang="en-US" sz="3600" spc="300" dirty="0" err="1" smtClean="0">
                <a:latin typeface="Goudy Old Style" panose="02020502050305020303" pitchFamily="18" charset="0"/>
              </a:rPr>
              <a:t>Multiflora</a:t>
            </a:r>
            <a:r>
              <a:rPr lang="en-US" altLang="en-US" sz="3600" spc="300" dirty="0" smtClean="0">
                <a:latin typeface="Goudy Old Style" panose="02020502050305020303" pitchFamily="18" charset="0"/>
              </a:rPr>
              <a:t> Rose</a:t>
            </a:r>
            <a:endParaRPr lang="en-US" altLang="en-US" sz="2400" i="1" spc="300" dirty="0" smtClean="0">
              <a:latin typeface="Goudy Old Style" panose="02020502050305020303" pitchFamily="18"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1905671" y="1905000"/>
            <a:ext cx="2742529" cy="1978335"/>
          </a:xfrm>
          <a:prstGeom prst="rect">
            <a:avLst/>
          </a:prstGeom>
          <a:noFill/>
          <a:ln w="19050">
            <a:noFill/>
            <a:miter lim="800000"/>
            <a:headEnd/>
            <a:tailEnd/>
          </a:ln>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chemeClr val="accent1"/>
                </a:solidFill>
              </a14:hiddenFill>
            </a:ext>
          </a:extLst>
        </p:spPr>
      </p:pic>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b="8069"/>
          <a:stretch/>
        </p:blipFill>
        <p:spPr>
          <a:xfrm>
            <a:off x="121920" y="4027790"/>
            <a:ext cx="4297680" cy="2699680"/>
          </a:xfrm>
          <a:prstGeom prst="rect">
            <a:avLst/>
          </a:prstGeom>
          <a:ln w="12700">
            <a:noFill/>
          </a:ln>
          <a:effectLst>
            <a:outerShdw blurRad="152400" dist="76200" dir="3000000" sx="103000" sy="103000" algn="ctr" rotWithShape="0">
              <a:schemeClr val="bg1">
                <a:alpha val="44000"/>
              </a:schemeClr>
            </a:outerShdw>
          </a:effectLst>
        </p:spPr>
      </p:pic>
      <p:pic>
        <p:nvPicPr>
          <p:cNvPr id="11" name="Picture 10"/>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0000" contrast="3000"/>
                    </a14:imgEffect>
                  </a14:imgLayer>
                </a14:imgProps>
              </a:ext>
              <a:ext uri="{28A0092B-C50C-407E-A947-70E740481C1C}">
                <a14:useLocalDpi xmlns:a14="http://schemas.microsoft.com/office/drawing/2010/main" val="0"/>
              </a:ext>
            </a:extLst>
          </a:blip>
          <a:srcRect t="9305" r="10690"/>
          <a:stretch/>
        </p:blipFill>
        <p:spPr>
          <a:xfrm>
            <a:off x="228600" y="457200"/>
            <a:ext cx="1936208" cy="2410666"/>
          </a:xfrm>
          <a:prstGeom prst="rect">
            <a:avLst/>
          </a:prstGeom>
          <a:effectLst>
            <a:outerShdw blurRad="152400" dist="76200" dir="3000000" sx="103000" sy="103000" algn="ctr" rotWithShape="0">
              <a:schemeClr val="bg1">
                <a:alpha val="44000"/>
              </a:schemeClr>
            </a:outerShdw>
          </a:effectLst>
        </p:spPr>
      </p:pic>
      <p:pic>
        <p:nvPicPr>
          <p:cNvPr id="15"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11505" t="11504" r="12389" b="8849"/>
          <a:stretch/>
        </p:blipFill>
        <p:spPr bwMode="auto">
          <a:xfrm>
            <a:off x="685800" y="2819400"/>
            <a:ext cx="1371600" cy="1531089"/>
          </a:xfrm>
          <a:prstGeom prst="rect">
            <a:avLst/>
          </a:prstGeom>
          <a:noFill/>
          <a:ln>
            <a:noFill/>
          </a:ln>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619427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032" descr="53795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p:cNvSpPr>
            <a:spLocks noChangeArrowheads="1"/>
          </p:cNvSpPr>
          <p:nvPr/>
        </p:nvSpPr>
        <p:spPr bwMode="auto">
          <a:xfrm>
            <a:off x="0" y="152400"/>
            <a:ext cx="9144000" cy="838200"/>
          </a:xfrm>
          <a:prstGeom prst="rect">
            <a:avLst/>
          </a:prstGeom>
          <a:solidFill>
            <a:schemeClr val="tx1">
              <a:alpha val="65000"/>
            </a:schemeClr>
          </a:solid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lnSpc>
                <a:spcPct val="90000"/>
              </a:lnSpc>
              <a:spcBef>
                <a:spcPct val="0"/>
              </a:spcBef>
              <a:spcAft>
                <a:spcPct val="0"/>
              </a:spcAft>
              <a:defRPr/>
            </a:pPr>
            <a:r>
              <a:rPr lang="en-US" altLang="en-US" sz="3600" spc="300" dirty="0" smtClean="0">
                <a:solidFill>
                  <a:prstClr val="black"/>
                </a:solidFill>
                <a:latin typeface="Goudy Old Style" panose="02020502050305020303" pitchFamily="18" charset="0"/>
              </a:rPr>
              <a:t>Japanese Barberry</a:t>
            </a:r>
            <a:br>
              <a:rPr lang="en-US" altLang="en-US" sz="3600" spc="300" dirty="0" smtClean="0">
                <a:solidFill>
                  <a:prstClr val="black"/>
                </a:solidFill>
                <a:latin typeface="Goudy Old Style" panose="02020502050305020303" pitchFamily="18" charset="0"/>
              </a:rPr>
            </a:br>
            <a:r>
              <a:rPr lang="en-US" altLang="en-US" sz="2400" i="1" spc="300" dirty="0" err="1" smtClean="0">
                <a:solidFill>
                  <a:prstClr val="black"/>
                </a:solidFill>
                <a:latin typeface="Goudy Old Style" panose="02020502050305020303" pitchFamily="18" charset="0"/>
              </a:rPr>
              <a:t>Berberis</a:t>
            </a:r>
            <a:r>
              <a:rPr lang="en-US" altLang="en-US" sz="2400" i="1" spc="300" dirty="0">
                <a:solidFill>
                  <a:prstClr val="black"/>
                </a:solidFill>
                <a:latin typeface="Goudy Old Style" panose="02020502050305020303" pitchFamily="18" charset="0"/>
              </a:rPr>
              <a:t> </a:t>
            </a:r>
            <a:r>
              <a:rPr lang="en-US" altLang="en-US" sz="2400" i="1" spc="300" dirty="0" err="1">
                <a:solidFill>
                  <a:prstClr val="black"/>
                </a:solidFill>
                <a:latin typeface="Goudy Old Style" panose="02020502050305020303" pitchFamily="18" charset="0"/>
              </a:rPr>
              <a:t>thunbergii</a:t>
            </a:r>
            <a:endParaRPr lang="en-US" altLang="en-US" sz="2400" i="1" spc="300" dirty="0" smtClean="0">
              <a:solidFill>
                <a:prstClr val="black"/>
              </a:solidFill>
              <a:latin typeface="Goudy Old Style" panose="02020502050305020303" pitchFamily="18" charset="0"/>
            </a:endParaRPr>
          </a:p>
        </p:txBody>
      </p:sp>
    </p:spTree>
    <p:custDataLst>
      <p:tags r:id="rId1"/>
    </p:custDataLst>
    <p:extLst>
      <p:ext uri="{BB962C8B-B14F-4D97-AF65-F5344CB8AC3E}">
        <p14:creationId xmlns:p14="http://schemas.microsoft.com/office/powerpoint/2010/main" val="278662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sz="half" idx="1"/>
          </p:nvPr>
        </p:nvSpPr>
        <p:spPr>
          <a:xfrm>
            <a:off x="304800" y="1143000"/>
            <a:ext cx="4419600" cy="4624387"/>
          </a:xfrm>
        </p:spPr>
        <p:txBody>
          <a:bodyPr>
            <a:noAutofit/>
          </a:bodyPr>
          <a:lstStyle/>
          <a:p>
            <a:pPr eaLnBrk="1" hangingPunct="1"/>
            <a:r>
              <a:rPr lang="en-US" altLang="en-US" sz="2400" dirty="0" smtClean="0">
                <a:latin typeface="Garamond" panose="02020404030301010803" pitchFamily="18" charset="0"/>
              </a:rPr>
              <a:t>Identification</a:t>
            </a:r>
          </a:p>
          <a:p>
            <a:pPr lvl="1">
              <a:buClr>
                <a:schemeClr val="tx2"/>
              </a:buClr>
              <a:buFont typeface="Arial Narrow" panose="020B0606020202030204" pitchFamily="34" charset="0"/>
              <a:buChar char="–"/>
            </a:pPr>
            <a:r>
              <a:rPr lang="en-US" altLang="en-US" sz="2000" dirty="0">
                <a:latin typeface="Arial Narrow" panose="020B0606020202030204" pitchFamily="34" charset="0"/>
              </a:rPr>
              <a:t>Small </a:t>
            </a:r>
            <a:r>
              <a:rPr lang="en-US" altLang="en-US" sz="2000" dirty="0" err="1">
                <a:latin typeface="Arial Narrow" panose="020B0606020202030204" pitchFamily="34" charset="0"/>
              </a:rPr>
              <a:t>spatulate</a:t>
            </a:r>
            <a:r>
              <a:rPr lang="en-US" altLang="en-US" sz="2000" dirty="0">
                <a:latin typeface="Arial Narrow" panose="020B0606020202030204" pitchFamily="34" charset="0"/>
              </a:rPr>
              <a:t> leaves</a:t>
            </a:r>
          </a:p>
          <a:p>
            <a:pPr lvl="1">
              <a:buClr>
                <a:schemeClr val="tx2"/>
              </a:buClr>
              <a:buFont typeface="Arial Narrow" panose="020B0606020202030204" pitchFamily="34" charset="0"/>
              <a:buChar char="–"/>
            </a:pPr>
            <a:r>
              <a:rPr lang="en-US" altLang="en-US" sz="2000" dirty="0">
                <a:latin typeface="Arial Narrow" panose="020B0606020202030204" pitchFamily="34" charset="0"/>
              </a:rPr>
              <a:t>Sharp spines at leaf base</a:t>
            </a:r>
          </a:p>
          <a:p>
            <a:pPr lvl="1">
              <a:buClr>
                <a:schemeClr val="tx2"/>
              </a:buClr>
              <a:buFont typeface="Arial Narrow" panose="020B0606020202030204" pitchFamily="34" charset="0"/>
              <a:buChar char="–"/>
            </a:pPr>
            <a:r>
              <a:rPr lang="en-US" altLang="en-US" sz="2000" dirty="0">
                <a:latin typeface="Arial Narrow" panose="020B0606020202030204" pitchFamily="34" charset="0"/>
              </a:rPr>
              <a:t>Yellow spring flowers</a:t>
            </a:r>
          </a:p>
          <a:p>
            <a:pPr lvl="1">
              <a:buClr>
                <a:schemeClr val="tx2"/>
              </a:buClr>
              <a:buFont typeface="Arial Narrow" panose="020B0606020202030204" pitchFamily="34" charset="0"/>
              <a:buChar char="–"/>
            </a:pPr>
            <a:r>
              <a:rPr lang="en-US" altLang="en-US" sz="2000" dirty="0">
                <a:latin typeface="Arial Narrow" panose="020B0606020202030204" pitchFamily="34" charset="0"/>
              </a:rPr>
              <a:t>Red fruits</a:t>
            </a:r>
          </a:p>
          <a:p>
            <a:pPr eaLnBrk="1" hangingPunct="1">
              <a:spcBef>
                <a:spcPts val="1200"/>
              </a:spcBef>
            </a:pPr>
            <a:r>
              <a:rPr lang="en-US" altLang="en-US" sz="2400" dirty="0" smtClean="0">
                <a:latin typeface="Garamond" panose="02020404030301010803" pitchFamily="18" charset="0"/>
              </a:rPr>
              <a:t>Spread</a:t>
            </a:r>
          </a:p>
          <a:p>
            <a:pPr lvl="1">
              <a:buClr>
                <a:schemeClr val="tx2"/>
              </a:buClr>
              <a:buFont typeface="Arial Narrow" panose="020B0606020202030204" pitchFamily="34" charset="0"/>
              <a:buChar char="–"/>
            </a:pPr>
            <a:r>
              <a:rPr lang="en-US" altLang="en-US" sz="2000" dirty="0">
                <a:latin typeface="Arial Narrow" panose="020B0606020202030204" pitchFamily="34" charset="0"/>
              </a:rPr>
              <a:t>Prolific Seeds </a:t>
            </a:r>
          </a:p>
          <a:p>
            <a:pPr lvl="2">
              <a:buClr>
                <a:schemeClr val="tx2"/>
              </a:buClr>
              <a:buFont typeface="Arial Narrow" panose="020B0606020202030204" pitchFamily="34" charset="0"/>
              <a:buChar char="–"/>
            </a:pPr>
            <a:r>
              <a:rPr lang="en-US" altLang="en-US" sz="1700" dirty="0">
                <a:latin typeface="Arial Narrow" panose="020B0606020202030204" pitchFamily="34" charset="0"/>
              </a:rPr>
              <a:t>High germination rate</a:t>
            </a:r>
          </a:p>
          <a:p>
            <a:pPr lvl="2">
              <a:buClr>
                <a:schemeClr val="tx2"/>
              </a:buClr>
              <a:buFont typeface="Arial Narrow" panose="020B0606020202030204" pitchFamily="34" charset="0"/>
              <a:buChar char="–"/>
            </a:pPr>
            <a:r>
              <a:rPr lang="en-US" altLang="en-US" sz="1700" dirty="0">
                <a:latin typeface="Arial Narrow" panose="020B0606020202030204" pitchFamily="34" charset="0"/>
              </a:rPr>
              <a:t>Eaten by wildlife</a:t>
            </a:r>
          </a:p>
          <a:p>
            <a:pPr lvl="1">
              <a:buClr>
                <a:schemeClr val="tx2"/>
              </a:buClr>
              <a:buFont typeface="Arial Narrow" panose="020B0606020202030204" pitchFamily="34" charset="0"/>
              <a:buChar char="–"/>
            </a:pPr>
            <a:r>
              <a:rPr lang="en-US" altLang="en-US" sz="2000" dirty="0">
                <a:latin typeface="Arial Narrow" panose="020B0606020202030204" pitchFamily="34" charset="0"/>
              </a:rPr>
              <a:t>Root Sprout</a:t>
            </a:r>
          </a:p>
          <a:p>
            <a:pPr lvl="1">
              <a:buClr>
                <a:schemeClr val="tx2"/>
              </a:buClr>
              <a:buFont typeface="Arial Narrow" panose="020B0606020202030204" pitchFamily="34" charset="0"/>
              <a:buChar char="–"/>
            </a:pPr>
            <a:r>
              <a:rPr lang="en-US" altLang="en-US" sz="2000" dirty="0">
                <a:latin typeface="Arial Narrow" panose="020B0606020202030204" pitchFamily="34" charset="0"/>
              </a:rPr>
              <a:t>Layering</a:t>
            </a:r>
          </a:p>
          <a:p>
            <a:pPr>
              <a:spcBef>
                <a:spcPts val="1200"/>
              </a:spcBef>
            </a:pPr>
            <a:r>
              <a:rPr lang="en-US" altLang="en-US" sz="2400" dirty="0" smtClean="0">
                <a:latin typeface="Garamond" panose="02020404030301010803" pitchFamily="18" charset="0"/>
              </a:rPr>
              <a:t>Management</a:t>
            </a:r>
          </a:p>
          <a:p>
            <a:pPr lvl="1">
              <a:buClr>
                <a:schemeClr val="tx2"/>
              </a:buClr>
              <a:buFont typeface="Arial Narrow" panose="020B0606020202030204" pitchFamily="34" charset="0"/>
              <a:buChar char="–"/>
            </a:pPr>
            <a:r>
              <a:rPr lang="en-US" altLang="en-US" sz="2000" dirty="0">
                <a:latin typeface="Arial Narrow" panose="020B0606020202030204" pitchFamily="34" charset="0"/>
              </a:rPr>
              <a:t>Hand pulling isolated plants</a:t>
            </a:r>
          </a:p>
          <a:p>
            <a:pPr lvl="1">
              <a:buClr>
                <a:schemeClr val="tx2"/>
              </a:buClr>
              <a:buFont typeface="Arial Narrow" panose="020B0606020202030204" pitchFamily="34" charset="0"/>
              <a:buChar char="–"/>
            </a:pPr>
            <a:r>
              <a:rPr lang="en-US" altLang="en-US" sz="2000" dirty="0">
                <a:latin typeface="Arial Narrow" panose="020B0606020202030204" pitchFamily="34" charset="0"/>
              </a:rPr>
              <a:t>Foliar spray, cut stump, basal bark treatments</a:t>
            </a:r>
          </a:p>
        </p:txBody>
      </p:sp>
      <p:sp>
        <p:nvSpPr>
          <p:cNvPr id="9" name="Rectangle 5"/>
          <p:cNvSpPr>
            <a:spLocks noChangeArrowheads="1"/>
          </p:cNvSpPr>
          <p:nvPr/>
        </p:nvSpPr>
        <p:spPr bwMode="auto">
          <a:xfrm>
            <a:off x="0" y="228600"/>
            <a:ext cx="9144000" cy="838200"/>
          </a:xfrm>
          <a:prstGeom prst="rect">
            <a:avLst/>
          </a:prstGeom>
          <a:no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lnSpc>
                <a:spcPct val="90000"/>
              </a:lnSpc>
              <a:spcBef>
                <a:spcPct val="0"/>
              </a:spcBef>
              <a:spcAft>
                <a:spcPct val="0"/>
              </a:spcAft>
              <a:defRPr/>
            </a:pPr>
            <a:r>
              <a:rPr lang="en-US" altLang="en-US" sz="3600" spc="300" dirty="0" smtClean="0">
                <a:latin typeface="Goudy Old Style" panose="02020502050305020303" pitchFamily="18" charset="0"/>
              </a:rPr>
              <a:t>Japanese Barberry</a:t>
            </a:r>
            <a:endParaRPr lang="en-US" altLang="en-US" sz="2400" i="1" spc="300" dirty="0" smtClean="0">
              <a:latin typeface="Goudy Old Style" panose="02020502050305020303" pitchFamily="18" charset="0"/>
            </a:endParaRPr>
          </a:p>
        </p:txBody>
      </p:sp>
      <p:pic>
        <p:nvPicPr>
          <p:cNvPr id="8" name="Content Placeholder 3"/>
          <p:cNvPicPr>
            <a:picLocks noGrp="1" noChangeAspect="1"/>
          </p:cNvPicPr>
          <p:nvPr>
            <p:ph sz="half" idx="1"/>
          </p:nvPr>
        </p:nvPicPr>
        <p:blipFill>
          <a:blip r:embed="rId4" cstate="print">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a:xfrm>
            <a:off x="4879571" y="3581400"/>
            <a:ext cx="4035829" cy="3025833"/>
          </a:xfrm>
          <a:effectLst>
            <a:outerShdw blurRad="152400" dist="76200" dir="3000000" sx="103000" sy="103000" algn="ctr" rotWithShape="0">
              <a:schemeClr val="bg1">
                <a:alpha val="44000"/>
              </a:schemeClr>
            </a:outerShdw>
          </a:effectLst>
        </p:spPr>
      </p:pic>
      <p:pic>
        <p:nvPicPr>
          <p:cNvPr id="10" name="Picture 2" descr="http://farm3.staticflickr.com/2606/4032838331_c12323e353_z.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6000"/>
                    </a14:imgEffect>
                  </a14:imgLayer>
                </a14:imgProps>
              </a:ext>
              <a:ext uri="{28A0092B-C50C-407E-A947-70E740481C1C}">
                <a14:useLocalDpi xmlns:a14="http://schemas.microsoft.com/office/drawing/2010/main" val="0"/>
              </a:ext>
            </a:extLst>
          </a:blip>
          <a:srcRect/>
          <a:stretch/>
        </p:blipFill>
        <p:spPr bwMode="auto">
          <a:xfrm>
            <a:off x="6287814" y="1295400"/>
            <a:ext cx="2475186" cy="2174395"/>
          </a:xfrm>
          <a:prstGeom prst="rect">
            <a:avLst/>
          </a:prstGeom>
          <a:noFill/>
          <a:ln>
            <a:noFill/>
          </a:ln>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www.ashridgetrees.co.uk/productimages/main/Green-Berberis-Spines.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3889404" y="1200808"/>
            <a:ext cx="2282796" cy="1618592"/>
          </a:xfrm>
          <a:prstGeom prst="rect">
            <a:avLst/>
          </a:prstGeom>
          <a:noFill/>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Lst>
        </p:spPr>
      </p:pic>
      <p:pic>
        <p:nvPicPr>
          <p:cNvPr id="2052" name="Picture 4" descr="http://newfs.s3.amazonaws.com/taxon-images-1000s1000/Berberidaceae/berberis-thunbergii-fl-mlovit.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10000" contrast="6000"/>
                    </a14:imgEffect>
                  </a14:imgLayer>
                </a14:imgProps>
              </a:ext>
              <a:ext uri="{28A0092B-C50C-407E-A947-70E740481C1C}">
                <a14:useLocalDpi xmlns:a14="http://schemas.microsoft.com/office/drawing/2010/main" val="0"/>
              </a:ext>
            </a:extLst>
          </a:blip>
          <a:srcRect/>
          <a:stretch/>
        </p:blipFill>
        <p:spPr bwMode="auto">
          <a:xfrm>
            <a:off x="4007069" y="2743200"/>
            <a:ext cx="1174531" cy="1969786"/>
          </a:xfrm>
          <a:prstGeom prst="rect">
            <a:avLst/>
          </a:prstGeom>
          <a:noFill/>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803166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3"/>
          <p:cNvSpPr>
            <a:spLocks noGrp="1" noChangeArrowheads="1"/>
          </p:cNvSpPr>
          <p:nvPr>
            <p:ph idx="1"/>
          </p:nvPr>
        </p:nvSpPr>
        <p:spPr>
          <a:xfrm>
            <a:off x="381000" y="2303690"/>
            <a:ext cx="3581400" cy="2573110"/>
          </a:xfrm>
        </p:spPr>
        <p:txBody>
          <a:bodyPr/>
          <a:lstStyle/>
          <a:p>
            <a:pPr eaLnBrk="1" hangingPunct="1">
              <a:lnSpc>
                <a:spcPct val="90000"/>
              </a:lnSpc>
              <a:spcAft>
                <a:spcPts val="600"/>
              </a:spcAft>
              <a:defRPr/>
            </a:pPr>
            <a:r>
              <a:rPr lang="en-US" sz="2800" dirty="0" smtClean="0">
                <a:latin typeface="Garamond" panose="02020404030301010803" pitchFamily="18" charset="0"/>
              </a:rPr>
              <a:t>Prevention</a:t>
            </a:r>
          </a:p>
          <a:p>
            <a:pPr eaLnBrk="1" hangingPunct="1">
              <a:lnSpc>
                <a:spcPct val="90000"/>
              </a:lnSpc>
              <a:spcAft>
                <a:spcPts val="600"/>
              </a:spcAft>
              <a:defRPr/>
            </a:pPr>
            <a:r>
              <a:rPr lang="en-US" sz="2800" dirty="0" smtClean="0">
                <a:latin typeface="Garamond" panose="02020404030301010803" pitchFamily="18" charset="0"/>
              </a:rPr>
              <a:t>Early Detection / Rapid Response</a:t>
            </a:r>
          </a:p>
          <a:p>
            <a:pPr eaLnBrk="1" hangingPunct="1">
              <a:lnSpc>
                <a:spcPct val="90000"/>
              </a:lnSpc>
              <a:spcAft>
                <a:spcPts val="600"/>
              </a:spcAft>
              <a:defRPr/>
            </a:pPr>
            <a:r>
              <a:rPr lang="en-US" sz="2800" dirty="0" smtClean="0">
                <a:latin typeface="Garamond" panose="02020404030301010803" pitchFamily="18" charset="0"/>
              </a:rPr>
              <a:t>Control, Management, Restoration</a:t>
            </a:r>
          </a:p>
        </p:txBody>
      </p:sp>
      <p:sp>
        <p:nvSpPr>
          <p:cNvPr id="2" name="TextBox 1"/>
          <p:cNvSpPr txBox="1"/>
          <p:nvPr/>
        </p:nvSpPr>
        <p:spPr>
          <a:xfrm>
            <a:off x="419100" y="1143000"/>
            <a:ext cx="8305800" cy="830997"/>
          </a:xfrm>
          <a:prstGeom prst="rect">
            <a:avLst/>
          </a:prstGeom>
          <a:noFill/>
        </p:spPr>
        <p:txBody>
          <a:bodyPr wrap="square" rtlCol="0">
            <a:spAutoFit/>
          </a:bodyPr>
          <a:lstStyle/>
          <a:p>
            <a:pPr algn="ctr"/>
            <a:r>
              <a:rPr lang="en-US" sz="2400" dirty="0" smtClean="0">
                <a:latin typeface="Garamond" panose="02020404030301010803" pitchFamily="18" charset="0"/>
              </a:rPr>
              <a:t>Act to prevent the spread of invaders while most of our natural systems are still in good condition.</a:t>
            </a:r>
            <a:endParaRPr lang="en-US" sz="2400" dirty="0">
              <a:latin typeface="Garamond" panose="02020404030301010803" pitchFamily="18" charset="0"/>
            </a:endParaRPr>
          </a:p>
        </p:txBody>
      </p:sp>
      <p:pic>
        <p:nvPicPr>
          <p:cNvPr id="8" name="Picture 5" descr="D:\Don's Images\Animals\bird's nest on forest floor.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5000"/>
                    </a14:imgEffect>
                  </a14:imgLayer>
                </a14:imgProps>
              </a:ext>
              <a:ext uri="{28A0092B-C50C-407E-A947-70E740481C1C}">
                <a14:useLocalDpi xmlns:a14="http://schemas.microsoft.com/office/drawing/2010/main" val="0"/>
              </a:ext>
            </a:extLst>
          </a:blip>
          <a:srcRect b="5672"/>
          <a:stretch>
            <a:fillRect/>
          </a:stretch>
        </p:blipFill>
        <p:spPr bwMode="auto">
          <a:xfrm>
            <a:off x="4038600" y="2202597"/>
            <a:ext cx="2465387" cy="1927225"/>
          </a:xfrm>
          <a:prstGeom prst="rect">
            <a:avLst/>
          </a:prstGeom>
          <a:noFill/>
          <a:ln w="9525">
            <a:noFill/>
            <a:miter lim="800000"/>
            <a:headEnd/>
            <a:tailEnd/>
          </a:ln>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Lst>
        </p:spPr>
      </p:pic>
      <p:pic>
        <p:nvPicPr>
          <p:cNvPr id="9" name="Picture 6" descr="D:\Don's Images\Animals\Frog - Tree frog2 lite.JP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contrast="8000"/>
                    </a14:imgEffect>
                  </a14:imgLayer>
                </a14:imgProps>
              </a:ext>
              <a:ext uri="{28A0092B-C50C-407E-A947-70E740481C1C}">
                <a14:useLocalDpi xmlns:a14="http://schemas.microsoft.com/office/drawing/2010/main" val="0"/>
              </a:ext>
            </a:extLst>
          </a:blip>
          <a:srcRect l="5305" t="5688" r="6805"/>
          <a:stretch>
            <a:fillRect/>
          </a:stretch>
        </p:blipFill>
        <p:spPr bwMode="auto">
          <a:xfrm>
            <a:off x="6565900" y="4211638"/>
            <a:ext cx="2425700" cy="1960562"/>
          </a:xfrm>
          <a:prstGeom prst="rect">
            <a:avLst/>
          </a:prstGeom>
          <a:noFill/>
          <a:ln w="9525">
            <a:noFill/>
            <a:miter lim="800000"/>
            <a:headEnd/>
            <a:tailEnd/>
          </a:ln>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Lst>
        </p:spPr>
      </p:pic>
      <p:pic>
        <p:nvPicPr>
          <p:cNvPr id="10" name="Picture 7" descr="D:\Don's Images\Plants II\Calthus palustris2 lite.JP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24000" contrast="5000"/>
                    </a14:imgEffect>
                  </a14:imgLayer>
                </a14:imgProps>
              </a:ext>
              <a:ext uri="{28A0092B-C50C-407E-A947-70E740481C1C}">
                <a14:useLocalDpi xmlns:a14="http://schemas.microsoft.com/office/drawing/2010/main" val="0"/>
              </a:ext>
            </a:extLst>
          </a:blip>
          <a:srcRect l="3337" r="12634" b="11150"/>
          <a:stretch>
            <a:fillRect/>
          </a:stretch>
        </p:blipFill>
        <p:spPr bwMode="auto">
          <a:xfrm>
            <a:off x="4038600" y="4217988"/>
            <a:ext cx="2463800" cy="1954212"/>
          </a:xfrm>
          <a:prstGeom prst="rect">
            <a:avLst/>
          </a:prstGeom>
          <a:noFill/>
          <a:ln w="9525">
            <a:noFill/>
            <a:miter lim="800000"/>
            <a:headEnd/>
            <a:tailEnd/>
          </a:ln>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Lst>
        </p:spPr>
      </p:pic>
      <p:pic>
        <p:nvPicPr>
          <p:cNvPr id="11" name="Picture 8" descr="D:\Don's Images\Plants II\Trillium erectum 2 lite.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19000" contrast="7000"/>
                    </a14:imgEffect>
                  </a14:imgLayer>
                </a14:imgProps>
              </a:ext>
              <a:ext uri="{28A0092B-C50C-407E-A947-70E740481C1C}">
                <a14:useLocalDpi xmlns:a14="http://schemas.microsoft.com/office/drawing/2010/main" val="0"/>
              </a:ext>
            </a:extLst>
          </a:blip>
          <a:srcRect l="3337" t="10574" r="12962"/>
          <a:stretch>
            <a:fillRect/>
          </a:stretch>
        </p:blipFill>
        <p:spPr bwMode="auto">
          <a:xfrm>
            <a:off x="6575425" y="2202597"/>
            <a:ext cx="2416175" cy="1933575"/>
          </a:xfrm>
          <a:prstGeom prst="rect">
            <a:avLst/>
          </a:prstGeom>
          <a:noFill/>
          <a:ln w="9525">
            <a:noFill/>
            <a:miter lim="800000"/>
            <a:headEnd/>
            <a:tailEnd/>
          </a:ln>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Lst>
        </p:spPr>
      </p:pic>
      <p:sp>
        <p:nvSpPr>
          <p:cNvPr id="12" name="Text Box 9"/>
          <p:cNvSpPr txBox="1">
            <a:spLocks noChangeArrowheads="1"/>
          </p:cNvSpPr>
          <p:nvPr/>
        </p:nvSpPr>
        <p:spPr bwMode="auto">
          <a:xfrm>
            <a:off x="5270500" y="6153090"/>
            <a:ext cx="25234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smtClean="0">
                <a:solidFill>
                  <a:schemeClr val="tx2"/>
                </a:solidFill>
                <a:effectLst>
                  <a:outerShdw blurRad="38100" dist="38100" dir="2700000" algn="tl">
                    <a:srgbClr val="000000"/>
                  </a:outerShdw>
                </a:effectLst>
                <a:latin typeface="Arial Narrow" panose="020B0606020202030204" pitchFamily="34" charset="0"/>
              </a:rPr>
              <a:t>Protecting native species</a:t>
            </a:r>
            <a:endParaRPr lang="en-US" altLang="en-US" sz="2000" b="1" dirty="0">
              <a:solidFill>
                <a:schemeClr val="tx2"/>
              </a:solidFill>
              <a:effectLst>
                <a:outerShdw blurRad="38100" dist="38100" dir="2700000" algn="tl">
                  <a:srgbClr val="000000"/>
                </a:outerShdw>
              </a:effectLst>
              <a:latin typeface="Arial Narrow" panose="020B0606020202030204" pitchFamily="34" charset="0"/>
            </a:endParaRPr>
          </a:p>
        </p:txBody>
      </p:sp>
      <p:sp>
        <p:nvSpPr>
          <p:cNvPr id="13" name="Rectangle 5"/>
          <p:cNvSpPr>
            <a:spLocks noChangeArrowheads="1"/>
          </p:cNvSpPr>
          <p:nvPr/>
        </p:nvSpPr>
        <p:spPr bwMode="auto">
          <a:xfrm>
            <a:off x="0" y="152400"/>
            <a:ext cx="9144000" cy="838200"/>
          </a:xfrm>
          <a:prstGeom prst="rect">
            <a:avLst/>
          </a:prstGeom>
          <a:solidFill>
            <a:schemeClr val="tx1">
              <a:alpha val="65000"/>
            </a:schemeClr>
          </a:solid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lnSpc>
                <a:spcPct val="90000"/>
              </a:lnSpc>
              <a:spcBef>
                <a:spcPct val="0"/>
              </a:spcBef>
              <a:spcAft>
                <a:spcPct val="0"/>
              </a:spcAft>
              <a:defRPr/>
            </a:pPr>
            <a:r>
              <a:rPr lang="en-US" altLang="en-US" sz="3600" spc="300" dirty="0">
                <a:solidFill>
                  <a:prstClr val="black"/>
                </a:solidFill>
                <a:latin typeface="Goudy Old Style" panose="02020502050305020303" pitchFamily="18" charset="0"/>
              </a:rPr>
              <a:t>Next Steps and Opportunities</a:t>
            </a:r>
            <a:endParaRPr lang="en-US" altLang="en-US" sz="2400" i="1" spc="300" dirty="0" smtClean="0">
              <a:solidFill>
                <a:prstClr val="black"/>
              </a:solidFill>
              <a:latin typeface="Goudy Old Style" panose="02020502050305020303" pitchFamily="18" charset="0"/>
            </a:endParaRPr>
          </a:p>
        </p:txBody>
      </p:sp>
    </p:spTree>
    <p:custDataLst>
      <p:tags r:id="rId1"/>
    </p:custDataLst>
    <p:extLst>
      <p:ext uri="{BB962C8B-B14F-4D97-AF65-F5344CB8AC3E}">
        <p14:creationId xmlns:p14="http://schemas.microsoft.com/office/powerpoint/2010/main" val="106803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anim calcmode="lin" valueType="num">
                                      <p:cBhvr additive="base">
                                        <p:cTn id="7" dur="500" fill="hold"/>
                                        <p:tgtEl>
                                          <p:spTgt spid="1515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5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1555">
                                            <p:txEl>
                                              <p:pRg st="1" end="1"/>
                                            </p:txEl>
                                          </p:spTgt>
                                        </p:tgtEl>
                                        <p:attrNameLst>
                                          <p:attrName>style.visibility</p:attrName>
                                        </p:attrNameLst>
                                      </p:cBhvr>
                                      <p:to>
                                        <p:strVal val="visible"/>
                                      </p:to>
                                    </p:set>
                                    <p:anim calcmode="lin" valueType="num">
                                      <p:cBhvr additive="base">
                                        <p:cTn id="13" dur="500" fill="hold"/>
                                        <p:tgtEl>
                                          <p:spTgt spid="1515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15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1555">
                                            <p:txEl>
                                              <p:pRg st="2" end="2"/>
                                            </p:txEl>
                                          </p:spTgt>
                                        </p:tgtEl>
                                        <p:attrNameLst>
                                          <p:attrName>style.visibility</p:attrName>
                                        </p:attrNameLst>
                                      </p:cBhvr>
                                      <p:to>
                                        <p:strVal val="visible"/>
                                      </p:to>
                                    </p:set>
                                    <p:anim calcmode="lin" valueType="num">
                                      <p:cBhvr additive="base">
                                        <p:cTn id="19" dur="500" fill="hold"/>
                                        <p:tgtEl>
                                          <p:spTgt spid="1515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155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3" name="Picture 7" descr="Aquatics sign1, ME"/>
          <p:cNvPicPr>
            <a:picLocks noGrp="1" noChangeAspect="1" noChangeArrowheads="1"/>
          </p:cNvPicPr>
          <p:nvPr>
            <p:ph sz="half" idx="1"/>
          </p:nvPr>
        </p:nvPicPr>
        <p:blipFill rotWithShape="1">
          <a:blip r:embed="rId4" cstate="print">
            <a:extLst>
              <a:ext uri="{BEBA8EAE-BF5A-486C-A8C5-ECC9F3942E4B}">
                <a14:imgProps xmlns:a14="http://schemas.microsoft.com/office/drawing/2010/main">
                  <a14:imgLayer r:embed="rId5">
                    <a14:imgEffect>
                      <a14:brightnessContrast bright="18000" contrast="10000"/>
                    </a14:imgEffect>
                  </a14:imgLayer>
                </a14:imgProps>
              </a:ext>
              <a:ext uri="{28A0092B-C50C-407E-A947-70E740481C1C}">
                <a14:useLocalDpi xmlns:a14="http://schemas.microsoft.com/office/drawing/2010/main" val="0"/>
              </a:ext>
            </a:extLst>
          </a:blip>
          <a:srcRect/>
          <a:stretch/>
        </p:blipFill>
        <p:spPr>
          <a:xfrm>
            <a:off x="304800" y="3200400"/>
            <a:ext cx="3058319" cy="3414013"/>
          </a:xfrm>
          <a:noFill/>
          <a:effectLst>
            <a:outerShdw blurRad="152400" dist="76200" dir="3000000" sx="103000" sy="103000" algn="ctr" rotWithShape="0">
              <a:srgbClr val="000000">
                <a:alpha val="44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8" descr="IMG_0909"/>
          <p:cNvPicPr>
            <a:picLocks noGrp="1" noChangeAspect="1" noChangeArrowheads="1"/>
          </p:cNvPicPr>
          <p:nvPr>
            <p:ph sz="quarter" idx="2"/>
          </p:nvPr>
        </p:nvPicPr>
        <p:blipFill>
          <a:blip r:embed="rId6" cstate="email">
            <a:extLst>
              <a:ext uri="{BEBA8EAE-BF5A-486C-A8C5-ECC9F3942E4B}">
                <a14:imgProps xmlns:a14="http://schemas.microsoft.com/office/drawing/2010/main">
                  <a14:imgLayer r:embed="rId7">
                    <a14:imgEffect>
                      <a14:brightnessContrast bright="8000" contrast="5000"/>
                    </a14:imgEffect>
                  </a14:imgLayer>
                </a14:imgProps>
              </a:ext>
              <a:ext uri="{28A0092B-C50C-407E-A947-70E740481C1C}">
                <a14:useLocalDpi xmlns:a14="http://schemas.microsoft.com/office/drawing/2010/main"/>
              </a:ext>
            </a:extLst>
          </a:blip>
          <a:srcRect/>
          <a:stretch>
            <a:fillRect/>
          </a:stretch>
        </p:blipFill>
        <p:spPr>
          <a:xfrm>
            <a:off x="3458737" y="4149725"/>
            <a:ext cx="2819400" cy="2114550"/>
          </a:xfrm>
          <a:noFill/>
          <a:effectLst>
            <a:outerShdw blurRad="152400" dist="76200" dir="3000000" sx="103000" sy="103000" algn="ctr" rotWithShape="0">
              <a:srgbClr val="000000">
                <a:alpha val="44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10" descr="headland sign"/>
          <p:cNvPicPr>
            <a:picLocks noGrp="1" noChangeAspect="1" noChangeArrowheads="1"/>
          </p:cNvPicPr>
          <p:nvPr>
            <p:ph sz="quarter" idx="3"/>
          </p:nvPr>
        </p:nvPicPr>
        <p:blipFill>
          <a:blip r:embed="rId8" cstate="email">
            <a:extLst>
              <a:ext uri="{BEBA8EAE-BF5A-486C-A8C5-ECC9F3942E4B}">
                <a14:imgProps xmlns:a14="http://schemas.microsoft.com/office/drawing/2010/main">
                  <a14:imgLayer r:embed="rId9">
                    <a14:imgEffect>
                      <a14:brightnessContrast bright="7000" contrast="7000"/>
                    </a14:imgEffect>
                  </a14:imgLayer>
                </a14:imgProps>
              </a:ext>
              <a:ext uri="{28A0092B-C50C-407E-A947-70E740481C1C}">
                <a14:useLocalDpi xmlns:a14="http://schemas.microsoft.com/office/drawing/2010/main"/>
              </a:ext>
            </a:extLst>
          </a:blip>
          <a:stretch>
            <a:fillRect/>
          </a:stretch>
        </p:blipFill>
        <p:spPr>
          <a:xfrm>
            <a:off x="6400800" y="4283020"/>
            <a:ext cx="2557954" cy="2331393"/>
          </a:xfrm>
          <a:noFill/>
          <a:effectLst>
            <a:outerShdw blurRad="152400" dist="76200" dir="3000000" sx="103000" sy="103000" algn="ctr" rotWithShape="0">
              <a:srgbClr val="000000">
                <a:alpha val="44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0" y="228600"/>
            <a:ext cx="9144000" cy="838200"/>
          </a:xfrm>
          <a:prstGeom prst="rect">
            <a:avLst/>
          </a:prstGeom>
          <a:no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lnSpc>
                <a:spcPct val="90000"/>
              </a:lnSpc>
              <a:spcBef>
                <a:spcPct val="0"/>
              </a:spcBef>
              <a:spcAft>
                <a:spcPct val="0"/>
              </a:spcAft>
              <a:defRPr/>
            </a:pPr>
            <a:r>
              <a:rPr lang="en-US" altLang="en-US" sz="3600" spc="300" dirty="0" smtClean="0">
                <a:latin typeface="Goudy Old Style" panose="02020502050305020303" pitchFamily="18" charset="0"/>
              </a:rPr>
              <a:t>Prevention</a:t>
            </a:r>
            <a:endParaRPr lang="en-US" altLang="en-US" sz="2400" i="1" spc="300" dirty="0" smtClean="0">
              <a:latin typeface="Goudy Old Style" panose="02020502050305020303" pitchFamily="18" charset="0"/>
            </a:endParaRPr>
          </a:p>
        </p:txBody>
      </p:sp>
      <p:pic>
        <p:nvPicPr>
          <p:cNvPr id="8" name="Picture 13" descr="CAMPERALE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81400" y="3124200"/>
            <a:ext cx="2611438" cy="841375"/>
          </a:xfrm>
          <a:prstGeom prst="rect">
            <a:avLst/>
          </a:prstGeom>
          <a:noFill/>
          <a:effectLst>
            <a:outerShdw blurRad="152400" dist="76200" dir="3000000" sx="103000" sy="103000" algn="ctr" rotWithShape="0">
              <a:srgbClr val="000000">
                <a:alpha val="44000"/>
              </a:srgbClr>
            </a:outerShdw>
          </a:effectLst>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bwMode="auto">
          <a:xfrm>
            <a:off x="457200" y="1066800"/>
            <a:ext cx="5811838" cy="182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eaLnBrk="1" hangingPunct="1">
              <a:lnSpc>
                <a:spcPct val="90000"/>
              </a:lnSpc>
              <a:spcAft>
                <a:spcPts val="600"/>
              </a:spcAft>
              <a:defRPr/>
            </a:pPr>
            <a:r>
              <a:rPr lang="en-US" sz="2400" dirty="0" smtClean="0">
                <a:latin typeface="Garamond" panose="02020404030301010803" pitchFamily="18" charset="0"/>
              </a:rPr>
              <a:t>Public Outreach/Education </a:t>
            </a:r>
          </a:p>
          <a:p>
            <a:pPr eaLnBrk="1" hangingPunct="1">
              <a:lnSpc>
                <a:spcPct val="90000"/>
              </a:lnSpc>
              <a:spcAft>
                <a:spcPts val="600"/>
              </a:spcAft>
              <a:defRPr/>
            </a:pPr>
            <a:r>
              <a:rPr lang="en-US" sz="2400" dirty="0" smtClean="0">
                <a:latin typeface="Garamond" panose="02020404030301010803" pitchFamily="18" charset="0"/>
              </a:rPr>
              <a:t>Awareness</a:t>
            </a:r>
          </a:p>
          <a:p>
            <a:pPr eaLnBrk="1" hangingPunct="1">
              <a:lnSpc>
                <a:spcPct val="90000"/>
              </a:lnSpc>
              <a:spcAft>
                <a:spcPts val="600"/>
              </a:spcAft>
              <a:defRPr/>
            </a:pPr>
            <a:r>
              <a:rPr lang="en-US" sz="2400" dirty="0" smtClean="0">
                <a:latin typeface="Garamond" panose="02020404030301010803" pitchFamily="18" charset="0"/>
              </a:rPr>
              <a:t>Best practices (e.g. don’t move plant material – including firewood)</a:t>
            </a:r>
          </a:p>
        </p:txBody>
      </p:sp>
      <p:pic>
        <p:nvPicPr>
          <p:cNvPr id="10" name="Picture 3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76633" y="762000"/>
            <a:ext cx="2538767" cy="3387725"/>
          </a:xfrm>
          <a:prstGeom prst="rect">
            <a:avLst/>
          </a:prstGeom>
          <a:noFill/>
          <a:ln>
            <a:noFill/>
          </a:ln>
          <a:effectLst>
            <a:outerShdw blurRad="152400" dist="76200" dir="3000000" sx="103000" sy="103000" algn="ctr" rotWithShape="0">
              <a:srgbClr val="000000">
                <a:alpha val="44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3021861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7" descr="IMG_0807"/>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a:stretch/>
        </p:blipFill>
        <p:spPr>
          <a:xfrm>
            <a:off x="304800" y="2795587"/>
            <a:ext cx="4567678" cy="3520440"/>
          </a:xfrm>
          <a:noFill/>
          <a:effectLst>
            <a:outerShdw blurRad="152400" dist="76200" dir="3000000" sx="103000" sy="103000" algn="tl" rotWithShape="0">
              <a:schemeClr val="bg1">
                <a:alpha val="44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8" descr="Hope"/>
          <p:cNvPicPr>
            <a:picLocks noGrp="1" noChangeAspect="1" noChangeArrowheads="1"/>
          </p:cNvPicPr>
          <p:nvPr>
            <p:ph sz="half" idx="2"/>
          </p:nvPr>
        </p:nvPicPr>
        <p:blipFill>
          <a:blip r:embed="rId4" cstate="email">
            <a:extLst>
              <a:ext uri="{28A0092B-C50C-407E-A947-70E740481C1C}">
                <a14:useLocalDpi xmlns:a14="http://schemas.microsoft.com/office/drawing/2010/main"/>
              </a:ext>
            </a:extLst>
          </a:blip>
          <a:srcRect/>
          <a:stretch>
            <a:fillRect/>
          </a:stretch>
        </p:blipFill>
        <p:spPr>
          <a:xfrm>
            <a:off x="4953000" y="2795587"/>
            <a:ext cx="3962400" cy="3517900"/>
          </a:xfrm>
          <a:noFill/>
          <a:effectLst>
            <a:outerShdw blurRad="152400" dist="76200" dir="3000000" sx="103000" sy="103000" algn="tl" rotWithShape="0">
              <a:schemeClr val="bg1">
                <a:alpha val="44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0" y="228600"/>
            <a:ext cx="9144000" cy="838200"/>
          </a:xfrm>
          <a:prstGeom prst="rect">
            <a:avLst/>
          </a:prstGeom>
          <a:no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lnSpc>
                <a:spcPct val="90000"/>
              </a:lnSpc>
              <a:spcBef>
                <a:spcPct val="0"/>
              </a:spcBef>
              <a:spcAft>
                <a:spcPct val="0"/>
              </a:spcAft>
              <a:defRPr/>
            </a:pPr>
            <a:r>
              <a:rPr lang="en-US" altLang="en-US" sz="3600" spc="300" dirty="0" smtClean="0">
                <a:latin typeface="Goudy Old Style" panose="02020502050305020303" pitchFamily="18" charset="0"/>
              </a:rPr>
              <a:t>Early Detection / Rapid Response</a:t>
            </a:r>
            <a:endParaRPr lang="en-US" altLang="en-US" sz="2400" i="1" spc="300" dirty="0" smtClean="0">
              <a:latin typeface="Goudy Old Style" panose="02020502050305020303" pitchFamily="18" charset="0"/>
            </a:endParaRPr>
          </a:p>
        </p:txBody>
      </p:sp>
      <p:sp>
        <p:nvSpPr>
          <p:cNvPr id="8" name="Rectangle 3"/>
          <p:cNvSpPr txBox="1">
            <a:spLocks noChangeArrowheads="1"/>
          </p:cNvSpPr>
          <p:nvPr/>
        </p:nvSpPr>
        <p:spPr bwMode="auto">
          <a:xfrm>
            <a:off x="457200" y="1066800"/>
            <a:ext cx="5811838" cy="182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eaLnBrk="1" hangingPunct="1">
              <a:lnSpc>
                <a:spcPct val="90000"/>
              </a:lnSpc>
              <a:spcAft>
                <a:spcPts val="600"/>
              </a:spcAft>
              <a:defRPr/>
            </a:pPr>
            <a:r>
              <a:rPr lang="en-US" sz="2400" dirty="0" smtClean="0">
                <a:latin typeface="Garamond" panose="02020404030301010803" pitchFamily="18" charset="0"/>
              </a:rPr>
              <a:t>Keep alert; survey</a:t>
            </a:r>
          </a:p>
          <a:p>
            <a:pPr eaLnBrk="1" hangingPunct="1">
              <a:lnSpc>
                <a:spcPct val="90000"/>
              </a:lnSpc>
              <a:spcAft>
                <a:spcPts val="600"/>
              </a:spcAft>
              <a:defRPr/>
            </a:pPr>
            <a:r>
              <a:rPr lang="en-US" sz="2400" dirty="0" smtClean="0">
                <a:latin typeface="Garamond" panose="02020404030301010803" pitchFamily="18" charset="0"/>
              </a:rPr>
              <a:t>Collect suspect specimens or take photos</a:t>
            </a:r>
          </a:p>
          <a:p>
            <a:pPr eaLnBrk="1" hangingPunct="1">
              <a:lnSpc>
                <a:spcPct val="90000"/>
              </a:lnSpc>
              <a:spcAft>
                <a:spcPts val="600"/>
              </a:spcAft>
              <a:defRPr/>
            </a:pPr>
            <a:r>
              <a:rPr lang="en-US" sz="2400" dirty="0" smtClean="0">
                <a:latin typeface="Garamond" panose="02020404030301010803" pitchFamily="18" charset="0"/>
              </a:rPr>
              <a:t>Note location and REPORT</a:t>
            </a:r>
          </a:p>
        </p:txBody>
      </p:sp>
    </p:spTree>
    <p:custDataLst>
      <p:tags r:id="rId1"/>
    </p:custDataLst>
    <p:extLst>
      <p:ext uri="{BB962C8B-B14F-4D97-AF65-F5344CB8AC3E}">
        <p14:creationId xmlns:p14="http://schemas.microsoft.com/office/powerpoint/2010/main" val="28428218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228600"/>
            <a:ext cx="9144000" cy="838200"/>
          </a:xfrm>
          <a:prstGeom prst="rect">
            <a:avLst/>
          </a:prstGeom>
          <a:no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lnSpc>
                <a:spcPct val="90000"/>
              </a:lnSpc>
              <a:spcBef>
                <a:spcPct val="0"/>
              </a:spcBef>
              <a:spcAft>
                <a:spcPct val="0"/>
              </a:spcAft>
              <a:defRPr/>
            </a:pPr>
            <a:r>
              <a:rPr lang="en-US" altLang="en-US" sz="3600" spc="300" dirty="0">
                <a:latin typeface="Goudy Old Style" panose="02020502050305020303" pitchFamily="18" charset="0"/>
              </a:rPr>
              <a:t>Control, Management &amp; Restoration</a:t>
            </a:r>
            <a:endParaRPr lang="en-US" altLang="en-US" sz="2400" i="1" spc="300" dirty="0" smtClean="0">
              <a:latin typeface="Goudy Old Style" panose="02020502050305020303" pitchFamily="18" charset="0"/>
            </a:endParaRPr>
          </a:p>
        </p:txBody>
      </p:sp>
      <p:sp>
        <p:nvSpPr>
          <p:cNvPr id="8" name="Rectangle 3"/>
          <p:cNvSpPr txBox="1">
            <a:spLocks noChangeArrowheads="1"/>
          </p:cNvSpPr>
          <p:nvPr/>
        </p:nvSpPr>
        <p:spPr bwMode="auto">
          <a:xfrm>
            <a:off x="457200" y="1066800"/>
            <a:ext cx="7924800" cy="182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eaLnBrk="1" hangingPunct="1">
              <a:lnSpc>
                <a:spcPct val="90000"/>
              </a:lnSpc>
              <a:spcAft>
                <a:spcPts val="600"/>
              </a:spcAft>
              <a:defRPr/>
            </a:pPr>
            <a:r>
              <a:rPr lang="en-US" sz="2400" dirty="0" smtClean="0">
                <a:latin typeface="Garamond" panose="02020404030301010803" pitchFamily="18" charset="0"/>
              </a:rPr>
              <a:t>Know the species and life cycle</a:t>
            </a:r>
          </a:p>
          <a:p>
            <a:pPr eaLnBrk="1" hangingPunct="1">
              <a:lnSpc>
                <a:spcPct val="90000"/>
              </a:lnSpc>
              <a:spcAft>
                <a:spcPts val="600"/>
              </a:spcAft>
              <a:defRPr/>
            </a:pPr>
            <a:r>
              <a:rPr lang="en-US" sz="2400" dirty="0" smtClean="0">
                <a:latin typeface="Garamond" panose="02020404030301010803" pitchFamily="18" charset="0"/>
              </a:rPr>
              <a:t>Ask professionals for best management strategies</a:t>
            </a:r>
          </a:p>
          <a:p>
            <a:pPr eaLnBrk="1" hangingPunct="1">
              <a:lnSpc>
                <a:spcPct val="90000"/>
              </a:lnSpc>
              <a:spcAft>
                <a:spcPts val="600"/>
              </a:spcAft>
              <a:defRPr/>
            </a:pPr>
            <a:r>
              <a:rPr lang="en-US" sz="2400" dirty="0" smtClean="0">
                <a:latin typeface="Garamond" panose="02020404030301010803" pitchFamily="18" charset="0"/>
              </a:rPr>
              <a:t>Don’t give up</a:t>
            </a:r>
          </a:p>
        </p:txBody>
      </p:sp>
      <p:pic>
        <p:nvPicPr>
          <p:cNvPr id="9" name="Picture 7" descr="Celastrus and Stop Sign"/>
          <p:cNvPicPr>
            <a:picLocks noGrp="1" noChangeAspect="1" noChangeArrowheads="1"/>
          </p:cNvPicPr>
          <p:nvPr>
            <p:ph sz="half" idx="1"/>
          </p:nvPr>
        </p:nvPicPr>
        <p:blipFill>
          <a:blip r:embed="rId4" cstate="email">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a:ext>
            </a:extLst>
          </a:blip>
          <a:srcRect/>
          <a:stretch>
            <a:fillRect/>
          </a:stretch>
        </p:blipFill>
        <p:spPr>
          <a:xfrm>
            <a:off x="152400" y="2971800"/>
            <a:ext cx="4343400" cy="3257550"/>
          </a:xfrm>
          <a:noFill/>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Celastrus stop sign cleaned"/>
          <p:cNvPicPr>
            <a:picLocks noGrp="1" noChangeAspect="1" noChangeArrowheads="1"/>
          </p:cNvPicPr>
          <p:nvPr>
            <p:ph sz="half" idx="2"/>
          </p:nvPr>
        </p:nvPicPr>
        <p:blipFill>
          <a:blip r:embed="rId6" cstate="email">
            <a:extLst>
              <a:ext uri="{BEBA8EAE-BF5A-486C-A8C5-ECC9F3942E4B}">
                <a14:imgProps xmlns:a14="http://schemas.microsoft.com/office/drawing/2010/main">
                  <a14:imgLayer r:embed="rId7">
                    <a14:imgEffect>
                      <a14:brightnessContrast bright="15000"/>
                    </a14:imgEffect>
                  </a14:imgLayer>
                </a14:imgProps>
              </a:ext>
              <a:ext uri="{28A0092B-C50C-407E-A947-70E740481C1C}">
                <a14:useLocalDpi xmlns:a14="http://schemas.microsoft.com/office/drawing/2010/main"/>
              </a:ext>
            </a:extLst>
          </a:blip>
          <a:srcRect/>
          <a:stretch>
            <a:fillRect/>
          </a:stretch>
        </p:blipFill>
        <p:spPr>
          <a:xfrm>
            <a:off x="4648200" y="2971800"/>
            <a:ext cx="4343400" cy="3257550"/>
          </a:xfrm>
          <a:noFill/>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221883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4200" y="76200"/>
            <a:ext cx="5943600" cy="2191424"/>
          </a:xfrm>
          <a:prstGeom prst="rect">
            <a:avLst/>
          </a:prstGeom>
          <a:effectLst>
            <a:outerShdw blurRad="152400" dist="76200" dir="3000000" sx="103000" sy="103000" algn="t" rotWithShape="0">
              <a:prstClr val="black">
                <a:alpha val="44000"/>
              </a:prst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4200" y="2667000"/>
            <a:ext cx="5943600" cy="3992246"/>
          </a:xfrm>
          <a:prstGeom prst="rect">
            <a:avLst/>
          </a:prstGeom>
          <a:effectLst/>
        </p:spPr>
      </p:pic>
      <p:sp>
        <p:nvSpPr>
          <p:cNvPr id="10" name="Text Box 3"/>
          <p:cNvSpPr txBox="1">
            <a:spLocks noChangeArrowheads="1"/>
          </p:cNvSpPr>
          <p:nvPr/>
        </p:nvSpPr>
        <p:spPr bwMode="auto">
          <a:xfrm>
            <a:off x="228600" y="661511"/>
            <a:ext cx="2895600" cy="566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fontAlgn="base" hangingPunct="1">
              <a:spcBef>
                <a:spcPct val="0"/>
              </a:spcBef>
              <a:spcAft>
                <a:spcPts val="1200"/>
              </a:spcAft>
              <a:buClrTx/>
              <a:buSzTx/>
              <a:buFontTx/>
              <a:buNone/>
            </a:pPr>
            <a:r>
              <a:rPr lang="en-US" altLang="en-US" sz="2400" dirty="0" smtClean="0">
                <a:latin typeface="Garamond" pitchFamily="18" charset="0"/>
              </a:rPr>
              <a:t>Maine, 2011</a:t>
            </a:r>
            <a:endParaRPr lang="en-US" altLang="en-US" sz="2400" u="sng" dirty="0" smtClean="0">
              <a:latin typeface="Garamond" pitchFamily="18" charset="0"/>
            </a:endParaRPr>
          </a:p>
          <a:p>
            <a:pPr marL="285750" indent="-285750" eaLnBrk="1" fontAlgn="base" hangingPunct="1">
              <a:spcBef>
                <a:spcPct val="0"/>
              </a:spcBef>
              <a:spcAft>
                <a:spcPts val="600"/>
              </a:spcAft>
              <a:buClrTx/>
              <a:buSzTx/>
              <a:buFont typeface="Arial" panose="020B0604020202020204" pitchFamily="34" charset="0"/>
              <a:buChar char="•"/>
            </a:pPr>
            <a:r>
              <a:rPr lang="en-US" altLang="en-US" sz="1600" dirty="0" smtClean="0">
                <a:solidFill>
                  <a:schemeClr val="tx2"/>
                </a:solidFill>
                <a:latin typeface="Arial" charset="0"/>
              </a:rPr>
              <a:t>Fall raspberries</a:t>
            </a:r>
            <a:endParaRPr lang="en-US" altLang="en-US" sz="1500" dirty="0" smtClean="0">
              <a:solidFill>
                <a:schemeClr val="tx2"/>
              </a:solidFill>
              <a:latin typeface="Arial" charset="0"/>
            </a:endParaRPr>
          </a:p>
          <a:p>
            <a:pPr eaLnBrk="1" fontAlgn="base" hangingPunct="1">
              <a:spcBef>
                <a:spcPct val="0"/>
              </a:spcBef>
              <a:spcAft>
                <a:spcPts val="600"/>
              </a:spcAft>
              <a:buClrTx/>
              <a:buSzTx/>
              <a:buNone/>
            </a:pPr>
            <a:endParaRPr lang="en-US" altLang="en-US" sz="1600" dirty="0" smtClean="0">
              <a:solidFill>
                <a:srgbClr val="FFFFEB"/>
              </a:solidFill>
              <a:latin typeface="Arial" charset="0"/>
            </a:endParaRPr>
          </a:p>
          <a:p>
            <a:pPr eaLnBrk="1" fontAlgn="base" hangingPunct="1">
              <a:spcBef>
                <a:spcPct val="0"/>
              </a:spcBef>
              <a:spcAft>
                <a:spcPts val="600"/>
              </a:spcAft>
              <a:buClrTx/>
              <a:buSzTx/>
              <a:buNone/>
            </a:pPr>
            <a:r>
              <a:rPr lang="en-US" altLang="en-US" sz="2400" dirty="0" smtClean="0">
                <a:latin typeface="Garamond" pitchFamily="18" charset="0"/>
              </a:rPr>
              <a:t>2013</a:t>
            </a:r>
            <a:endParaRPr lang="en-US" altLang="en-US" sz="1600" dirty="0">
              <a:solidFill>
                <a:srgbClr val="FFFFEB"/>
              </a:solidFill>
              <a:latin typeface="Arial" charset="0"/>
            </a:endParaRPr>
          </a:p>
          <a:p>
            <a:pPr marL="285750" indent="-285750" eaLnBrk="1" fontAlgn="base" hangingPunct="1">
              <a:spcBef>
                <a:spcPct val="0"/>
              </a:spcBef>
              <a:spcAft>
                <a:spcPts val="1000"/>
              </a:spcAft>
              <a:buClrTx/>
              <a:buSzTx/>
              <a:buFont typeface="Arial" panose="020B0604020202020204" pitchFamily="34" charset="0"/>
              <a:buChar char="•"/>
            </a:pPr>
            <a:r>
              <a:rPr lang="en-US" altLang="en-US" sz="1600" dirty="0" smtClean="0">
                <a:solidFill>
                  <a:schemeClr val="tx2"/>
                </a:solidFill>
                <a:latin typeface="Arial" charset="0"/>
              </a:rPr>
              <a:t>Trapped berry fields - southern, central, coastal Maine</a:t>
            </a:r>
          </a:p>
          <a:p>
            <a:pPr marL="285750" indent="-285750" eaLnBrk="1" fontAlgn="base" hangingPunct="1">
              <a:spcBef>
                <a:spcPct val="0"/>
              </a:spcBef>
              <a:spcAft>
                <a:spcPts val="1000"/>
              </a:spcAft>
              <a:buClrTx/>
              <a:buSzTx/>
              <a:buFont typeface="Arial" panose="020B0604020202020204" pitchFamily="34" charset="0"/>
              <a:buChar char="•"/>
            </a:pPr>
            <a:r>
              <a:rPr lang="en-US" altLang="en-US" sz="1600" dirty="0" smtClean="0">
                <a:solidFill>
                  <a:schemeClr val="tx2"/>
                </a:solidFill>
                <a:latin typeface="Arial" charset="0"/>
              </a:rPr>
              <a:t>First SWD, July 19 (Warren)</a:t>
            </a:r>
          </a:p>
          <a:p>
            <a:pPr marL="285750" indent="-285750" eaLnBrk="1" fontAlgn="base" hangingPunct="1">
              <a:spcBef>
                <a:spcPct val="0"/>
              </a:spcBef>
              <a:spcAft>
                <a:spcPts val="1000"/>
              </a:spcAft>
              <a:buClrTx/>
              <a:buSzTx/>
              <a:buFont typeface="Arial" panose="020B0604020202020204" pitchFamily="34" charset="0"/>
              <a:buChar char="•"/>
            </a:pPr>
            <a:r>
              <a:rPr lang="en-US" altLang="en-US" sz="1600" dirty="0" smtClean="0">
                <a:solidFill>
                  <a:schemeClr val="tx2"/>
                </a:solidFill>
                <a:latin typeface="Arial" charset="0"/>
              </a:rPr>
              <a:t>Catch counts fairly low until September</a:t>
            </a:r>
          </a:p>
          <a:p>
            <a:pPr marL="285750" indent="-285750" eaLnBrk="1" fontAlgn="base" hangingPunct="1">
              <a:spcBef>
                <a:spcPct val="0"/>
              </a:spcBef>
              <a:spcAft>
                <a:spcPts val="1000"/>
              </a:spcAft>
              <a:buClrTx/>
              <a:buSzTx/>
              <a:buFont typeface="Arial" panose="020B0604020202020204" pitchFamily="34" charset="0"/>
              <a:buChar char="•"/>
            </a:pPr>
            <a:r>
              <a:rPr lang="en-US" altLang="en-US" sz="1600" dirty="0" smtClean="0">
                <a:solidFill>
                  <a:schemeClr val="tx2"/>
                </a:solidFill>
                <a:latin typeface="Arial" charset="0"/>
              </a:rPr>
              <a:t>Highest numbers in southern and coastal sites</a:t>
            </a:r>
          </a:p>
          <a:p>
            <a:pPr marL="285750" indent="-285750" eaLnBrk="1" fontAlgn="base" hangingPunct="1">
              <a:spcBef>
                <a:spcPct val="0"/>
              </a:spcBef>
              <a:spcAft>
                <a:spcPts val="1000"/>
              </a:spcAft>
              <a:buClrTx/>
              <a:buSzTx/>
              <a:buFont typeface="Arial" panose="020B0604020202020204" pitchFamily="34" charset="0"/>
              <a:buChar char="•"/>
            </a:pPr>
            <a:r>
              <a:rPr lang="en-US" altLang="en-US" sz="1600" dirty="0" smtClean="0">
                <a:solidFill>
                  <a:schemeClr val="tx2"/>
                </a:solidFill>
                <a:latin typeface="Arial" charset="0"/>
              </a:rPr>
              <a:t>SWD caught until late November</a:t>
            </a:r>
          </a:p>
          <a:p>
            <a:pPr marL="285750" indent="-285750" eaLnBrk="1" fontAlgn="base" hangingPunct="1">
              <a:spcBef>
                <a:spcPct val="0"/>
              </a:spcBef>
              <a:spcAft>
                <a:spcPts val="1000"/>
              </a:spcAft>
              <a:buClrTx/>
              <a:buSzTx/>
              <a:buFont typeface="Arial" panose="020B0604020202020204" pitchFamily="34" charset="0"/>
              <a:buChar char="•"/>
            </a:pPr>
            <a:r>
              <a:rPr lang="en-US" altLang="en-US" sz="1600" dirty="0" smtClean="0">
                <a:solidFill>
                  <a:schemeClr val="tx2"/>
                </a:solidFill>
                <a:latin typeface="Arial" charset="0"/>
              </a:rPr>
              <a:t>Caribou – 3 SWD caught</a:t>
            </a:r>
            <a:endParaRPr lang="en-US" altLang="en-US" sz="1400" dirty="0" smtClean="0">
              <a:solidFill>
                <a:schemeClr val="tx2"/>
              </a:solidFill>
              <a:latin typeface="Arial" charset="0"/>
            </a:endParaRPr>
          </a:p>
          <a:p>
            <a:pPr marL="285750" indent="-285750" eaLnBrk="1" fontAlgn="base" hangingPunct="1">
              <a:spcBef>
                <a:spcPct val="0"/>
              </a:spcBef>
              <a:spcAft>
                <a:spcPts val="600"/>
              </a:spcAft>
              <a:buClrTx/>
              <a:buSzTx/>
              <a:buFont typeface="Arial" panose="020B0604020202020204" pitchFamily="34" charset="0"/>
              <a:buChar char="•"/>
            </a:pPr>
            <a:endParaRPr lang="en-US" altLang="en-US" sz="1500" dirty="0">
              <a:solidFill>
                <a:srgbClr val="FFFFEB"/>
              </a:solidFill>
              <a:latin typeface="Arial" charset="0"/>
            </a:endParaRPr>
          </a:p>
        </p:txBody>
      </p:sp>
    </p:spTree>
    <p:custDataLst>
      <p:tags r:id="rId1"/>
    </p:custDataLst>
    <p:extLst>
      <p:ext uri="{BB962C8B-B14F-4D97-AF65-F5344CB8AC3E}">
        <p14:creationId xmlns:p14="http://schemas.microsoft.com/office/powerpoint/2010/main" val="28416687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5" name="Rectangle 7"/>
          <p:cNvSpPr>
            <a:spLocks noGrp="1" noChangeArrowheads="1"/>
          </p:cNvSpPr>
          <p:nvPr>
            <p:ph idx="1"/>
          </p:nvPr>
        </p:nvSpPr>
        <p:spPr>
          <a:xfrm>
            <a:off x="457200" y="1219200"/>
            <a:ext cx="3429000" cy="1447800"/>
          </a:xfrm>
        </p:spPr>
        <p:txBody>
          <a:bodyPr/>
          <a:lstStyle/>
          <a:p>
            <a:pPr eaLnBrk="1" hangingPunct="1">
              <a:lnSpc>
                <a:spcPct val="90000"/>
              </a:lnSpc>
              <a:spcAft>
                <a:spcPts val="600"/>
              </a:spcAft>
              <a:defRPr/>
            </a:pPr>
            <a:r>
              <a:rPr lang="en-US" sz="2400" dirty="0" smtClean="0">
                <a:latin typeface="Garamond" panose="02020404030301010803" pitchFamily="18" charset="0"/>
              </a:rPr>
              <a:t>Value in these species?</a:t>
            </a:r>
          </a:p>
          <a:p>
            <a:pPr lvl="1" eaLnBrk="1" hangingPunct="1">
              <a:lnSpc>
                <a:spcPct val="90000"/>
              </a:lnSpc>
              <a:spcAft>
                <a:spcPts val="600"/>
              </a:spcAft>
              <a:buClr>
                <a:schemeClr val="tx2"/>
              </a:buClr>
              <a:buFont typeface="Arial Narrow" panose="020B0606020202030204" pitchFamily="34" charset="0"/>
              <a:buChar char="–"/>
              <a:defRPr/>
            </a:pPr>
            <a:r>
              <a:rPr lang="en-US" sz="2000" dirty="0" smtClean="0">
                <a:latin typeface="Arial Narrow" panose="020B0606020202030204" pitchFamily="34" charset="0"/>
              </a:rPr>
              <a:t>Food</a:t>
            </a:r>
            <a:endParaRPr lang="en-US" sz="2000" dirty="0">
              <a:latin typeface="Arial Narrow" panose="020B0606020202030204" pitchFamily="34" charset="0"/>
            </a:endParaRPr>
          </a:p>
          <a:p>
            <a:pPr lvl="1" eaLnBrk="1" hangingPunct="1">
              <a:lnSpc>
                <a:spcPct val="90000"/>
              </a:lnSpc>
              <a:spcAft>
                <a:spcPts val="600"/>
              </a:spcAft>
              <a:buClr>
                <a:schemeClr val="tx2"/>
              </a:buClr>
              <a:buFont typeface="Arial Narrow" panose="020B0606020202030204" pitchFamily="34" charset="0"/>
              <a:buChar char="–"/>
              <a:defRPr/>
            </a:pPr>
            <a:r>
              <a:rPr lang="en-US" sz="2000" dirty="0" smtClean="0">
                <a:latin typeface="Arial Narrow" panose="020B0606020202030204" pitchFamily="34" charset="0"/>
              </a:rPr>
              <a:t>Art</a:t>
            </a:r>
          </a:p>
          <a:p>
            <a:pPr lvl="1" eaLnBrk="1" hangingPunct="1">
              <a:lnSpc>
                <a:spcPct val="90000"/>
              </a:lnSpc>
              <a:spcAft>
                <a:spcPts val="600"/>
              </a:spcAft>
              <a:defRPr/>
            </a:pPr>
            <a:endParaRPr lang="en-US" sz="2200" dirty="0" smtClean="0">
              <a:latin typeface="Garamond" panose="02020404030301010803"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2895600"/>
            <a:ext cx="2686050" cy="3581400"/>
          </a:xfrm>
          <a:prstGeom prst="rect">
            <a:avLst/>
          </a:prstGeom>
          <a:effectLst>
            <a:outerShdw blurRad="152400" dist="76200" dir="3000000" sx="103000" sy="103000" algn="ctr" rotWithShape="0">
              <a:schemeClr val="bg1">
                <a:alpha val="44000"/>
              </a:schemeClr>
            </a:outerShdw>
          </a:effectLst>
        </p:spPr>
      </p:pic>
      <p:pic>
        <p:nvPicPr>
          <p:cNvPr id="2052" name="Picture 4" descr="http://4.bp.blogspot.com/-0pngKad1m8s/T0lOGT3bsjI/AAAAAAAABtY/RL9_pCKADC4/s640/barberry+detail+2.jp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5977957" y="4407268"/>
            <a:ext cx="2861243" cy="2145932"/>
          </a:xfrm>
          <a:prstGeom prst="rect">
            <a:avLst/>
          </a:prstGeom>
          <a:noFill/>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Lst>
        </p:spPr>
      </p:pic>
      <p:pic>
        <p:nvPicPr>
          <p:cNvPr id="2054" name="Picture 6" descr="https://vifarms.files.wordpress.com/2012/04/wildgarlic.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7931" y="2194560"/>
            <a:ext cx="2308342" cy="2148840"/>
          </a:xfrm>
          <a:prstGeom prst="rect">
            <a:avLst/>
          </a:prstGeom>
          <a:noFill/>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Lst>
        </p:spPr>
      </p:pic>
      <p:pic>
        <p:nvPicPr>
          <p:cNvPr id="2056" name="Picture 8" descr="http://images.huffingtonpost.com/2011-09-01-DSC01387_opt.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3237931" y="4597944"/>
            <a:ext cx="2477069" cy="1879056"/>
          </a:xfrm>
          <a:prstGeom prst="rect">
            <a:avLst/>
          </a:prstGeom>
          <a:noFill/>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Lst>
        </p:spPr>
      </p:pic>
      <p:pic>
        <p:nvPicPr>
          <p:cNvPr id="2060" name="Picture 12" descr="http://2.bp.blogspot.com/-hiyMS96chGQ/Ufhj43mfmII/AAAAAAAADko/hOn5rObAUdY/s1600/2013+nrv+fair+8.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bright="30000"/>
                    </a14:imgEffect>
                  </a14:imgLayer>
                </a14:imgProps>
              </a:ext>
              <a:ext uri="{28A0092B-C50C-407E-A947-70E740481C1C}">
                <a14:useLocalDpi xmlns:a14="http://schemas.microsoft.com/office/drawing/2010/main" val="0"/>
              </a:ext>
            </a:extLst>
          </a:blip>
          <a:srcRect t="3869" r="50150" b="5683"/>
          <a:stretch/>
        </p:blipFill>
        <p:spPr bwMode="auto">
          <a:xfrm>
            <a:off x="6941277" y="1695259"/>
            <a:ext cx="1897923" cy="2582652"/>
          </a:xfrm>
          <a:prstGeom prst="rect">
            <a:avLst/>
          </a:prstGeom>
          <a:noFill/>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Lst>
        </p:spPr>
      </p:pic>
      <p:sp>
        <p:nvSpPr>
          <p:cNvPr id="11" name="Rectangle 10"/>
          <p:cNvSpPr>
            <a:spLocks noChangeArrowheads="1"/>
          </p:cNvSpPr>
          <p:nvPr/>
        </p:nvSpPr>
        <p:spPr bwMode="auto">
          <a:xfrm>
            <a:off x="0" y="228600"/>
            <a:ext cx="9144000" cy="838200"/>
          </a:xfrm>
          <a:prstGeom prst="rect">
            <a:avLst/>
          </a:prstGeom>
          <a:no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lnSpc>
                <a:spcPct val="90000"/>
              </a:lnSpc>
              <a:spcBef>
                <a:spcPct val="0"/>
              </a:spcBef>
              <a:spcAft>
                <a:spcPct val="0"/>
              </a:spcAft>
              <a:defRPr/>
            </a:pPr>
            <a:r>
              <a:rPr lang="en-US" altLang="en-US" sz="3600" spc="300" dirty="0" smtClean="0">
                <a:latin typeface="Goudy Old Style" panose="02020502050305020303" pitchFamily="18" charset="0"/>
              </a:rPr>
              <a:t>Positive Spin</a:t>
            </a:r>
            <a:endParaRPr lang="en-US" altLang="en-US" sz="2400" i="1" spc="300" dirty="0" smtClean="0">
              <a:latin typeface="Goudy Old Style" panose="02020502050305020303" pitchFamily="18" charset="0"/>
            </a:endParaRPr>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62994" y="990600"/>
            <a:ext cx="1195006" cy="1834002"/>
          </a:xfrm>
          <a:prstGeom prst="rect">
            <a:avLst/>
          </a:prstGeom>
          <a:effectLst>
            <a:outerShdw blurRad="152400" dist="76200" dir="3000000" sx="103000" sy="103000" algn="tl" rotWithShape="0">
              <a:prstClr val="black">
                <a:alpha val="44000"/>
              </a:prstClr>
            </a:outerShdw>
          </a:effectLst>
        </p:spPr>
      </p:pic>
    </p:spTree>
    <p:custDataLst>
      <p:tags r:id="rId1"/>
    </p:custDataLst>
    <p:extLst>
      <p:ext uri="{BB962C8B-B14F-4D97-AF65-F5344CB8AC3E}">
        <p14:creationId xmlns:p14="http://schemas.microsoft.com/office/powerpoint/2010/main" val="97130669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95">
                                            <p:txEl>
                                              <p:pRg st="1" end="1"/>
                                            </p:txEl>
                                          </p:spTgt>
                                        </p:tgtEl>
                                        <p:attrNameLst>
                                          <p:attrName>style.visibility</p:attrName>
                                        </p:attrNameLst>
                                      </p:cBhvr>
                                      <p:to>
                                        <p:strVal val="visible"/>
                                      </p:to>
                                    </p:set>
                                    <p:animEffect transition="in" filter="barn(inVertical)">
                                      <p:cBhvr>
                                        <p:cTn id="7" dur="500"/>
                                        <p:tgtEl>
                                          <p:spTgt spid="12295">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barn(inVertical)">
                                      <p:cBhvr>
                                        <p:cTn id="13" dur="500"/>
                                        <p:tgtEl>
                                          <p:spTgt spid="2054"/>
                                        </p:tgtEl>
                                      </p:cBhvr>
                                    </p:animEffect>
                                  </p:childTnLst>
                                </p:cTn>
                              </p:par>
                              <p:par>
                                <p:cTn id="14" presetID="16" presetClass="entr" presetSubtype="21" fill="hold" nodeType="withEffect">
                                  <p:stCondLst>
                                    <p:cond delay="0"/>
                                  </p:stCondLst>
                                  <p:childTnLst>
                                    <p:set>
                                      <p:cBhvr>
                                        <p:cTn id="15" dur="1" fill="hold">
                                          <p:stCondLst>
                                            <p:cond delay="0"/>
                                          </p:stCondLst>
                                        </p:cTn>
                                        <p:tgtEl>
                                          <p:spTgt spid="2056"/>
                                        </p:tgtEl>
                                        <p:attrNameLst>
                                          <p:attrName>style.visibility</p:attrName>
                                        </p:attrNameLst>
                                      </p:cBhvr>
                                      <p:to>
                                        <p:strVal val="visible"/>
                                      </p:to>
                                    </p:set>
                                    <p:animEffect transition="in" filter="barn(inVertical)">
                                      <p:cBhvr>
                                        <p:cTn id="16" dur="500"/>
                                        <p:tgtEl>
                                          <p:spTgt spid="2056"/>
                                        </p:tgtEl>
                                      </p:cBhvr>
                                    </p:animEffect>
                                  </p:childTnLst>
                                </p:cTn>
                              </p:par>
                              <p:par>
                                <p:cTn id="17" presetID="16" presetClass="entr" presetSubtype="21" fill="hold" nodeType="withEffect">
                                  <p:stCondLst>
                                    <p:cond delay="0"/>
                                  </p:stCondLst>
                                  <p:childTnLst>
                                    <p:set>
                                      <p:cBhvr>
                                        <p:cTn id="18" dur="1" fill="hold">
                                          <p:stCondLst>
                                            <p:cond delay="0"/>
                                          </p:stCondLst>
                                        </p:cTn>
                                        <p:tgtEl>
                                          <p:spTgt spid="2060"/>
                                        </p:tgtEl>
                                        <p:attrNameLst>
                                          <p:attrName>style.visibility</p:attrName>
                                        </p:attrNameLst>
                                      </p:cBhvr>
                                      <p:to>
                                        <p:strVal val="visible"/>
                                      </p:to>
                                    </p:set>
                                    <p:animEffect transition="in" filter="barn(inVertical)">
                                      <p:cBhvr>
                                        <p:cTn id="19" dur="500"/>
                                        <p:tgtEl>
                                          <p:spTgt spid="206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295">
                                            <p:txEl>
                                              <p:pRg st="2" end="2"/>
                                            </p:txEl>
                                          </p:spTgt>
                                        </p:tgtEl>
                                        <p:attrNameLst>
                                          <p:attrName>style.visibility</p:attrName>
                                        </p:attrNameLst>
                                      </p:cBhvr>
                                      <p:to>
                                        <p:strVal val="visible"/>
                                      </p:to>
                                    </p:set>
                                    <p:animEffect transition="in" filter="barn(inVertical)">
                                      <p:cBhvr>
                                        <p:cTn id="24" dur="500"/>
                                        <p:tgtEl>
                                          <p:spTgt spid="12295">
                                            <p:txEl>
                                              <p:pRg st="2" end="2"/>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barn(inVertical)">
                                      <p:cBhvr>
                                        <p:cTn id="27" dur="500"/>
                                        <p:tgtEl>
                                          <p:spTgt spid="2052"/>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343400" y="3352800"/>
            <a:ext cx="3810000" cy="369332"/>
          </a:xfrm>
          <a:prstGeom prst="rect">
            <a:avLst/>
          </a:prstGeom>
          <a:noFill/>
        </p:spPr>
        <p:txBody>
          <a:bodyPr wrap="square" rtlCol="0">
            <a:spAutoFit/>
          </a:bodyPr>
          <a:lstStyle/>
          <a:p>
            <a:endParaRPr lang="en-US" dirty="0"/>
          </a:p>
        </p:txBody>
      </p:sp>
      <p:sp>
        <p:nvSpPr>
          <p:cNvPr id="5" name="TextBox 4"/>
          <p:cNvSpPr txBox="1"/>
          <p:nvPr/>
        </p:nvSpPr>
        <p:spPr>
          <a:xfrm>
            <a:off x="661916" y="1767751"/>
            <a:ext cx="8024884" cy="3323987"/>
          </a:xfrm>
          <a:prstGeom prst="rect">
            <a:avLst/>
          </a:prstGeom>
          <a:noFill/>
        </p:spPr>
        <p:txBody>
          <a:bodyPr wrap="square" rtlCol="0">
            <a:spAutoFit/>
          </a:bodyPr>
          <a:lstStyle/>
          <a:p>
            <a:r>
              <a:rPr lang="en-US" sz="2400" dirty="0" smtClean="0">
                <a:latin typeface="Garamond" panose="02020404030301010803" pitchFamily="18" charset="0"/>
              </a:rPr>
              <a:t>Invasive Forest Pests: </a:t>
            </a:r>
            <a:r>
              <a:rPr lang="en-US" sz="2400" u="sng" dirty="0" smtClean="0">
                <a:latin typeface="Garamond" panose="02020404030301010803" pitchFamily="18" charset="0"/>
              </a:rPr>
              <a:t>www.maine.gov/forestpests</a:t>
            </a:r>
          </a:p>
          <a:p>
            <a:pPr>
              <a:spcBef>
                <a:spcPts val="1200"/>
              </a:spcBef>
            </a:pPr>
            <a:r>
              <a:rPr lang="en-US" sz="2400" dirty="0" smtClean="0">
                <a:latin typeface="Garamond" panose="02020404030301010803" pitchFamily="18" charset="0"/>
              </a:rPr>
              <a:t>Invasive Agricultural Pests: </a:t>
            </a:r>
            <a:r>
              <a:rPr lang="en-US" sz="2400" u="sng" dirty="0" smtClean="0">
                <a:latin typeface="Garamond" panose="02020404030301010803" pitchFamily="18" charset="0"/>
              </a:rPr>
              <a:t>www.gotpests.org</a:t>
            </a:r>
          </a:p>
          <a:p>
            <a:pPr>
              <a:spcBef>
                <a:spcPts val="1200"/>
              </a:spcBef>
            </a:pPr>
            <a:r>
              <a:rPr lang="en-US" sz="2400" dirty="0" smtClean="0">
                <a:latin typeface="Garamond" panose="02020404030301010803" pitchFamily="18" charset="0"/>
              </a:rPr>
              <a:t>Invasive Plants: </a:t>
            </a:r>
          </a:p>
          <a:p>
            <a:pPr marL="342900" indent="-342900">
              <a:buFont typeface="Garamond" panose="02020404030301010803" pitchFamily="18" charset="0"/>
              <a:buChar char="–"/>
            </a:pPr>
            <a:r>
              <a:rPr lang="en-US" sz="2200" u="sng" dirty="0">
                <a:latin typeface="Garamond" panose="02020404030301010803" pitchFamily="18" charset="0"/>
              </a:rPr>
              <a:t>www.maine.gov/dacf/mnap/features/invasive_plants/invasives.htm</a:t>
            </a:r>
          </a:p>
          <a:p>
            <a:pPr marL="342900" indent="-342900">
              <a:buFont typeface="Garamond" panose="02020404030301010803" pitchFamily="18" charset="0"/>
              <a:buChar char="–"/>
            </a:pPr>
            <a:r>
              <a:rPr lang="en-US" sz="2400" u="sng" dirty="0" smtClean="0">
                <a:latin typeface="Garamond" panose="02020404030301010803" pitchFamily="18" charset="0"/>
              </a:rPr>
              <a:t>www.gobotany.newenglandwild.org</a:t>
            </a:r>
            <a:r>
              <a:rPr lang="en-US" sz="2400" u="sng" dirty="0" smtClean="0">
                <a:latin typeface="Garamond" panose="02020404030301010803" pitchFamily="18" charset="0"/>
                <a:hlinkClick r:id="rId4"/>
              </a:rPr>
              <a:t>/</a:t>
            </a:r>
            <a:endParaRPr lang="en-US" sz="2400" u="sng" dirty="0" smtClean="0">
              <a:latin typeface="Garamond" panose="02020404030301010803" pitchFamily="18" charset="0"/>
            </a:endParaRPr>
          </a:p>
          <a:p>
            <a:pPr marL="342900" indent="-342900">
              <a:buFont typeface="Garamond" panose="02020404030301010803" pitchFamily="18" charset="0"/>
              <a:buChar char="–"/>
            </a:pPr>
            <a:r>
              <a:rPr lang="en-US" sz="2400" u="sng" dirty="0" smtClean="0">
                <a:latin typeface="Garamond" panose="02020404030301010803" pitchFamily="18" charset="0"/>
              </a:rPr>
              <a:t>www.vtinvasives.org</a:t>
            </a:r>
            <a:r>
              <a:rPr lang="en-US" sz="2400" u="sng" dirty="0" smtClean="0">
                <a:latin typeface="Garamond" panose="02020404030301010803" pitchFamily="18" charset="0"/>
                <a:hlinkClick r:id="rId5"/>
              </a:rPr>
              <a:t>/</a:t>
            </a:r>
            <a:endParaRPr lang="en-US" sz="2400" u="sng" dirty="0" smtClean="0">
              <a:latin typeface="Garamond" panose="02020404030301010803" pitchFamily="18" charset="0"/>
            </a:endParaRPr>
          </a:p>
          <a:p>
            <a:pPr marL="342900" indent="-342900">
              <a:buFont typeface="Garamond" panose="02020404030301010803" pitchFamily="18" charset="0"/>
              <a:buChar char="–"/>
            </a:pPr>
            <a:r>
              <a:rPr lang="en-US" sz="2400" u="sng" dirty="0" smtClean="0">
                <a:latin typeface="Garamond" panose="02020404030301010803" pitchFamily="18" charset="0"/>
              </a:rPr>
              <a:t>www.nps.gov/plants/alien/factmain.htm</a:t>
            </a:r>
          </a:p>
          <a:p>
            <a:endParaRPr lang="en-US" sz="2400" dirty="0" smtClean="0">
              <a:latin typeface="Garamond" panose="02020404030301010803" pitchFamily="18" charset="0"/>
            </a:endParaRPr>
          </a:p>
        </p:txBody>
      </p:sp>
      <p:sp>
        <p:nvSpPr>
          <p:cNvPr id="6" name="Rectangle 5"/>
          <p:cNvSpPr>
            <a:spLocks noChangeArrowheads="1"/>
          </p:cNvSpPr>
          <p:nvPr/>
        </p:nvSpPr>
        <p:spPr bwMode="auto">
          <a:xfrm>
            <a:off x="0" y="152400"/>
            <a:ext cx="9144000" cy="838200"/>
          </a:xfrm>
          <a:prstGeom prst="rect">
            <a:avLst/>
          </a:prstGeom>
          <a:solidFill>
            <a:schemeClr val="tx1">
              <a:alpha val="65000"/>
            </a:schemeClr>
          </a:solidFill>
          <a:ln>
            <a:noFill/>
          </a:ln>
          <a:effectLst/>
          <a:extLst/>
        </p:spPr>
        <p:txBody>
          <a:bodyPr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lnSpc>
                <a:spcPct val="90000"/>
              </a:lnSpc>
              <a:spcBef>
                <a:spcPct val="0"/>
              </a:spcBef>
              <a:spcAft>
                <a:spcPct val="0"/>
              </a:spcAft>
              <a:defRPr/>
            </a:pPr>
            <a:r>
              <a:rPr lang="en-US" altLang="en-US" sz="3600" spc="300" dirty="0" smtClean="0">
                <a:solidFill>
                  <a:prstClr val="black"/>
                </a:solidFill>
                <a:latin typeface="Goudy Old Style" panose="02020502050305020303" pitchFamily="18" charset="0"/>
              </a:rPr>
              <a:t>Resources</a:t>
            </a:r>
            <a:endParaRPr lang="en-US" altLang="en-US" sz="2400" i="1" spc="300" dirty="0" smtClean="0">
              <a:solidFill>
                <a:prstClr val="black"/>
              </a:solidFill>
              <a:latin typeface="Goudy Old Style" panose="02020502050305020303" pitchFamily="18" charset="0"/>
            </a:endParaRPr>
          </a:p>
        </p:txBody>
      </p:sp>
    </p:spTree>
    <p:custDataLst>
      <p:tags r:id="rId1"/>
    </p:custDataLst>
    <p:extLst>
      <p:ext uri="{BB962C8B-B14F-4D97-AF65-F5344CB8AC3E}">
        <p14:creationId xmlns:p14="http://schemas.microsoft.com/office/powerpoint/2010/main" val="18333031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4"/>
          <p:cNvSpPr txBox="1">
            <a:spLocks noChangeArrowheads="1"/>
          </p:cNvSpPr>
          <p:nvPr/>
        </p:nvSpPr>
        <p:spPr bwMode="auto">
          <a:xfrm>
            <a:off x="539750" y="6010589"/>
            <a:ext cx="8064500" cy="75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algn="ctr" eaLnBrk="1" fontAlgn="base" hangingPunct="1">
              <a:spcBef>
                <a:spcPct val="0"/>
              </a:spcBef>
              <a:spcAft>
                <a:spcPts val="600"/>
              </a:spcAft>
              <a:buClrTx/>
              <a:buSzTx/>
              <a:buFontTx/>
              <a:buNone/>
            </a:pPr>
            <a:r>
              <a:rPr lang="en-US" altLang="en-US" sz="2000" dirty="0">
                <a:solidFill>
                  <a:srgbClr val="FEFAC9"/>
                </a:solidFill>
                <a:latin typeface="Garamond" pitchFamily="18" charset="0"/>
              </a:rPr>
              <a:t>University of Maine Cooperative Extension</a:t>
            </a:r>
          </a:p>
          <a:p>
            <a:pPr algn="ctr" eaLnBrk="1" fontAlgn="base" hangingPunct="1">
              <a:spcBef>
                <a:spcPct val="0"/>
              </a:spcBef>
              <a:spcAft>
                <a:spcPct val="0"/>
              </a:spcAft>
              <a:buClrTx/>
              <a:buSzTx/>
              <a:buFontTx/>
              <a:buNone/>
            </a:pPr>
            <a:r>
              <a:rPr lang="en-US" altLang="en-US" sz="1800" dirty="0">
                <a:solidFill>
                  <a:prstClr val="white"/>
                </a:solidFill>
                <a:latin typeface="Arial Narrow" pitchFamily="34" charset="0"/>
              </a:rPr>
              <a:t>http://</a:t>
            </a:r>
            <a:r>
              <a:rPr lang="en-US" altLang="en-US" sz="1800" dirty="0" smtClean="0">
                <a:solidFill>
                  <a:prstClr val="white"/>
                </a:solidFill>
                <a:latin typeface="Arial Narrow" pitchFamily="34" charset="0"/>
              </a:rPr>
              <a:t>umaine.edu/highmoor/news-events/</a:t>
            </a:r>
            <a:endParaRPr lang="en-US" altLang="en-US" sz="1800" u="sng" dirty="0">
              <a:solidFill>
                <a:prstClr val="white"/>
              </a:solidFill>
              <a:latin typeface="Arial Narrow" pitchFamily="34" charset="0"/>
            </a:endParaRPr>
          </a:p>
        </p:txBody>
      </p:sp>
      <p:sp>
        <p:nvSpPr>
          <p:cNvPr id="26627" name="Rectangle 3"/>
          <p:cNvSpPr>
            <a:spLocks noChangeArrowheads="1"/>
          </p:cNvSpPr>
          <p:nvPr/>
        </p:nvSpPr>
        <p:spPr bwMode="auto">
          <a:xfrm>
            <a:off x="838200" y="990600"/>
            <a:ext cx="5759450" cy="4939814"/>
          </a:xfrm>
          <a:prstGeom prst="rect">
            <a:avLst/>
          </a:prstGeom>
          <a:solidFill>
            <a:schemeClr val="bg1">
              <a:alpha val="2901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fontAlgn="base" hangingPunct="1">
              <a:spcBef>
                <a:spcPct val="0"/>
              </a:spcBef>
              <a:spcAft>
                <a:spcPts val="1800"/>
              </a:spcAft>
              <a:buClrTx/>
              <a:buSzTx/>
              <a:buFont typeface="Arial" charset="0"/>
              <a:buChar char="•"/>
            </a:pPr>
            <a:r>
              <a:rPr lang="en-US" altLang="en-US" sz="2000" dirty="0">
                <a:solidFill>
                  <a:prstClr val="white"/>
                </a:solidFill>
                <a:latin typeface="Arial Narrow" pitchFamily="34" charset="0"/>
              </a:rPr>
              <a:t>Monitor for the flies with traps, and for the larvae in fruit.</a:t>
            </a:r>
          </a:p>
          <a:p>
            <a:pPr eaLnBrk="1" fontAlgn="base" hangingPunct="1">
              <a:spcBef>
                <a:spcPct val="0"/>
              </a:spcBef>
              <a:spcAft>
                <a:spcPts val="1800"/>
              </a:spcAft>
              <a:buClrTx/>
              <a:buSzTx/>
              <a:buFont typeface="Arial" charset="0"/>
              <a:buChar char="•"/>
            </a:pPr>
            <a:r>
              <a:rPr lang="en-US" altLang="en-US" sz="2000" dirty="0">
                <a:solidFill>
                  <a:prstClr val="white"/>
                </a:solidFill>
                <a:latin typeface="Arial Narrow" pitchFamily="34" charset="0"/>
              </a:rPr>
              <a:t>Spray regularly and often once flies have been found in the field (1-2/week).</a:t>
            </a:r>
          </a:p>
          <a:p>
            <a:pPr eaLnBrk="1" fontAlgn="base" hangingPunct="1">
              <a:spcBef>
                <a:spcPct val="0"/>
              </a:spcBef>
              <a:spcAft>
                <a:spcPts val="1800"/>
              </a:spcAft>
              <a:buClrTx/>
              <a:buSzTx/>
              <a:buFont typeface="Arial" charset="0"/>
              <a:buChar char="•"/>
            </a:pPr>
            <a:r>
              <a:rPr lang="en-US" altLang="en-US" sz="2000" dirty="0">
                <a:solidFill>
                  <a:prstClr val="white"/>
                </a:solidFill>
                <a:latin typeface="Arial Narrow" pitchFamily="34" charset="0"/>
              </a:rPr>
              <a:t>Harvest fruit regularly and often; do not leave any ripe/rotten fruit in the field.</a:t>
            </a:r>
          </a:p>
          <a:p>
            <a:pPr eaLnBrk="1" fontAlgn="base" hangingPunct="1">
              <a:spcBef>
                <a:spcPct val="0"/>
              </a:spcBef>
              <a:spcAft>
                <a:spcPts val="1800"/>
              </a:spcAft>
              <a:buClrTx/>
              <a:buSzTx/>
              <a:buFont typeface="Arial" charset="0"/>
              <a:buChar char="•"/>
            </a:pPr>
            <a:r>
              <a:rPr lang="en-US" altLang="en-US" sz="2000" dirty="0">
                <a:solidFill>
                  <a:prstClr val="white"/>
                </a:solidFill>
                <a:latin typeface="Arial Narrow" pitchFamily="34" charset="0"/>
              </a:rPr>
              <a:t>Sort fruit at harvest; do not leave any soft fruit in the container to be sold.</a:t>
            </a:r>
          </a:p>
          <a:p>
            <a:pPr eaLnBrk="1" fontAlgn="base" hangingPunct="1">
              <a:spcBef>
                <a:spcPct val="0"/>
              </a:spcBef>
              <a:spcAft>
                <a:spcPts val="1800"/>
              </a:spcAft>
              <a:buClrTx/>
              <a:buSzTx/>
              <a:buFont typeface="Arial" charset="0"/>
              <a:buChar char="•"/>
            </a:pPr>
            <a:r>
              <a:rPr lang="en-US" altLang="en-US" sz="2000" dirty="0">
                <a:solidFill>
                  <a:prstClr val="white"/>
                </a:solidFill>
                <a:latin typeface="Arial Narrow" pitchFamily="34" charset="0"/>
              </a:rPr>
              <a:t>Chill all fruit immediately after harvest to 38ºF (or as close as you can) for at least 12 hours to slow development of any eggs or larvae.</a:t>
            </a:r>
          </a:p>
          <a:p>
            <a:pPr eaLnBrk="1" fontAlgn="base" hangingPunct="1">
              <a:spcBef>
                <a:spcPct val="0"/>
              </a:spcBef>
              <a:spcAft>
                <a:spcPts val="1800"/>
              </a:spcAft>
              <a:buClrTx/>
              <a:buSzTx/>
              <a:buFont typeface="Arial" charset="0"/>
              <a:buChar char="•"/>
            </a:pPr>
            <a:r>
              <a:rPr lang="en-US" altLang="en-US" sz="2000" dirty="0">
                <a:solidFill>
                  <a:prstClr val="white"/>
                </a:solidFill>
                <a:latin typeface="Arial Narrow" pitchFamily="34" charset="0"/>
              </a:rPr>
              <a:t>Prune the planting to open up the canopy and </a:t>
            </a:r>
            <a:r>
              <a:rPr lang="en-US" altLang="en-US" sz="2000" u="sng" dirty="0">
                <a:solidFill>
                  <a:prstClr val="white"/>
                </a:solidFill>
                <a:latin typeface="Arial Narrow" pitchFamily="34" charset="0"/>
              </a:rPr>
              <a:t>create dry, light conditions</a:t>
            </a:r>
            <a:r>
              <a:rPr lang="en-US" altLang="en-US" sz="2000" dirty="0">
                <a:solidFill>
                  <a:prstClr val="white"/>
                </a:solidFill>
                <a:latin typeface="Arial Narrow" pitchFamily="34" charset="0"/>
              </a:rPr>
              <a:t>.</a:t>
            </a:r>
          </a:p>
        </p:txBody>
      </p:sp>
      <p:sp>
        <p:nvSpPr>
          <p:cNvPr id="26628" name="Rectangle 4"/>
          <p:cNvSpPr>
            <a:spLocks noChangeArrowheads="1"/>
          </p:cNvSpPr>
          <p:nvPr/>
        </p:nvSpPr>
        <p:spPr bwMode="auto">
          <a:xfrm>
            <a:off x="0" y="3048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algn="ctr" eaLnBrk="1" fontAlgn="base" hangingPunct="1">
              <a:spcBef>
                <a:spcPct val="0"/>
              </a:spcBef>
              <a:spcAft>
                <a:spcPct val="0"/>
              </a:spcAft>
              <a:buClrTx/>
              <a:buSzTx/>
              <a:buFontTx/>
              <a:buNone/>
            </a:pPr>
            <a:r>
              <a:rPr lang="en-US" altLang="en-US" sz="2800" b="1" dirty="0" smtClean="0">
                <a:solidFill>
                  <a:srgbClr val="FEFAC9"/>
                </a:solidFill>
                <a:latin typeface="Garamond" pitchFamily="18" charset="0"/>
              </a:rPr>
              <a:t>Six </a:t>
            </a:r>
            <a:r>
              <a:rPr lang="en-US" altLang="en-US" sz="2800" b="1" dirty="0">
                <a:solidFill>
                  <a:srgbClr val="FEFAC9"/>
                </a:solidFill>
                <a:latin typeface="Garamond" pitchFamily="18" charset="0"/>
              </a:rPr>
              <a:t>Rules for Managing Spotted Wing Drosophila:</a:t>
            </a:r>
          </a:p>
        </p:txBody>
      </p:sp>
      <p:pic>
        <p:nvPicPr>
          <p:cNvPr id="5" name="Picture 12" descr="http://umaine.edu/blueberries/files/2013/02/210-e.jpg"/>
          <p:cNvPicPr>
            <a:picLocks noChangeAspect="1" noChangeArrowheads="1"/>
          </p:cNvPicPr>
          <p:nvPr/>
        </p:nvPicPr>
        <p:blipFill rotWithShape="1">
          <a:blip r:embed="rId4"/>
          <a:srcRect/>
          <a:stretch/>
        </p:blipFill>
        <p:spPr bwMode="auto">
          <a:xfrm>
            <a:off x="7081908" y="990600"/>
            <a:ext cx="1554162" cy="2266950"/>
          </a:xfrm>
          <a:prstGeom prst="rect">
            <a:avLst/>
          </a:prstGeom>
          <a:noFill/>
          <a:effectLst>
            <a:outerShdw blurRad="152400" dist="76200" dir="3000000" sx="103000" sy="103000" algn="ctr" rotWithShape="0">
              <a:srgbClr val="000000">
                <a:alpha val="44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748128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2"/>
          <p:cNvSpPr txBox="1">
            <a:spLocks noChangeArrowheads="1"/>
          </p:cNvSpPr>
          <p:nvPr/>
        </p:nvSpPr>
        <p:spPr bwMode="auto">
          <a:xfrm>
            <a:off x="2195512" y="6057900"/>
            <a:ext cx="6872287" cy="707886"/>
          </a:xfrm>
          <a:prstGeom prst="rect">
            <a:avLst/>
          </a:prstGeom>
          <a:noFill/>
          <a:ln>
            <a:noFill/>
          </a:ln>
          <a:effectLst/>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231775"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defTabSz="231775"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defTabSz="231775"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defTabSz="231775"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defTabSz="231775"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defTabSz="231775"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defTabSz="231775"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defTabSz="231775"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defTabSz="231775"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Char char="•"/>
            </a:pPr>
            <a:r>
              <a:rPr lang="en-US" altLang="en-US" sz="2000" b="0" dirty="0">
                <a:solidFill>
                  <a:schemeClr val="tx2"/>
                </a:solidFill>
                <a:latin typeface="Garamond" pitchFamily="18" charset="0"/>
              </a:rPr>
              <a:t>  1 generation/year in northeast</a:t>
            </a:r>
          </a:p>
          <a:p>
            <a:pPr eaLnBrk="1" hangingPunct="1">
              <a:spcBef>
                <a:spcPct val="0"/>
              </a:spcBef>
              <a:buClrTx/>
              <a:buSzTx/>
              <a:buFontTx/>
              <a:buChar char="•"/>
            </a:pPr>
            <a:r>
              <a:rPr lang="en-US" altLang="en-US" sz="2000" b="0" dirty="0">
                <a:solidFill>
                  <a:schemeClr val="tx2"/>
                </a:solidFill>
                <a:latin typeface="Garamond" pitchFamily="18" charset="0"/>
              </a:rPr>
              <a:t>  adults overwinter </a:t>
            </a:r>
            <a:r>
              <a:rPr lang="en-US" altLang="en-US" sz="2000" b="0" dirty="0" smtClean="0">
                <a:solidFill>
                  <a:schemeClr val="tx2"/>
                </a:solidFill>
                <a:latin typeface="Garamond" pitchFamily="18" charset="0"/>
              </a:rPr>
              <a:t>(in buildings) and </a:t>
            </a:r>
            <a:r>
              <a:rPr lang="en-US" altLang="en-US" sz="2000" b="0" dirty="0">
                <a:solidFill>
                  <a:schemeClr val="tx2"/>
                </a:solidFill>
                <a:latin typeface="Garamond" pitchFamily="18" charset="0"/>
              </a:rPr>
              <a:t>live 6-8 months</a:t>
            </a:r>
            <a:endParaRPr lang="en-US" altLang="en-US" sz="1800" b="0" dirty="0">
              <a:solidFill>
                <a:schemeClr val="tx2"/>
              </a:solidFill>
              <a:latin typeface="Garamond" pitchFamily="18" charset="0"/>
            </a:endParaRPr>
          </a:p>
        </p:txBody>
      </p:sp>
      <p:pic>
        <p:nvPicPr>
          <p:cNvPr id="35846" name="Picture 8" descr="Rutgers-lifecycle-1"/>
          <p:cNvPicPr>
            <a:picLocks noChangeAspect="1" noChangeArrowheads="1"/>
          </p:cNvPicPr>
          <p:nvPr/>
        </p:nvPicPr>
        <p:blipFill>
          <a:blip r:embed="rId4"/>
          <a:srcRect/>
          <a:stretch>
            <a:fillRect/>
          </a:stretch>
        </p:blipFill>
        <p:spPr bwMode="auto">
          <a:xfrm>
            <a:off x="3851275" y="1736725"/>
            <a:ext cx="1547813" cy="1333500"/>
          </a:xfrm>
          <a:prstGeom prst="rect">
            <a:avLst/>
          </a:prstGeom>
          <a:noFill/>
          <a:ln>
            <a:noFill/>
          </a:ln>
          <a:effectLst>
            <a:outerShdw blurRad="152400" dist="76200" dir="3000000" sx="103000" sy="103000" algn="ctr" rotWithShape="0">
              <a:srgbClr val="292929">
                <a:alpha val="44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11" descr="Rutgers-lifecycle-1"/>
          <p:cNvPicPr>
            <a:picLocks noChangeAspect="1" noChangeArrowheads="1"/>
          </p:cNvPicPr>
          <p:nvPr/>
        </p:nvPicPr>
        <p:blipFill>
          <a:blip r:embed="rId5"/>
          <a:srcRect/>
          <a:stretch>
            <a:fillRect/>
          </a:stretch>
        </p:blipFill>
        <p:spPr bwMode="auto">
          <a:xfrm>
            <a:off x="4589463" y="3173413"/>
            <a:ext cx="1366837" cy="1174750"/>
          </a:xfrm>
          <a:prstGeom prst="rect">
            <a:avLst/>
          </a:prstGeom>
          <a:noFill/>
          <a:ln>
            <a:noFill/>
          </a:ln>
          <a:effectLst>
            <a:outerShdw blurRad="152400" dist="76200" dir="3000000" sx="103000" sy="103000" algn="ctr" rotWithShape="0">
              <a:srgbClr val="292929">
                <a:alpha val="44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Text Box 16"/>
          <p:cNvSpPr txBox="1">
            <a:spLocks noChangeArrowheads="1"/>
          </p:cNvSpPr>
          <p:nvPr/>
        </p:nvSpPr>
        <p:spPr bwMode="auto">
          <a:xfrm>
            <a:off x="5435600" y="2057400"/>
            <a:ext cx="1079500" cy="738188"/>
          </a:xfrm>
          <a:prstGeom prst="rect">
            <a:avLst/>
          </a:prstGeom>
          <a:noFill/>
          <a:ln>
            <a:noFill/>
          </a:ln>
          <a:effectLst/>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231775"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defTabSz="231775"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defTabSz="231775"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defTabSz="231775"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defTabSz="231775"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defTabSz="231775"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defTabSz="231775"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defTabSz="231775"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defTabSz="231775"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400" b="0">
                <a:latin typeface="Arial Narrow" pitchFamily="34" charset="0"/>
              </a:rPr>
              <a:t>Eggs laid on undersides of leaves</a:t>
            </a:r>
          </a:p>
        </p:txBody>
      </p:sp>
      <p:sp>
        <p:nvSpPr>
          <p:cNvPr id="2" name="Text Box 17"/>
          <p:cNvSpPr txBox="1">
            <a:spLocks noChangeArrowheads="1"/>
          </p:cNvSpPr>
          <p:nvPr/>
        </p:nvSpPr>
        <p:spPr bwMode="auto">
          <a:xfrm>
            <a:off x="4500563" y="4437063"/>
            <a:ext cx="1546225" cy="307975"/>
          </a:xfrm>
          <a:prstGeom prst="rect">
            <a:avLst/>
          </a:prstGeom>
          <a:noFill/>
          <a:ln>
            <a:noFill/>
          </a:ln>
          <a:effectLst/>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231775"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defTabSz="231775"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defTabSz="231775"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defTabSz="231775"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defTabSz="231775"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defTabSz="231775"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defTabSz="231775"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defTabSz="231775"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defTabSz="231775"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algn="ctr" eaLnBrk="1" hangingPunct="1">
              <a:spcBef>
                <a:spcPct val="0"/>
              </a:spcBef>
              <a:buClrTx/>
              <a:buSzTx/>
              <a:buFontTx/>
              <a:buNone/>
            </a:pPr>
            <a:r>
              <a:rPr lang="en-US" altLang="en-US" sz="1400" b="0">
                <a:latin typeface="Arial Narrow" pitchFamily="34" charset="0"/>
              </a:rPr>
              <a:t>5 nymphal stages</a:t>
            </a:r>
          </a:p>
        </p:txBody>
      </p:sp>
      <p:sp>
        <p:nvSpPr>
          <p:cNvPr id="3" name="Text Box 12"/>
          <p:cNvSpPr txBox="1">
            <a:spLocks noChangeArrowheads="1"/>
          </p:cNvSpPr>
          <p:nvPr/>
        </p:nvSpPr>
        <p:spPr bwMode="auto">
          <a:xfrm>
            <a:off x="6981896" y="3961117"/>
            <a:ext cx="1857241" cy="914096"/>
          </a:xfrm>
          <a:prstGeom prst="rect">
            <a:avLst/>
          </a:prstGeom>
          <a:solidFill>
            <a:schemeClr val="bg1">
              <a:alpha val="2313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18288" bIns="18288">
            <a:spAutoFit/>
          </a:bodyPr>
          <a:lstStyle>
            <a:lvl1pPr defTabSz="231775"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defTabSz="231775"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defTabSz="231775"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defTabSz="231775"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defTabSz="231775"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defTabSz="231775"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defTabSz="231775"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defTabSz="231775"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defTabSz="231775"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algn="ctr" eaLnBrk="1" hangingPunct="1">
              <a:lnSpc>
                <a:spcPct val="95000"/>
              </a:lnSpc>
              <a:spcBef>
                <a:spcPct val="0"/>
              </a:spcBef>
              <a:buClrTx/>
              <a:buSzTx/>
              <a:buFontTx/>
              <a:buNone/>
            </a:pPr>
            <a:r>
              <a:rPr lang="en-US" altLang="en-US" sz="2000" dirty="0">
                <a:solidFill>
                  <a:schemeClr val="tx2"/>
                </a:solidFill>
                <a:latin typeface="Garamond" pitchFamily="18" charset="0"/>
              </a:rPr>
              <a:t>A “true bug” – piercing/sucking mouthparts</a:t>
            </a:r>
          </a:p>
        </p:txBody>
      </p:sp>
      <p:grpSp>
        <p:nvGrpSpPr>
          <p:cNvPr id="6" name="Group 5"/>
          <p:cNvGrpSpPr>
            <a:grpSpLocks noChangeAspect="1"/>
          </p:cNvGrpSpPr>
          <p:nvPr/>
        </p:nvGrpSpPr>
        <p:grpSpPr>
          <a:xfrm>
            <a:off x="2159000" y="4703763"/>
            <a:ext cx="4345432" cy="1201928"/>
            <a:chOff x="2159000" y="4703763"/>
            <a:chExt cx="4775200" cy="1320800"/>
          </a:xfrm>
        </p:grpSpPr>
        <p:pic>
          <p:nvPicPr>
            <p:cNvPr id="35852" name="Picture 15" descr="Rutgers-lifecycle-2"/>
            <p:cNvPicPr>
              <a:picLocks noChangeAspect="1" noChangeArrowheads="1"/>
            </p:cNvPicPr>
            <p:nvPr/>
          </p:nvPicPr>
          <p:blipFill>
            <a:blip r:embed="rId6">
              <a:extLst>
                <a:ext uri="{BEBA8EAE-BF5A-486C-A8C5-ECC9F3942E4B}">
                  <a14:imgProps xmlns:a14="http://schemas.microsoft.com/office/drawing/2010/main">
                    <a14:imgLayer r:embed="rId7">
                      <a14:imgEffect>
                        <a14:saturation sat="66000"/>
                      </a14:imgEffect>
                    </a14:imgLayer>
                  </a14:imgProps>
                </a:ext>
              </a:extLst>
            </a:blip>
            <a:srcRect/>
            <a:stretch>
              <a:fillRect/>
            </a:stretch>
          </p:blipFill>
          <p:spPr bwMode="auto">
            <a:xfrm>
              <a:off x="5745163" y="4875213"/>
              <a:ext cx="1189037" cy="1149350"/>
            </a:xfrm>
            <a:prstGeom prst="rect">
              <a:avLst/>
            </a:prstGeom>
            <a:noFill/>
            <a:ln>
              <a:noFill/>
            </a:ln>
            <a:effectLst>
              <a:outerShdw blurRad="152400" dist="76200" dir="3000000" sx="103000" sy="103000" algn="ctr" rotWithShape="0">
                <a:srgbClr val="292929">
                  <a:alpha val="44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13" descr="Rutgers-lifecycle-2"/>
            <p:cNvPicPr>
              <a:picLocks noChangeAspect="1" noChangeArrowheads="1"/>
            </p:cNvPicPr>
            <p:nvPr/>
          </p:nvPicPr>
          <p:blipFill>
            <a:blip r:embed="rId8">
              <a:extLst>
                <a:ext uri="{BEBA8EAE-BF5A-486C-A8C5-ECC9F3942E4B}">
                  <a14:imgProps xmlns:a14="http://schemas.microsoft.com/office/drawing/2010/main">
                    <a14:imgLayer r:embed="rId9">
                      <a14:imgEffect>
                        <a14:saturation sat="66000"/>
                      </a14:imgEffect>
                    </a14:imgLayer>
                  </a14:imgProps>
                </a:ext>
              </a:extLst>
            </a:blip>
            <a:srcRect/>
            <a:stretch>
              <a:fillRect/>
            </a:stretch>
          </p:blipFill>
          <p:spPr bwMode="auto">
            <a:xfrm>
              <a:off x="4533900" y="4854575"/>
              <a:ext cx="1189038" cy="1169988"/>
            </a:xfrm>
            <a:prstGeom prst="rect">
              <a:avLst/>
            </a:prstGeom>
            <a:noFill/>
            <a:ln>
              <a:noFill/>
            </a:ln>
            <a:effectLst>
              <a:outerShdw blurRad="152400" dist="76200" dir="3000000" sx="103000" sy="103000" algn="ctr" rotWithShape="0">
                <a:srgbClr val="292929">
                  <a:alpha val="44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14" descr="Rutgers-lifecycle-2"/>
            <p:cNvPicPr>
              <a:picLocks noChangeAspect="1" noChangeArrowheads="1"/>
            </p:cNvPicPr>
            <p:nvPr/>
          </p:nvPicPr>
          <p:blipFill>
            <a:blip r:embed="rId10">
              <a:extLst>
                <a:ext uri="{BEBA8EAE-BF5A-486C-A8C5-ECC9F3942E4B}">
                  <a14:imgProps xmlns:a14="http://schemas.microsoft.com/office/drawing/2010/main">
                    <a14:imgLayer r:embed="rId11">
                      <a14:imgEffect>
                        <a14:saturation sat="66000"/>
                      </a14:imgEffect>
                    </a14:imgLayer>
                  </a14:imgProps>
                </a:ext>
              </a:extLst>
            </a:blip>
            <a:srcRect/>
            <a:stretch>
              <a:fillRect/>
            </a:stretch>
          </p:blipFill>
          <p:spPr bwMode="auto">
            <a:xfrm>
              <a:off x="3346450" y="4870450"/>
              <a:ext cx="1189038" cy="1154113"/>
            </a:xfrm>
            <a:prstGeom prst="rect">
              <a:avLst/>
            </a:prstGeom>
            <a:noFill/>
            <a:ln>
              <a:noFill/>
            </a:ln>
            <a:effectLst>
              <a:outerShdw blurRad="152400" dist="76200" dir="3000000" sx="103000" sy="103000" algn="ctr" rotWithShape="0">
                <a:srgbClr val="292929">
                  <a:alpha val="44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Rutgers-lifecycle-2"/>
            <p:cNvPicPr>
              <a:picLocks noChangeAspect="1" noChangeArrowheads="1"/>
            </p:cNvPicPr>
            <p:nvPr/>
          </p:nvPicPr>
          <p:blipFill>
            <a:blip r:embed="rId12">
              <a:extLst>
                <a:ext uri="{BEBA8EAE-BF5A-486C-A8C5-ECC9F3942E4B}">
                  <a14:imgProps xmlns:a14="http://schemas.microsoft.com/office/drawing/2010/main">
                    <a14:imgLayer r:embed="rId13">
                      <a14:imgEffect>
                        <a14:saturation sat="66000"/>
                      </a14:imgEffect>
                    </a14:imgLayer>
                  </a14:imgProps>
                </a:ext>
              </a:extLst>
            </a:blip>
            <a:srcRect/>
            <a:stretch>
              <a:fillRect/>
            </a:stretch>
          </p:blipFill>
          <p:spPr bwMode="auto">
            <a:xfrm>
              <a:off x="2159000" y="4703763"/>
              <a:ext cx="1189038" cy="1320800"/>
            </a:xfrm>
            <a:prstGeom prst="rect">
              <a:avLst/>
            </a:prstGeom>
            <a:noFill/>
            <a:ln>
              <a:noFill/>
            </a:ln>
            <a:effectLst>
              <a:outerShdw blurRad="152400" dist="76200" dir="3000000" sx="103000" sy="103000" algn="ctr" rotWithShape="0">
                <a:srgbClr val="292929">
                  <a:alpha val="44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Box 24"/>
          <p:cNvSpPr txBox="1">
            <a:spLocks noChangeArrowheads="1"/>
          </p:cNvSpPr>
          <p:nvPr/>
        </p:nvSpPr>
        <p:spPr bwMode="auto">
          <a:xfrm>
            <a:off x="1005348" y="4667317"/>
            <a:ext cx="1139308" cy="406265"/>
          </a:xfrm>
          <a:prstGeom prst="rect">
            <a:avLst/>
          </a:prstGeom>
          <a:solidFill>
            <a:schemeClr val="tx1">
              <a:alpha val="40000"/>
            </a:schemeClr>
          </a:solidFill>
          <a:ln>
            <a:noFill/>
          </a:ln>
        </p:spPr>
        <p:txBody>
          <a:bodyPr wrap="square" lIns="45720" tIns="18288" rIns="45720" bIns="1828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hangingPunct="1"/>
            <a:r>
              <a:rPr lang="en-US" altLang="en-US" sz="800" b="0" i="1" dirty="0" smtClean="0">
                <a:solidFill>
                  <a:schemeClr val="bg1"/>
                </a:solidFill>
              </a:rPr>
              <a:t>Photos: Rutgers Cooperative Extension</a:t>
            </a:r>
          </a:p>
          <a:p>
            <a:pPr algn="ctr" eaLnBrk="1" hangingPunct="1"/>
            <a:r>
              <a:rPr lang="en-US" altLang="en-US" sz="800" b="0" i="1" dirty="0" smtClean="0">
                <a:solidFill>
                  <a:schemeClr val="bg1"/>
                </a:solidFill>
              </a:rPr>
              <a:t>njaes.rutgers.edu</a:t>
            </a:r>
            <a:endParaRPr lang="en-US" altLang="en-US" sz="800" b="0" i="1" dirty="0">
              <a:solidFill>
                <a:schemeClr val="bg1"/>
              </a:solidFill>
            </a:endParaRPr>
          </a:p>
        </p:txBody>
      </p:sp>
      <p:grpSp>
        <p:nvGrpSpPr>
          <p:cNvPr id="5" name="Group 4"/>
          <p:cNvGrpSpPr/>
          <p:nvPr/>
        </p:nvGrpSpPr>
        <p:grpSpPr>
          <a:xfrm>
            <a:off x="7057876" y="1328236"/>
            <a:ext cx="1705124" cy="2600033"/>
            <a:chOff x="6889750" y="1166813"/>
            <a:chExt cx="1838576" cy="2803525"/>
          </a:xfrm>
        </p:grpSpPr>
        <p:pic>
          <p:nvPicPr>
            <p:cNvPr id="35855" name="Picture 15"/>
            <p:cNvPicPr>
              <a:picLocks noChangeAspect="1" noChangeArrowheads="1"/>
            </p:cNvPicPr>
            <p:nvPr/>
          </p:nvPicPr>
          <p:blipFill rotWithShape="1">
            <a:blip r:embed="rId14">
              <a:extLst>
                <a:ext uri="{BEBA8EAE-BF5A-486C-A8C5-ECC9F3942E4B}">
                  <a14:imgProps xmlns:a14="http://schemas.microsoft.com/office/drawing/2010/main">
                    <a14:imgLayer r:embed="rId15">
                      <a14:imgEffect>
                        <a14:sharpenSoften amount="9000"/>
                      </a14:imgEffect>
                      <a14:imgEffect>
                        <a14:brightnessContrast bright="-6000" contrast="29000"/>
                      </a14:imgEffect>
                    </a14:imgLayer>
                  </a14:imgProps>
                </a:ext>
                <a:ext uri="{28A0092B-C50C-407E-A947-70E740481C1C}">
                  <a14:useLocalDpi xmlns:a14="http://schemas.microsoft.com/office/drawing/2010/main" val="0"/>
                </a:ext>
              </a:extLst>
            </a:blip>
            <a:srcRect l="23077" t="9167" r="24310" b="36600"/>
            <a:stretch/>
          </p:blipFill>
          <p:spPr bwMode="auto">
            <a:xfrm>
              <a:off x="6889750" y="1166813"/>
              <a:ext cx="1838576" cy="280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24"/>
            <p:cNvSpPr txBox="1">
              <a:spLocks noChangeArrowheads="1"/>
            </p:cNvSpPr>
            <p:nvPr/>
          </p:nvSpPr>
          <p:spPr bwMode="auto">
            <a:xfrm>
              <a:off x="7449094" y="3809016"/>
              <a:ext cx="831318" cy="160044"/>
            </a:xfrm>
            <a:prstGeom prst="rect">
              <a:avLst/>
            </a:prstGeom>
            <a:solidFill>
              <a:schemeClr val="tx1">
                <a:alpha val="6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tIns="18288" rIns="45720" bIns="1828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en-US" sz="800" b="0" i="1" dirty="0" smtClean="0">
                  <a:solidFill>
                    <a:schemeClr val="bg1"/>
                  </a:solidFill>
                </a:rPr>
                <a:t>D. </a:t>
              </a:r>
              <a:r>
                <a:rPr lang="en-US" altLang="en-US" sz="800" b="0" i="1" dirty="0" err="1" smtClean="0">
                  <a:solidFill>
                    <a:schemeClr val="bg1"/>
                  </a:solidFill>
                </a:rPr>
                <a:t>Shetlar</a:t>
              </a:r>
              <a:r>
                <a:rPr lang="en-US" altLang="en-US" sz="800" b="0" i="1" dirty="0" smtClean="0">
                  <a:solidFill>
                    <a:schemeClr val="bg1"/>
                  </a:solidFill>
                </a:rPr>
                <a:t>, OSU</a:t>
              </a:r>
              <a:endParaRPr lang="en-US" altLang="en-US" sz="800" b="0" i="1" dirty="0">
                <a:solidFill>
                  <a:schemeClr val="bg1"/>
                </a:solidFill>
              </a:endParaRPr>
            </a:p>
          </p:txBody>
        </p:sp>
      </p:grpSp>
      <p:sp>
        <p:nvSpPr>
          <p:cNvPr id="18" name="Text Box 10"/>
          <p:cNvSpPr txBox="1">
            <a:spLocks noChangeArrowheads="1"/>
          </p:cNvSpPr>
          <p:nvPr/>
        </p:nvSpPr>
        <p:spPr bwMode="auto">
          <a:xfrm>
            <a:off x="0" y="301752"/>
            <a:ext cx="9144000" cy="914400"/>
          </a:xfrm>
          <a:prstGeom prst="rect">
            <a:avLst/>
          </a:prstGeom>
          <a:solidFill>
            <a:srgbClr val="FFFFFF">
              <a:alpha val="47000"/>
            </a:srgbClr>
          </a:solidFill>
          <a:ln>
            <a:noFill/>
          </a:ln>
          <a:effectLst/>
          <a:extLst/>
        </p:spPr>
        <p:txBody>
          <a:bodyPr>
            <a:spAutoFit/>
          </a:bodyPr>
          <a:lstStyle>
            <a:lvl1pPr defTabSz="231775"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defTabSz="231775"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defTabSz="231775"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defTabSz="231775"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defTabSz="231775"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defTabSz="231775"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defTabSz="231775"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defTabSz="231775"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defTabSz="231775"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algn="ctr" eaLnBrk="1" fontAlgn="base" hangingPunct="1">
              <a:lnSpc>
                <a:spcPct val="90000"/>
              </a:lnSpc>
              <a:spcBef>
                <a:spcPct val="0"/>
              </a:spcBef>
              <a:spcAft>
                <a:spcPct val="0"/>
              </a:spcAft>
              <a:buNone/>
              <a:defRPr/>
            </a:pPr>
            <a:r>
              <a:rPr lang="en-US" altLang="en-US" sz="3600" b="1" spc="300" dirty="0" smtClean="0">
                <a:solidFill>
                  <a:prstClr val="black"/>
                </a:solidFill>
                <a:latin typeface="Goudy Old Style" panose="02020502050305020303" pitchFamily="18" charset="0"/>
              </a:rPr>
              <a:t>Brown </a:t>
            </a:r>
            <a:r>
              <a:rPr lang="en-US" altLang="en-US" sz="3600" b="1" spc="300" dirty="0" err="1" smtClean="0">
                <a:solidFill>
                  <a:prstClr val="black"/>
                </a:solidFill>
                <a:latin typeface="Goudy Old Style" panose="02020502050305020303" pitchFamily="18" charset="0"/>
              </a:rPr>
              <a:t>Marmorated</a:t>
            </a:r>
            <a:r>
              <a:rPr lang="en-US" altLang="en-US" sz="3600" b="1" spc="300" dirty="0" smtClean="0">
                <a:solidFill>
                  <a:prstClr val="black"/>
                </a:solidFill>
                <a:latin typeface="Goudy Old Style" panose="02020502050305020303" pitchFamily="18" charset="0"/>
              </a:rPr>
              <a:t> Stink Bug (BMSB)</a:t>
            </a:r>
            <a:r>
              <a:rPr lang="en-US" altLang="en-US" sz="3600" b="1" spc="300" dirty="0">
                <a:solidFill>
                  <a:prstClr val="black"/>
                </a:solidFill>
                <a:latin typeface="Goudy Old Style" panose="02020502050305020303" pitchFamily="18" charset="0"/>
              </a:rPr>
              <a:t/>
            </a:r>
            <a:br>
              <a:rPr lang="en-US" altLang="en-US" sz="3600" b="1" spc="300" dirty="0">
                <a:solidFill>
                  <a:prstClr val="black"/>
                </a:solidFill>
                <a:latin typeface="Goudy Old Style" panose="02020502050305020303" pitchFamily="18" charset="0"/>
              </a:rPr>
            </a:br>
            <a:r>
              <a:rPr lang="en-US" altLang="en-US" sz="2400" b="1" i="1" spc="300" dirty="0" err="1" smtClean="0">
                <a:solidFill>
                  <a:prstClr val="black"/>
                </a:solidFill>
                <a:latin typeface="Goudy Old Style" panose="02020502050305020303" pitchFamily="18" charset="0"/>
              </a:rPr>
              <a:t>Halyomorpha</a:t>
            </a:r>
            <a:r>
              <a:rPr lang="en-US" altLang="en-US" sz="2400" b="1" i="1" spc="300" dirty="0" smtClean="0">
                <a:solidFill>
                  <a:prstClr val="black"/>
                </a:solidFill>
                <a:latin typeface="Goudy Old Style" panose="02020502050305020303" pitchFamily="18" charset="0"/>
              </a:rPr>
              <a:t> </a:t>
            </a:r>
            <a:r>
              <a:rPr lang="en-US" altLang="en-US" sz="2400" b="1" i="1" spc="300" dirty="0" err="1" smtClean="0">
                <a:solidFill>
                  <a:prstClr val="black"/>
                </a:solidFill>
                <a:latin typeface="Goudy Old Style" panose="02020502050305020303" pitchFamily="18" charset="0"/>
              </a:rPr>
              <a:t>halys</a:t>
            </a:r>
            <a:endParaRPr lang="en-US" altLang="en-US" sz="2400" b="1" i="1" spc="300" dirty="0">
              <a:solidFill>
                <a:prstClr val="black"/>
              </a:solidFill>
              <a:latin typeface="Goudy Old Style" panose="02020502050305020303" pitchFamily="18" charset="0"/>
            </a:endParaRPr>
          </a:p>
        </p:txBody>
      </p:sp>
      <p:pic>
        <p:nvPicPr>
          <p:cNvPr id="7170" name="Picture 2" descr="https://njaes.rutgers.edu/images/photos/stinkbug/adult-female-full.jp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a:stretch/>
        </p:blipFill>
        <p:spPr bwMode="auto">
          <a:xfrm>
            <a:off x="225376" y="1328236"/>
            <a:ext cx="3356024" cy="3319965"/>
          </a:xfrm>
          <a:prstGeom prst="rect">
            <a:avLst/>
          </a:prstGeom>
          <a:noFill/>
          <a:effectLst>
            <a:outerShdw blurRad="152400" dist="76200" dir="3000000" sx="103000" sy="103000" algn="ctr" rotWithShape="0">
              <a:schemeClr val="bg1">
                <a:alpha val="44000"/>
              </a:scheme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03902224"/>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ChangeArrowheads="1"/>
          </p:cNvSpPr>
          <p:nvPr/>
        </p:nvSpPr>
        <p:spPr bwMode="auto">
          <a:xfrm>
            <a:off x="0" y="106363"/>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algn="ctr" eaLnBrk="1" hangingPunct="1">
              <a:spcBef>
                <a:spcPct val="0"/>
              </a:spcBef>
              <a:buClrTx/>
              <a:buSzTx/>
              <a:buFontTx/>
              <a:buNone/>
              <a:defRPr/>
            </a:pPr>
            <a:r>
              <a:rPr lang="en-US" altLang="en-US" sz="3600" b="1" spc="300" dirty="0" smtClean="0">
                <a:latin typeface="Goudy Old Style" panose="02020502050305020303" pitchFamily="18" charset="0"/>
              </a:rPr>
              <a:t>What does it do</a:t>
            </a:r>
            <a:r>
              <a:rPr lang="en-US" altLang="en-US" sz="3600" b="1" dirty="0" smtClean="0">
                <a:latin typeface="Garamond" panose="02020404030301010803" pitchFamily="18" charset="0"/>
              </a:rPr>
              <a:t>?</a:t>
            </a:r>
            <a:r>
              <a:rPr lang="en-US" altLang="en-US" sz="4000" b="1" dirty="0" smtClean="0">
                <a:latin typeface="Rockwell" pitchFamily="18" charset="0"/>
              </a:rPr>
              <a:t>    </a:t>
            </a:r>
            <a:r>
              <a:rPr lang="en-US" altLang="en-US" sz="4000" dirty="0" smtClean="0">
                <a:latin typeface="Rockwell" pitchFamily="18" charset="0"/>
              </a:rPr>
              <a:t>                                    </a:t>
            </a:r>
            <a:endParaRPr lang="en-US" altLang="en-US" sz="2000" dirty="0" smtClean="0">
              <a:latin typeface="Rockwell" pitchFamily="18" charset="0"/>
            </a:endParaRPr>
          </a:p>
        </p:txBody>
      </p:sp>
      <p:sp>
        <p:nvSpPr>
          <p:cNvPr id="2" name="Text Box 2"/>
          <p:cNvSpPr txBox="1">
            <a:spLocks noChangeArrowheads="1"/>
          </p:cNvSpPr>
          <p:nvPr/>
        </p:nvSpPr>
        <p:spPr bwMode="auto">
          <a:xfrm>
            <a:off x="287338" y="1154112"/>
            <a:ext cx="5832475" cy="2427288"/>
          </a:xfrm>
          <a:prstGeom prst="rect">
            <a:avLst/>
          </a:prstGeom>
          <a:noFill/>
          <a:ln>
            <a:noFill/>
          </a:ln>
          <a:effectLst/>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231775"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defTabSz="231775"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defTabSz="231775"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defTabSz="231775"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defTabSz="231775"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defTabSz="231775"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defTabSz="231775"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defTabSz="231775"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defTabSz="231775"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lnSpc>
                <a:spcPts val="2400"/>
              </a:lnSpc>
              <a:spcBef>
                <a:spcPct val="0"/>
              </a:spcBef>
              <a:spcAft>
                <a:spcPts val="600"/>
              </a:spcAft>
              <a:buClrTx/>
              <a:buSzTx/>
              <a:buFontTx/>
              <a:buChar char="•"/>
            </a:pPr>
            <a:r>
              <a:rPr lang="en-US" altLang="en-US" sz="2000" dirty="0">
                <a:solidFill>
                  <a:schemeClr val="tx2"/>
                </a:solidFill>
                <a:latin typeface="Garamond" pitchFamily="18" charset="0"/>
              </a:rPr>
              <a:t>  </a:t>
            </a:r>
            <a:r>
              <a:rPr lang="en-US" altLang="en-US" sz="2400" dirty="0">
                <a:latin typeface="Garamond" pitchFamily="18" charset="0"/>
              </a:rPr>
              <a:t>Attacks a wide variety of fruits, vegetables, ornamentals and legumes</a:t>
            </a:r>
          </a:p>
          <a:p>
            <a:pPr lvl="1" eaLnBrk="1" hangingPunct="1">
              <a:lnSpc>
                <a:spcPts val="2200"/>
              </a:lnSpc>
              <a:spcBef>
                <a:spcPct val="0"/>
              </a:spcBef>
              <a:spcAft>
                <a:spcPts val="600"/>
              </a:spcAft>
              <a:buClrTx/>
              <a:buSzTx/>
              <a:buFontTx/>
              <a:buChar char="–"/>
            </a:pPr>
            <a:r>
              <a:rPr lang="en-US" altLang="en-US" sz="1800" b="0" dirty="0">
                <a:latin typeface="Arial Narrow" pitchFamily="34" charset="0"/>
              </a:rPr>
              <a:t> over 100 host plants documented</a:t>
            </a:r>
          </a:p>
          <a:p>
            <a:pPr lvl="1" eaLnBrk="1" hangingPunct="1">
              <a:lnSpc>
                <a:spcPts val="2200"/>
              </a:lnSpc>
              <a:spcBef>
                <a:spcPct val="0"/>
              </a:spcBef>
              <a:spcAft>
                <a:spcPts val="600"/>
              </a:spcAft>
              <a:buClrTx/>
              <a:buSzTx/>
              <a:buFontTx/>
              <a:buChar char="–"/>
            </a:pPr>
            <a:r>
              <a:rPr lang="en-US" altLang="en-US" sz="1800" b="0" dirty="0">
                <a:latin typeface="Arial Narrow" pitchFamily="34" charset="0"/>
              </a:rPr>
              <a:t> stone fruits, apples, tomatoes, peppers, corn, soybeans, roses, crabapple…</a:t>
            </a:r>
          </a:p>
          <a:p>
            <a:pPr lvl="1" eaLnBrk="1" hangingPunct="1">
              <a:lnSpc>
                <a:spcPts val="2200"/>
              </a:lnSpc>
              <a:spcBef>
                <a:spcPct val="0"/>
              </a:spcBef>
              <a:spcAft>
                <a:spcPts val="600"/>
              </a:spcAft>
              <a:buClrTx/>
              <a:buSzTx/>
              <a:buFontTx/>
              <a:buChar char="–"/>
            </a:pPr>
            <a:r>
              <a:rPr lang="en-US" altLang="en-US" sz="1800" b="0" dirty="0">
                <a:latin typeface="Arial Narrow" pitchFamily="34" charset="0"/>
              </a:rPr>
              <a:t> adults and nymphs – pierce the fruit; suck out nutrients</a:t>
            </a:r>
          </a:p>
          <a:p>
            <a:pPr eaLnBrk="1" hangingPunct="1">
              <a:spcBef>
                <a:spcPct val="0"/>
              </a:spcBef>
              <a:buClrTx/>
              <a:buSzTx/>
              <a:buFontTx/>
              <a:buChar char="•"/>
            </a:pPr>
            <a:endParaRPr lang="en-US" altLang="en-US" sz="1600" b="0" dirty="0">
              <a:solidFill>
                <a:srgbClr val="EAEAEA"/>
              </a:solidFill>
              <a:latin typeface="Arial" charset="0"/>
            </a:endParaRPr>
          </a:p>
        </p:txBody>
      </p:sp>
      <p:pic>
        <p:nvPicPr>
          <p:cNvPr id="150530" name="Picture 2" descr="http://ucanr.org/blogs/pestnews/blogfiles/9411.jpg"/>
          <p:cNvPicPr>
            <a:picLocks noChangeAspect="1" noChangeArrowheads="1"/>
          </p:cNvPicPr>
          <p:nvPr/>
        </p:nvPicPr>
        <p:blipFill>
          <a:blip r:embed="rId4"/>
          <a:srcRect/>
          <a:stretch>
            <a:fillRect/>
          </a:stretch>
        </p:blipFill>
        <p:spPr bwMode="auto">
          <a:xfrm>
            <a:off x="455613" y="3516313"/>
            <a:ext cx="4005262" cy="3008312"/>
          </a:xfrm>
          <a:prstGeom prst="rect">
            <a:avLst/>
          </a:prstGeom>
          <a:noFill/>
          <a:effectLst>
            <a:outerShdw blurRad="152400" dist="76200" dir="3000000" sx="103000" sy="103000" algn="ctr" rotWithShape="0">
              <a:srgbClr val="292929">
                <a:alpha val="44000"/>
              </a:srgbClr>
            </a:outerShdw>
          </a:effectLst>
          <a:extLst>
            <a:ext uri="{909E8E84-426E-40DD-AFC4-6F175D3DCCD1}">
              <a14:hiddenFill xmlns:a14="http://schemas.microsoft.com/office/drawing/2010/main">
                <a:solidFill>
                  <a:srgbClr val="FFFFFF"/>
                </a:solidFill>
              </a14:hiddenFill>
            </a:ext>
          </a:extLst>
        </p:spPr>
      </p:pic>
      <p:pic>
        <p:nvPicPr>
          <p:cNvPr id="150532" name="Picture 4" descr="http://www.agnr.umd.edu/Extension/gardening/HGIC_Files/Images2/Stink_bug_damage_pepper.jpg"/>
          <p:cNvPicPr>
            <a:picLocks noChangeAspect="1" noChangeArrowheads="1"/>
          </p:cNvPicPr>
          <p:nvPr/>
        </p:nvPicPr>
        <p:blipFill rotWithShape="1">
          <a:blip r:embed="rId5"/>
          <a:srcRect/>
          <a:stretch/>
        </p:blipFill>
        <p:spPr bwMode="auto">
          <a:xfrm>
            <a:off x="4716463" y="3516313"/>
            <a:ext cx="4154487" cy="3008312"/>
          </a:xfrm>
          <a:prstGeom prst="rect">
            <a:avLst/>
          </a:prstGeom>
          <a:noFill/>
          <a:effectLst>
            <a:outerShdw blurRad="152400" dist="76200" dir="3000000" sx="103000" sy="103000" algn="ctr" rotWithShape="0">
              <a:srgbClr val="292929">
                <a:alpha val="44000"/>
              </a:srgbClr>
            </a:outerShdw>
          </a:effectLst>
          <a:extLst>
            <a:ext uri="{909E8E84-426E-40DD-AFC4-6F175D3DCCD1}">
              <a14:hiddenFill xmlns:a14="http://schemas.microsoft.com/office/drawing/2010/main">
                <a:solidFill>
                  <a:srgbClr val="FFFFFF"/>
                </a:solidFill>
              </a14:hiddenFill>
            </a:ext>
          </a:extLst>
        </p:spPr>
      </p:pic>
      <p:grpSp>
        <p:nvGrpSpPr>
          <p:cNvPr id="36870" name="Group 3"/>
          <p:cNvGrpSpPr>
            <a:grpSpLocks/>
          </p:cNvGrpSpPr>
          <p:nvPr/>
        </p:nvGrpSpPr>
        <p:grpSpPr bwMode="auto">
          <a:xfrm>
            <a:off x="5940425" y="1185863"/>
            <a:ext cx="2952750" cy="2171700"/>
            <a:chOff x="6355722" y="1113692"/>
            <a:chExt cx="2536758" cy="1919264"/>
          </a:xfrm>
        </p:grpSpPr>
        <p:pic>
          <p:nvPicPr>
            <p:cNvPr id="150534" name="Picture 6" descr="http://www.redorbit.com/media/uploads/2013/01/Methods-Improved-For-Trapping-Stink-Bugs-Improved-617x416.jpg"/>
            <p:cNvPicPr>
              <a:picLocks noChangeAspect="1" noChangeArrowheads="1"/>
            </p:cNvPicPr>
            <p:nvPr/>
          </p:nvPicPr>
          <p:blipFill rotWithShape="1">
            <a:blip r:embed="rId6"/>
            <a:srcRect/>
            <a:stretch/>
          </p:blipFill>
          <p:spPr bwMode="auto">
            <a:xfrm>
              <a:off x="6355722" y="1113692"/>
              <a:ext cx="2536758" cy="1919264"/>
            </a:xfrm>
            <a:prstGeom prst="rect">
              <a:avLst/>
            </a:prstGeom>
            <a:noFill/>
            <a:effectLst>
              <a:outerShdw blurRad="152400" dist="76200" dir="3000000" sx="103000" sy="103000" algn="ctr" rotWithShape="0">
                <a:srgbClr val="292929">
                  <a:alpha val="44000"/>
                </a:srgbClr>
              </a:outerShdw>
            </a:effectLst>
            <a:extLst>
              <a:ext uri="{909E8E84-426E-40DD-AFC4-6F175D3DCCD1}">
                <a14:hiddenFill xmlns:a14="http://schemas.microsoft.com/office/drawing/2010/main">
                  <a:solidFill>
                    <a:srgbClr val="FFFFFF"/>
                  </a:solidFill>
                </a14:hiddenFill>
              </a:ext>
            </a:extLst>
          </p:spPr>
        </p:pic>
        <p:sp>
          <p:nvSpPr>
            <p:cNvPr id="36872" name="Rectangle 2"/>
            <p:cNvSpPr>
              <a:spLocks noChangeArrowheads="1"/>
            </p:cNvSpPr>
            <p:nvPr/>
          </p:nvSpPr>
          <p:spPr bwMode="auto">
            <a:xfrm>
              <a:off x="7593791" y="2698013"/>
              <a:ext cx="158706" cy="27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400" dirty="0">
                <a:latin typeface="Arial Narrow" pitchFamily="34" charset="0"/>
              </a:endParaRPr>
            </a:p>
          </p:txBody>
        </p:sp>
      </p:grpSp>
      <p:sp>
        <p:nvSpPr>
          <p:cNvPr id="11" name="TextBox 24"/>
          <p:cNvSpPr txBox="1">
            <a:spLocks noChangeArrowheads="1"/>
          </p:cNvSpPr>
          <p:nvPr/>
        </p:nvSpPr>
        <p:spPr bwMode="auto">
          <a:xfrm>
            <a:off x="3166290" y="6364581"/>
            <a:ext cx="1294585" cy="160044"/>
          </a:xfrm>
          <a:prstGeom prst="rect">
            <a:avLst/>
          </a:prstGeom>
          <a:solidFill>
            <a:schemeClr val="tx1">
              <a:alpha val="41000"/>
            </a:schemeClr>
          </a:solidFill>
          <a:ln>
            <a:noFill/>
          </a:ln>
        </p:spPr>
        <p:txBody>
          <a:bodyPr wrap="none" lIns="45720" tIns="18288" rIns="45720" bIns="1828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en-US" sz="800" b="0" i="1" dirty="0" smtClean="0">
                <a:solidFill>
                  <a:schemeClr val="bg1"/>
                </a:solidFill>
              </a:rPr>
              <a:t>Chris Bergh, Virginia Tech</a:t>
            </a:r>
          </a:p>
        </p:txBody>
      </p:sp>
      <p:sp>
        <p:nvSpPr>
          <p:cNvPr id="12" name="TextBox 24"/>
          <p:cNvSpPr txBox="1">
            <a:spLocks noChangeArrowheads="1"/>
          </p:cNvSpPr>
          <p:nvPr/>
        </p:nvSpPr>
        <p:spPr bwMode="auto">
          <a:xfrm>
            <a:off x="5400092" y="6362640"/>
            <a:ext cx="807272" cy="160044"/>
          </a:xfrm>
          <a:prstGeom prst="rect">
            <a:avLst/>
          </a:prstGeom>
          <a:solidFill>
            <a:schemeClr val="tx1">
              <a:alpha val="41000"/>
            </a:schemeClr>
          </a:solidFill>
          <a:ln>
            <a:noFill/>
          </a:ln>
        </p:spPr>
        <p:txBody>
          <a:bodyPr wrap="none" lIns="45720" tIns="18288" rIns="45720" bIns="1828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en-US" sz="800" b="0" i="1" dirty="0" smtClean="0">
                <a:solidFill>
                  <a:schemeClr val="bg1"/>
                </a:solidFill>
              </a:rPr>
              <a:t>UMD Extension</a:t>
            </a:r>
            <a:endParaRPr lang="en-US" altLang="en-US" sz="800" b="0" i="1" dirty="0">
              <a:solidFill>
                <a:schemeClr val="bg1"/>
              </a:solidFill>
            </a:endParaRPr>
          </a:p>
        </p:txBody>
      </p:sp>
      <p:sp>
        <p:nvSpPr>
          <p:cNvPr id="14" name="TextBox 24"/>
          <p:cNvSpPr txBox="1">
            <a:spLocks noChangeArrowheads="1"/>
          </p:cNvSpPr>
          <p:nvPr/>
        </p:nvSpPr>
        <p:spPr bwMode="auto">
          <a:xfrm>
            <a:off x="5940425" y="3197519"/>
            <a:ext cx="879408" cy="160044"/>
          </a:xfrm>
          <a:prstGeom prst="rect">
            <a:avLst/>
          </a:prstGeom>
          <a:solidFill>
            <a:schemeClr val="tx1">
              <a:alpha val="41000"/>
            </a:schemeClr>
          </a:solidFill>
          <a:ln>
            <a:noFill/>
          </a:ln>
        </p:spPr>
        <p:txBody>
          <a:bodyPr wrap="none" lIns="45720" tIns="18288" rIns="45720" bIns="1828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en-US" sz="800" b="0" i="1" dirty="0" smtClean="0">
                <a:solidFill>
                  <a:schemeClr val="bg1"/>
                </a:solidFill>
              </a:rPr>
              <a:t>Stephen </a:t>
            </a:r>
            <a:r>
              <a:rPr lang="en-US" altLang="en-US" sz="800" b="0" i="1" dirty="0" err="1" smtClean="0">
                <a:solidFill>
                  <a:schemeClr val="bg1"/>
                </a:solidFill>
              </a:rPr>
              <a:t>Ausmus</a:t>
            </a:r>
            <a:endParaRPr lang="en-US" altLang="en-US" sz="800" b="0" i="1" dirty="0" smtClean="0">
              <a:solidFill>
                <a:schemeClr val="bg1"/>
              </a:solidFill>
            </a:endParaRPr>
          </a:p>
        </p:txBody>
      </p:sp>
    </p:spTree>
    <p:custDataLst>
      <p:tags r:id="rId1"/>
    </p:custDataLst>
    <p:extLst>
      <p:ext uri="{BB962C8B-B14F-4D97-AF65-F5344CB8AC3E}">
        <p14:creationId xmlns:p14="http://schemas.microsoft.com/office/powerpoint/2010/main" val="3982343564"/>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7"/>
          <p:cNvSpPr txBox="1">
            <a:spLocks noChangeArrowheads="1"/>
          </p:cNvSpPr>
          <p:nvPr/>
        </p:nvSpPr>
        <p:spPr bwMode="auto">
          <a:xfrm>
            <a:off x="300364" y="914400"/>
            <a:ext cx="4424036" cy="1198277"/>
          </a:xfrm>
          <a:prstGeom prst="rect">
            <a:avLst/>
          </a:prstGeom>
          <a:noFill/>
          <a:ln>
            <a:noFill/>
          </a:ln>
          <a:effectLst/>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231775"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defTabSz="231775"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defTabSz="231775"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defTabSz="231775"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defTabSz="231775"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defTabSz="231775"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defTabSz="231775"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defTabSz="231775"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defTabSz="231775"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lnSpc>
                <a:spcPct val="105000"/>
              </a:lnSpc>
              <a:spcBef>
                <a:spcPct val="0"/>
              </a:spcBef>
              <a:spcAft>
                <a:spcPts val="600"/>
              </a:spcAft>
              <a:buClrTx/>
              <a:buSzTx/>
              <a:buFontTx/>
              <a:buChar char="•"/>
            </a:pPr>
            <a:r>
              <a:rPr lang="en-US" altLang="en-US" sz="1800" b="0" dirty="0">
                <a:solidFill>
                  <a:srgbClr val="EAEAEA"/>
                </a:solidFill>
                <a:latin typeface="Arial" charset="0"/>
              </a:rPr>
              <a:t>  </a:t>
            </a:r>
            <a:r>
              <a:rPr lang="en-US" altLang="en-US" sz="2400" b="0" dirty="0">
                <a:latin typeface="Garamond" pitchFamily="18" charset="0"/>
              </a:rPr>
              <a:t>BMSB is a </a:t>
            </a:r>
            <a:r>
              <a:rPr lang="en-US" altLang="en-US" sz="2400" u="sng" dirty="0">
                <a:latin typeface="Garamond" pitchFamily="18" charset="0"/>
              </a:rPr>
              <a:t>home invader</a:t>
            </a:r>
          </a:p>
          <a:p>
            <a:pPr lvl="1" eaLnBrk="1" hangingPunct="1">
              <a:lnSpc>
                <a:spcPts val="2200"/>
              </a:lnSpc>
              <a:spcBef>
                <a:spcPct val="0"/>
              </a:spcBef>
              <a:spcAft>
                <a:spcPts val="600"/>
              </a:spcAft>
              <a:buClrTx/>
              <a:buSzPct val="95000"/>
              <a:buFontTx/>
              <a:buChar char="–"/>
            </a:pPr>
            <a:r>
              <a:rPr lang="en-US" altLang="en-US" sz="2000" b="0" dirty="0">
                <a:solidFill>
                  <a:srgbClr val="EAEAEA"/>
                </a:solidFill>
                <a:latin typeface="Arial Narrow" pitchFamily="34" charset="0"/>
              </a:rPr>
              <a:t>  </a:t>
            </a:r>
            <a:r>
              <a:rPr lang="en-US" altLang="en-US" sz="2000" b="0" dirty="0">
                <a:latin typeface="Arial Narrow" pitchFamily="34" charset="0"/>
              </a:rPr>
              <a:t>overwinters in buildings/homes</a:t>
            </a:r>
          </a:p>
          <a:p>
            <a:pPr lvl="1" eaLnBrk="1" hangingPunct="1">
              <a:lnSpc>
                <a:spcPts val="2200"/>
              </a:lnSpc>
              <a:spcBef>
                <a:spcPct val="0"/>
              </a:spcBef>
              <a:spcAft>
                <a:spcPts val="600"/>
              </a:spcAft>
              <a:buClrTx/>
              <a:buSzPct val="95000"/>
              <a:buFontTx/>
              <a:buChar char="–"/>
            </a:pPr>
            <a:r>
              <a:rPr lang="en-US" altLang="en-US" sz="2000" b="0" dirty="0">
                <a:latin typeface="Arial Narrow" pitchFamily="34" charset="0"/>
              </a:rPr>
              <a:t>  emits stinky odor</a:t>
            </a:r>
            <a:endParaRPr lang="en-US" altLang="en-US" sz="1800" b="0" dirty="0">
              <a:latin typeface="Arial Narrow" pitchFamily="34" charset="0"/>
            </a:endParaRPr>
          </a:p>
        </p:txBody>
      </p:sp>
      <p:grpSp>
        <p:nvGrpSpPr>
          <p:cNvPr id="2" name="Group 1"/>
          <p:cNvGrpSpPr/>
          <p:nvPr/>
        </p:nvGrpSpPr>
        <p:grpSpPr>
          <a:xfrm>
            <a:off x="76200" y="2662238"/>
            <a:ext cx="7837714" cy="4114800"/>
            <a:chOff x="76200" y="2662238"/>
            <a:chExt cx="7837714" cy="4114800"/>
          </a:xfrm>
        </p:grpSpPr>
        <p:pic>
          <p:nvPicPr>
            <p:cNvPr id="36874" name="Picture 10" descr="http://graphics8.nytimes.com/images/2010/09/27/us/STINKBUG-2/STINKBUG-2-articleLarge.jpg"/>
            <p:cNvPicPr>
              <a:picLocks noChangeAspect="1" noChangeArrowheads="1"/>
            </p:cNvPicPr>
            <p:nvPr/>
          </p:nvPicPr>
          <p:blipFill>
            <a:blip r:embed="rId4"/>
            <a:srcRect/>
            <a:stretch>
              <a:fillRect/>
            </a:stretch>
          </p:blipFill>
          <p:spPr bwMode="auto">
            <a:xfrm>
              <a:off x="76200" y="2662238"/>
              <a:ext cx="7837714" cy="4114800"/>
            </a:xfrm>
            <a:prstGeom prst="rect">
              <a:avLst/>
            </a:prstGeom>
            <a:noFill/>
            <a:ln>
              <a:noFill/>
            </a:ln>
            <a:effectLst>
              <a:outerShdw blurRad="152400" dist="76200" dir="3000000" sx="103000" sy="103000" algn="ctr" rotWithShape="0">
                <a:srgbClr val="292929">
                  <a:alpha val="44000"/>
                </a:srgbClr>
              </a:outerShdw>
            </a:effectLst>
            <a:extLst>
              <a:ext uri="{909E8E84-426E-40DD-AFC4-6F175D3DCCD1}">
                <a14:hiddenFill xmlns:a14="http://schemas.microsoft.com/office/drawing/2010/main">
                  <a:solidFill>
                    <a:srgbClr val="FFFFFF"/>
                  </a:solidFill>
                </a14:hiddenFill>
              </a:ext>
            </a:extLst>
          </p:spPr>
        </p:pic>
        <p:sp>
          <p:nvSpPr>
            <p:cNvPr id="7" name="TextBox 24"/>
            <p:cNvSpPr txBox="1">
              <a:spLocks noChangeArrowheads="1"/>
            </p:cNvSpPr>
            <p:nvPr/>
          </p:nvSpPr>
          <p:spPr bwMode="auto">
            <a:xfrm>
              <a:off x="94129" y="6616994"/>
              <a:ext cx="1648849" cy="160044"/>
            </a:xfrm>
            <a:prstGeom prst="rect">
              <a:avLst/>
            </a:prstGeom>
            <a:solidFill>
              <a:schemeClr val="tx1">
                <a:alpha val="6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tIns="18288" rIns="45720" bIns="1828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altLang="en-US" sz="800" b="0" i="1" dirty="0" smtClean="0">
                  <a:solidFill>
                    <a:schemeClr val="bg1"/>
                  </a:solidFill>
                </a:rPr>
                <a:t>Steve </a:t>
              </a:r>
              <a:r>
                <a:rPr lang="en-US" altLang="en-US" sz="800" b="0" i="1" dirty="0" err="1" smtClean="0">
                  <a:solidFill>
                    <a:schemeClr val="bg1"/>
                  </a:solidFill>
                </a:rPr>
                <a:t>Ruark,The</a:t>
              </a:r>
              <a:r>
                <a:rPr lang="en-US" altLang="en-US" sz="800" b="0" i="1" dirty="0" smtClean="0">
                  <a:solidFill>
                    <a:schemeClr val="bg1"/>
                  </a:solidFill>
                </a:rPr>
                <a:t> New York Times</a:t>
              </a:r>
              <a:endParaRPr lang="en-US" altLang="en-US" sz="800" b="0" i="1" dirty="0">
                <a:solidFill>
                  <a:schemeClr val="bg1"/>
                </a:solidFill>
              </a:endParaRPr>
            </a:p>
          </p:txBody>
        </p:sp>
      </p:grpSp>
      <p:pic>
        <p:nvPicPr>
          <p:cNvPr id="36871" name="Picture 8" descr="swarm"/>
          <p:cNvPicPr>
            <a:picLocks noChangeAspect="1" noChangeArrowheads="1"/>
          </p:cNvPicPr>
          <p:nvPr/>
        </p:nvPicPr>
        <p:blipFill>
          <a:blip r:embed="rId5"/>
          <a:srcRect/>
          <a:stretch>
            <a:fillRect/>
          </a:stretch>
        </p:blipFill>
        <p:spPr bwMode="auto">
          <a:xfrm>
            <a:off x="4795838" y="76200"/>
            <a:ext cx="4271962" cy="2855913"/>
          </a:xfrm>
          <a:prstGeom prst="rect">
            <a:avLst/>
          </a:prstGeom>
          <a:noFill/>
          <a:ln w="9525">
            <a:noFill/>
            <a:miter lim="800000"/>
            <a:headEnd/>
            <a:tailEnd/>
          </a:ln>
          <a:effectLst>
            <a:outerShdw blurRad="152400" dist="76200" dir="3000000" sx="103000" sy="103000" algn="ctr" rotWithShape="0">
              <a:srgbClr val="292929">
                <a:alpha val="44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44563463"/>
      </p:ext>
    </p:extLst>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HOWBARVISIBLE" val="True"/>
  <p:tag name="CSVFORMAT" val="0"/>
  <p:tag name="COUNTDOWNSTYLE" val="-1"/>
  <p:tag name="COUNTDOWNSECONDS" val="10"/>
  <p:tag name="BACKUPSESSIONS" val="True"/>
  <p:tag name="REVIEWONLY" val="False"/>
  <p:tag name="RACEENDPOINTS" val="100"/>
  <p:tag name="PARTICIPANTSINLEADERBOARD" val="5"/>
  <p:tag name="BUBBLESIZEVISIBLE" val="True"/>
  <p:tag name="CUSTOMGRIDBACKCOLOR" val="-2830136"/>
  <p:tag name="CUSTOMCELLBACKCOLOR3" val="-268652"/>
  <p:tag name="DISPLAYDEVICENUMBER" val="True"/>
  <p:tag name="AUTOSIZEGRID" val="True"/>
  <p:tag name="POLLINGCYCLE" val="2"/>
  <p:tag name="INCLUDENONRESPONDERS" val="False"/>
  <p:tag name="CORRECTPOINTVALUE" val="100"/>
  <p:tag name="ZEROBASED" val="False"/>
  <p:tag name="FIBDISPLAYRESULTS" val="True"/>
  <p:tag name="PRRESPONSE1" val="10"/>
  <p:tag name="PRRESPONSE5" val="6"/>
  <p:tag name="PRRESPONSE9" val="2"/>
  <p:tag name="TASKPANEKEY" val="191847dc-5a38-4e4d-9c87-2217a7730573"/>
  <p:tag name="USESECONDARYMONITOR" val="True"/>
  <p:tag name="ANSWERNOWTEXT" val="Answer Now"/>
  <p:tag name="INPUTSOURCE" val="1"/>
  <p:tag name="CHARTVALUEFORMAT" val="0%"/>
  <p:tag name="STDCHART" val="1"/>
  <p:tag name="TEAMSINLEADERBOARD" val="5"/>
  <p:tag name="BUBBLEGROUPING" val="3"/>
  <p:tag name="CUSTOMCELLBACKCOLOR2" val="-13395457"/>
  <p:tag name="DISPLAYDEVICEID" val="True"/>
  <p:tag name="GRIDPOSITION" val="1"/>
  <p:tag name="RESETCHARTS" val="True"/>
  <p:tag name="INCORRECTPOINTVALUE" val="0"/>
  <p:tag name="CHARTSCALE" val="True"/>
  <p:tag name="FIBDISPLAYKEYWORDS" val="True"/>
  <p:tag name="PRRESPONSE6" val="5"/>
  <p:tag name="SHOWFLASHWARNING" val="True"/>
  <p:tag name="EXPANDSHOWBAR" val="True"/>
  <p:tag name="RESPCOUNTERSTYLE" val="-1"/>
  <p:tag name="ALLOWDUPLICATES" val="False"/>
  <p:tag name="AUTOUPDATEALIASES" val="True"/>
  <p:tag name="MAXRESPONDERS" val="5"/>
  <p:tag name="CUSTOMCELLFORECOLOR" val="-16777216"/>
  <p:tag name="DISPLAYNAME" val="True"/>
  <p:tag name="GRIDFONTSIZE" val="12"/>
  <p:tag name="INCLUDEPPT" val="True"/>
  <p:tag name="AUTOADJUSTPARTRANGE" val="True"/>
  <p:tag name="PRRESPONSE2" val="9"/>
  <p:tag name="PRRESPONSE8" val="3"/>
  <p:tag name="POWERPOINTVERSION" val="14.0"/>
  <p:tag name="RESPCOUNTERFORMAT" val="0"/>
  <p:tag name="AUTOADVANCE" val="False"/>
  <p:tag name="SKIPREMAININGRACESLIDES" val="True"/>
  <p:tag name="CUSTOMCELLBACKCOLOR1" val="-657956"/>
  <p:tag name="GRIDROTATIONINTERVAL" val="2"/>
  <p:tag name="MULTIRESPDIVISOR" val="1"/>
  <p:tag name="ADVANCEDSETTINGSVIEW" val="True"/>
  <p:tag name="PRRESPONSE4" val="7"/>
  <p:tag name="TPVERSION" val="2008"/>
  <p:tag name="RESPTABLESTYLE" val="-1"/>
  <p:tag name="RACERSMAXDISPLAYED" val="5"/>
  <p:tag name="DEFAULTNUMTEAMS" val="5"/>
  <p:tag name="GRIDSIZE" val="{Width=800, Height=600}"/>
  <p:tag name="REALTIMEBACKUP" val="False"/>
  <p:tag name="PRRESPONSE3" val="8"/>
  <p:tag name="SAVECSVWITHSESSION" val="False"/>
  <p:tag name="BACKUPMAINTENANCE" val="7"/>
  <p:tag name="BUBBLEVALUEFORMAT" val="0.0"/>
  <p:tag name="CHARTCOLORS" val="0"/>
  <p:tag name="FIBNUMRESULTS" val="5"/>
  <p:tag name="ALWAYSOPENPOLL" val="False"/>
  <p:tag name="ROTATIONINTERVAL" val="2"/>
  <p:tag name="USESCHEMECOLORS" val="True"/>
  <p:tag name="REALTIMEBACKUPPATH" val="(None)"/>
  <p:tag name="BULLETTYPE" val="3"/>
  <p:tag name="BUBBLENAMEVISIBLE" val="True"/>
  <p:tag name="ALLOWUSERFEEDBACK" val="True"/>
  <p:tag name="ANSWERNOWSTYLE" val="-1"/>
  <p:tag name="GRIDOPACITY" val="90"/>
  <p:tag name="PRRESPONSE10" val="1"/>
  <p:tag name="CHARTLABELS" val="0"/>
  <p:tag name="RACEANIMATIONSPEED" val="3"/>
  <p:tag name="NUMRESPONSES" val="1"/>
  <p:tag name="CUSTOMCELLBACKCOLOR4" val="-8355712"/>
  <p:tag name="PRRESPONSE7" val="4"/>
  <p:tag name="FIBINCLUDEOTHER" val="True"/>
  <p:tag name="DELIMITERS" val="3.1"/>
  <p:tag name="TPFULLVERSION" val="4.5.1.2243"/>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Couture">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Black 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ppt/theme/theme2.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2979</TotalTime>
  <Words>6729</Words>
  <Application>Microsoft Office PowerPoint</Application>
  <PresentationFormat>On-screen Show (4:3)</PresentationFormat>
  <Paragraphs>712</Paragraphs>
  <Slides>51</Slides>
  <Notes>50</Notes>
  <HiddenSlides>0</HiddenSlides>
  <MMClips>0</MMClips>
  <ScaleCrop>false</ScaleCrop>
  <HeadingPairs>
    <vt:vector size="4" baseType="variant">
      <vt:variant>
        <vt:lpstr>Theme</vt:lpstr>
      </vt:variant>
      <vt:variant>
        <vt:i4>2</vt:i4>
      </vt:variant>
      <vt:variant>
        <vt:lpstr>Slide Titles</vt:lpstr>
      </vt:variant>
      <vt:variant>
        <vt:i4>51</vt:i4>
      </vt:variant>
    </vt:vector>
  </HeadingPairs>
  <TitlesOfParts>
    <vt:vector size="53" baseType="lpstr">
      <vt:lpstr>Couture</vt:lpstr>
      <vt:lpstr>Paper</vt:lpstr>
      <vt:lpstr>Maine’s most unwanted</vt:lpstr>
      <vt:lpstr>What are invasive species?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Quarantine Currants and Gooseberries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Maine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Murray, Kathy</dc:creator>
  <cp:lastModifiedBy>Fish, Gary</cp:lastModifiedBy>
  <cp:revision>185</cp:revision>
  <cp:lastPrinted>2014-03-26T16:13:40Z</cp:lastPrinted>
  <dcterms:created xsi:type="dcterms:W3CDTF">2014-03-04T19:18:29Z</dcterms:created>
  <dcterms:modified xsi:type="dcterms:W3CDTF">2014-03-31T15:00:00Z</dcterms:modified>
</cp:coreProperties>
</file>