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9283700" cy="6985000"/>
  <p:defaultTextStyle>
    <a:defPPr>
      <a:defRPr lang="en-US"/>
    </a:defPPr>
    <a:lvl1pPr marL="0" algn="l" defTabSz="4702576" rtl="0" eaLnBrk="1" latinLnBrk="0" hangingPunct="1">
      <a:defRPr sz="9300" kern="1200">
        <a:solidFill>
          <a:schemeClr val="tx1"/>
        </a:solidFill>
        <a:latin typeface="+mn-lt"/>
        <a:ea typeface="+mn-ea"/>
        <a:cs typeface="+mn-cs"/>
      </a:defRPr>
    </a:lvl1pPr>
    <a:lvl2pPr marL="2351288" algn="l" defTabSz="4702576" rtl="0" eaLnBrk="1" latinLnBrk="0" hangingPunct="1">
      <a:defRPr sz="9300" kern="1200">
        <a:solidFill>
          <a:schemeClr val="tx1"/>
        </a:solidFill>
        <a:latin typeface="+mn-lt"/>
        <a:ea typeface="+mn-ea"/>
        <a:cs typeface="+mn-cs"/>
      </a:defRPr>
    </a:lvl2pPr>
    <a:lvl3pPr marL="4702576" algn="l" defTabSz="4702576" rtl="0" eaLnBrk="1" latinLnBrk="0" hangingPunct="1">
      <a:defRPr sz="9300" kern="1200">
        <a:solidFill>
          <a:schemeClr val="tx1"/>
        </a:solidFill>
        <a:latin typeface="+mn-lt"/>
        <a:ea typeface="+mn-ea"/>
        <a:cs typeface="+mn-cs"/>
      </a:defRPr>
    </a:lvl3pPr>
    <a:lvl4pPr marL="7053864" algn="l" defTabSz="4702576" rtl="0" eaLnBrk="1" latinLnBrk="0" hangingPunct="1">
      <a:defRPr sz="9300" kern="1200">
        <a:solidFill>
          <a:schemeClr val="tx1"/>
        </a:solidFill>
        <a:latin typeface="+mn-lt"/>
        <a:ea typeface="+mn-ea"/>
        <a:cs typeface="+mn-cs"/>
      </a:defRPr>
    </a:lvl4pPr>
    <a:lvl5pPr marL="9405153" algn="l" defTabSz="4702576" rtl="0" eaLnBrk="1" latinLnBrk="0" hangingPunct="1">
      <a:defRPr sz="9300" kern="1200">
        <a:solidFill>
          <a:schemeClr val="tx1"/>
        </a:solidFill>
        <a:latin typeface="+mn-lt"/>
        <a:ea typeface="+mn-ea"/>
        <a:cs typeface="+mn-cs"/>
      </a:defRPr>
    </a:lvl5pPr>
    <a:lvl6pPr marL="11756441" algn="l" defTabSz="4702576" rtl="0" eaLnBrk="1" latinLnBrk="0" hangingPunct="1">
      <a:defRPr sz="9300" kern="1200">
        <a:solidFill>
          <a:schemeClr val="tx1"/>
        </a:solidFill>
        <a:latin typeface="+mn-lt"/>
        <a:ea typeface="+mn-ea"/>
        <a:cs typeface="+mn-cs"/>
      </a:defRPr>
    </a:lvl6pPr>
    <a:lvl7pPr marL="14107729" algn="l" defTabSz="4702576" rtl="0" eaLnBrk="1" latinLnBrk="0" hangingPunct="1">
      <a:defRPr sz="9300" kern="1200">
        <a:solidFill>
          <a:schemeClr val="tx1"/>
        </a:solidFill>
        <a:latin typeface="+mn-lt"/>
        <a:ea typeface="+mn-ea"/>
        <a:cs typeface="+mn-cs"/>
      </a:defRPr>
    </a:lvl7pPr>
    <a:lvl8pPr marL="16459017" algn="l" defTabSz="4702576" rtl="0" eaLnBrk="1" latinLnBrk="0" hangingPunct="1">
      <a:defRPr sz="9300" kern="1200">
        <a:solidFill>
          <a:schemeClr val="tx1"/>
        </a:solidFill>
        <a:latin typeface="+mn-lt"/>
        <a:ea typeface="+mn-ea"/>
        <a:cs typeface="+mn-cs"/>
      </a:defRPr>
    </a:lvl8pPr>
    <a:lvl9pPr marL="18810305" algn="l" defTabSz="4702576"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49" autoAdjust="0"/>
  </p:normalViewPr>
  <p:slideViewPr>
    <p:cSldViewPr>
      <p:cViewPr>
        <p:scale>
          <a:sx n="40" d="100"/>
          <a:sy n="40" d="100"/>
        </p:scale>
        <p:origin x="1782" y="133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351288" indent="0" algn="ctr">
              <a:buNone/>
              <a:defRPr>
                <a:solidFill>
                  <a:schemeClr val="tx1">
                    <a:tint val="75000"/>
                  </a:schemeClr>
                </a:solidFill>
              </a:defRPr>
            </a:lvl2pPr>
            <a:lvl3pPr marL="4702576" indent="0" algn="ctr">
              <a:buNone/>
              <a:defRPr>
                <a:solidFill>
                  <a:schemeClr val="tx1">
                    <a:tint val="75000"/>
                  </a:schemeClr>
                </a:solidFill>
              </a:defRPr>
            </a:lvl3pPr>
            <a:lvl4pPr marL="7053864" indent="0" algn="ctr">
              <a:buNone/>
              <a:defRPr>
                <a:solidFill>
                  <a:schemeClr val="tx1">
                    <a:tint val="75000"/>
                  </a:schemeClr>
                </a:solidFill>
              </a:defRPr>
            </a:lvl4pPr>
            <a:lvl5pPr marL="9405153" indent="0" algn="ctr">
              <a:buNone/>
              <a:defRPr>
                <a:solidFill>
                  <a:schemeClr val="tx1">
                    <a:tint val="75000"/>
                  </a:schemeClr>
                </a:solidFill>
              </a:defRPr>
            </a:lvl5pPr>
            <a:lvl6pPr marL="11756441" indent="0" algn="ctr">
              <a:buNone/>
              <a:defRPr>
                <a:solidFill>
                  <a:schemeClr val="tx1">
                    <a:tint val="75000"/>
                  </a:schemeClr>
                </a:solidFill>
              </a:defRPr>
            </a:lvl6pPr>
            <a:lvl7pPr marL="14107729" indent="0" algn="ctr">
              <a:buNone/>
              <a:defRPr>
                <a:solidFill>
                  <a:schemeClr val="tx1">
                    <a:tint val="75000"/>
                  </a:schemeClr>
                </a:solidFill>
              </a:defRPr>
            </a:lvl7pPr>
            <a:lvl8pPr marL="16459017" indent="0" algn="ctr">
              <a:buNone/>
              <a:defRPr>
                <a:solidFill>
                  <a:schemeClr val="tx1">
                    <a:tint val="75000"/>
                  </a:schemeClr>
                </a:solidFill>
              </a:defRPr>
            </a:lvl8pPr>
            <a:lvl9pPr marL="18810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5ECC2-194B-47B8-9216-507BB7CB5A8E}"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194495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ECC2-194B-47B8-9216-507BB7CB5A8E}"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136964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7383786"/>
            <a:ext cx="47404018" cy="1572844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7383786"/>
            <a:ext cx="141480542" cy="1572844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ECC2-194B-47B8-9216-507BB7CB5A8E}"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149008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ECC2-194B-47B8-9216-507BB7CB5A8E}"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359233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3"/>
            <a:ext cx="37307520" cy="6537960"/>
          </a:xfrm>
        </p:spPr>
        <p:txBody>
          <a:bodyPr anchor="t"/>
          <a:lstStyle>
            <a:lvl1pPr algn="l">
              <a:defRPr sz="206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6"/>
            <a:ext cx="37307520" cy="7200897"/>
          </a:xfr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5ECC2-194B-47B8-9216-507BB7CB5A8E}"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116409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43014906"/>
            <a:ext cx="94442280" cy="121653297"/>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43014906"/>
            <a:ext cx="94442280" cy="121653297"/>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5ECC2-194B-47B8-9216-507BB7CB5A8E}"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78517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2" cy="3070857"/>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3"/>
            <a:ext cx="19400520" cy="3070857"/>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3"/>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5ECC2-194B-47B8-9216-507BB7CB5A8E}" type="datetimeFigureOut">
              <a:rPr lang="en-US" smtClean="0"/>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7500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5ECC2-194B-47B8-9216-507BB7CB5A8E}" type="datetimeFigureOut">
              <a:rPr lang="en-US" smtClean="0"/>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292009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5ECC2-194B-47B8-9216-507BB7CB5A8E}" type="datetimeFigureOut">
              <a:rPr lang="en-US" smtClean="0"/>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187350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103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3"/>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3"/>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5ECC2-194B-47B8-9216-507BB7CB5A8E}"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394386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103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endParaRPr lang="en-US"/>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5ECC2-194B-47B8-9216-507BB7CB5A8E}"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BBE2B-5B81-45EF-80F6-24E3FF2B48CF}" type="slidenum">
              <a:rPr lang="en-US" smtClean="0"/>
              <a:t>‹#›</a:t>
            </a:fld>
            <a:endParaRPr lang="en-US"/>
          </a:p>
        </p:txBody>
      </p:sp>
    </p:spTree>
    <p:extLst>
      <p:ext uri="{BB962C8B-B14F-4D97-AF65-F5344CB8AC3E}">
        <p14:creationId xmlns:p14="http://schemas.microsoft.com/office/powerpoint/2010/main" val="355874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70258" tIns="235129" rIns="470258" bIns="2351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3"/>
          </a:xfrm>
          <a:prstGeom prst="rect">
            <a:avLst/>
          </a:prstGeom>
        </p:spPr>
        <p:txBody>
          <a:bodyPr vert="horz" lIns="470258" tIns="235129" rIns="470258" bIns="2351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70258" tIns="235129" rIns="470258" bIns="235129" rtlCol="0" anchor="ctr"/>
          <a:lstStyle>
            <a:lvl1pPr algn="l">
              <a:defRPr sz="6200">
                <a:solidFill>
                  <a:schemeClr val="tx1">
                    <a:tint val="75000"/>
                  </a:schemeClr>
                </a:solidFill>
              </a:defRPr>
            </a:lvl1pPr>
          </a:lstStyle>
          <a:p>
            <a:fld id="{0175ECC2-194B-47B8-9216-507BB7CB5A8E}" type="datetimeFigureOut">
              <a:rPr lang="en-US" smtClean="0"/>
              <a:t>11/2/2012</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70258" tIns="235129" rIns="470258" bIns="235129"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70258" tIns="235129" rIns="470258" bIns="235129" rtlCol="0" anchor="ctr"/>
          <a:lstStyle>
            <a:lvl1pPr algn="r">
              <a:defRPr sz="6200">
                <a:solidFill>
                  <a:schemeClr val="tx1">
                    <a:tint val="75000"/>
                  </a:schemeClr>
                </a:solidFill>
              </a:defRPr>
            </a:lvl1pPr>
          </a:lstStyle>
          <a:p>
            <a:fld id="{12DBBE2B-5B81-45EF-80F6-24E3FF2B48CF}" type="slidenum">
              <a:rPr lang="en-US" smtClean="0"/>
              <a:t>‹#›</a:t>
            </a:fld>
            <a:endParaRPr lang="en-US"/>
          </a:p>
        </p:txBody>
      </p:sp>
    </p:spTree>
    <p:extLst>
      <p:ext uri="{BB962C8B-B14F-4D97-AF65-F5344CB8AC3E}">
        <p14:creationId xmlns:p14="http://schemas.microsoft.com/office/powerpoint/2010/main" val="285406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576" rtl="0" eaLnBrk="1" latinLnBrk="0" hangingPunct="1">
        <a:spcBef>
          <a:spcPct val="0"/>
        </a:spcBef>
        <a:buNone/>
        <a:defRPr sz="22600" kern="1200">
          <a:solidFill>
            <a:schemeClr val="tx1"/>
          </a:solidFill>
          <a:latin typeface="+mj-lt"/>
          <a:ea typeface="+mj-ea"/>
          <a:cs typeface="+mj-cs"/>
        </a:defRPr>
      </a:lvl1pPr>
    </p:titleStyle>
    <p:bodyStyle>
      <a:lvl1pPr marL="1763466" indent="-1763466" algn="l" defTabSz="4702576" rtl="0" eaLnBrk="1" latinLnBrk="0" hangingPunct="1">
        <a:spcBef>
          <a:spcPct val="20000"/>
        </a:spcBef>
        <a:buFont typeface="Arial" pitchFamily="34" charset="0"/>
        <a:buChar char="•"/>
        <a:defRPr sz="16500" kern="1200">
          <a:solidFill>
            <a:schemeClr val="tx1"/>
          </a:solidFill>
          <a:latin typeface="+mn-lt"/>
          <a:ea typeface="+mn-ea"/>
          <a:cs typeface="+mn-cs"/>
        </a:defRPr>
      </a:lvl1pPr>
      <a:lvl2pPr marL="3820843" indent="-1469555" algn="l" defTabSz="4702576" rtl="0" eaLnBrk="1" latinLnBrk="0" hangingPunct="1">
        <a:spcBef>
          <a:spcPct val="20000"/>
        </a:spcBef>
        <a:buFont typeface="Arial" pitchFamily="34" charset="0"/>
        <a:buChar char="–"/>
        <a:defRPr sz="14400" kern="1200">
          <a:solidFill>
            <a:schemeClr val="tx1"/>
          </a:solidFill>
          <a:latin typeface="+mn-lt"/>
          <a:ea typeface="+mn-ea"/>
          <a:cs typeface="+mn-cs"/>
        </a:defRPr>
      </a:lvl2pPr>
      <a:lvl3pPr marL="5878220" indent="-1175644" algn="l" defTabSz="4702576"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229509"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4pPr>
      <a:lvl5pPr marL="10580797"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5pPr>
      <a:lvl6pPr marL="12932085"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83373"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34661"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85949" indent="-1175644" algn="l" defTabSz="4702576"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702576" rtl="0" eaLnBrk="1" latinLnBrk="0" hangingPunct="1">
        <a:defRPr sz="9300" kern="1200">
          <a:solidFill>
            <a:schemeClr val="tx1"/>
          </a:solidFill>
          <a:latin typeface="+mn-lt"/>
          <a:ea typeface="+mn-ea"/>
          <a:cs typeface="+mn-cs"/>
        </a:defRPr>
      </a:lvl1pPr>
      <a:lvl2pPr marL="2351288" algn="l" defTabSz="4702576" rtl="0" eaLnBrk="1" latinLnBrk="0" hangingPunct="1">
        <a:defRPr sz="9300" kern="1200">
          <a:solidFill>
            <a:schemeClr val="tx1"/>
          </a:solidFill>
          <a:latin typeface="+mn-lt"/>
          <a:ea typeface="+mn-ea"/>
          <a:cs typeface="+mn-cs"/>
        </a:defRPr>
      </a:lvl2pPr>
      <a:lvl3pPr marL="4702576" algn="l" defTabSz="4702576" rtl="0" eaLnBrk="1" latinLnBrk="0" hangingPunct="1">
        <a:defRPr sz="9300" kern="1200">
          <a:solidFill>
            <a:schemeClr val="tx1"/>
          </a:solidFill>
          <a:latin typeface="+mn-lt"/>
          <a:ea typeface="+mn-ea"/>
          <a:cs typeface="+mn-cs"/>
        </a:defRPr>
      </a:lvl3pPr>
      <a:lvl4pPr marL="7053864" algn="l" defTabSz="4702576" rtl="0" eaLnBrk="1" latinLnBrk="0" hangingPunct="1">
        <a:defRPr sz="9300" kern="1200">
          <a:solidFill>
            <a:schemeClr val="tx1"/>
          </a:solidFill>
          <a:latin typeface="+mn-lt"/>
          <a:ea typeface="+mn-ea"/>
          <a:cs typeface="+mn-cs"/>
        </a:defRPr>
      </a:lvl4pPr>
      <a:lvl5pPr marL="9405153" algn="l" defTabSz="4702576" rtl="0" eaLnBrk="1" latinLnBrk="0" hangingPunct="1">
        <a:defRPr sz="9300" kern="1200">
          <a:solidFill>
            <a:schemeClr val="tx1"/>
          </a:solidFill>
          <a:latin typeface="+mn-lt"/>
          <a:ea typeface="+mn-ea"/>
          <a:cs typeface="+mn-cs"/>
        </a:defRPr>
      </a:lvl5pPr>
      <a:lvl6pPr marL="11756441" algn="l" defTabSz="4702576" rtl="0" eaLnBrk="1" latinLnBrk="0" hangingPunct="1">
        <a:defRPr sz="9300" kern="1200">
          <a:solidFill>
            <a:schemeClr val="tx1"/>
          </a:solidFill>
          <a:latin typeface="+mn-lt"/>
          <a:ea typeface="+mn-ea"/>
          <a:cs typeface="+mn-cs"/>
        </a:defRPr>
      </a:lvl6pPr>
      <a:lvl7pPr marL="14107729" algn="l" defTabSz="4702576" rtl="0" eaLnBrk="1" latinLnBrk="0" hangingPunct="1">
        <a:defRPr sz="9300" kern="1200">
          <a:solidFill>
            <a:schemeClr val="tx1"/>
          </a:solidFill>
          <a:latin typeface="+mn-lt"/>
          <a:ea typeface="+mn-ea"/>
          <a:cs typeface="+mn-cs"/>
        </a:defRPr>
      </a:lvl7pPr>
      <a:lvl8pPr marL="16459017" algn="l" defTabSz="4702576" rtl="0" eaLnBrk="1" latinLnBrk="0" hangingPunct="1">
        <a:defRPr sz="9300" kern="1200">
          <a:solidFill>
            <a:schemeClr val="tx1"/>
          </a:solidFill>
          <a:latin typeface="+mn-lt"/>
          <a:ea typeface="+mn-ea"/>
          <a:cs typeface="+mn-cs"/>
        </a:defRPr>
      </a:lvl8pPr>
      <a:lvl9pPr marL="18810305" algn="l" defTabSz="4702576"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hyperlink" Target="http://wwwn.cdc.gov/NNDSS/beta/bcasedef.aspx?CondYrID=751&amp;DatePub=1/1/2008"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hyperlink" Target="http://www.cdc.gov/mmwr/preview/mmwrhtml/rr5013a1.htm" TargetMode="External"/><Relationship Id="rId5" Type="http://schemas.openxmlformats.org/officeDocument/2006/relationships/image" Target="../media/image4.jpeg"/><Relationship Id="rId10" Type="http://schemas.openxmlformats.org/officeDocument/2006/relationships/hyperlink" Target="http://www.cdc.gov/lyme/signs_symptoms/index.html" TargetMode="External"/><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3471" y="838200"/>
            <a:ext cx="42639905" cy="3600986"/>
          </a:xfrm>
          <a:prstGeom prst="rect">
            <a:avLst/>
          </a:prstGeom>
          <a:solidFill>
            <a:srgbClr val="00B050"/>
          </a:solidFill>
          <a:ln>
            <a:solidFill>
              <a:schemeClr val="tx1"/>
            </a:solidFill>
          </a:ln>
        </p:spPr>
        <p:txBody>
          <a:bodyPr wrap="square" rtlCol="0">
            <a:spAutoFit/>
          </a:bodyPr>
          <a:lstStyle/>
          <a:p>
            <a:pPr algn="ctr"/>
            <a:r>
              <a:rPr lang="en-US" sz="8800" b="1" dirty="0" smtClean="0">
                <a:solidFill>
                  <a:schemeClr val="bg1"/>
                </a:solidFill>
              </a:rPr>
              <a:t>Evaluation of Human Lyme Disease Surveillance in Maine, 2008 – 2010</a:t>
            </a:r>
          </a:p>
          <a:p>
            <a:pPr algn="ctr"/>
            <a:r>
              <a:rPr lang="en-US" sz="6000" b="1" dirty="0" smtClean="0">
                <a:solidFill>
                  <a:schemeClr val="bg1"/>
                </a:solidFill>
              </a:rPr>
              <a:t>Megan Saunders</a:t>
            </a:r>
            <a:r>
              <a:rPr lang="en-US" sz="6000" b="1" baseline="30000" dirty="0" smtClean="0">
                <a:solidFill>
                  <a:schemeClr val="bg1"/>
                </a:solidFill>
              </a:rPr>
              <a:t>1,2 </a:t>
            </a:r>
            <a:r>
              <a:rPr lang="en-US" sz="6000" b="1" dirty="0" smtClean="0">
                <a:solidFill>
                  <a:schemeClr val="bg1"/>
                </a:solidFill>
              </a:rPr>
              <a:t>MSPH, Sara Robinson</a:t>
            </a:r>
            <a:r>
              <a:rPr lang="en-US" sz="6000" b="1" baseline="30000" dirty="0" smtClean="0">
                <a:solidFill>
                  <a:schemeClr val="bg1"/>
                </a:solidFill>
              </a:rPr>
              <a:t>2</a:t>
            </a:r>
            <a:r>
              <a:rPr lang="en-US" sz="6000" b="1" dirty="0" smtClean="0">
                <a:solidFill>
                  <a:schemeClr val="bg1"/>
                </a:solidFill>
              </a:rPr>
              <a:t> MPH, Anne Sites</a:t>
            </a:r>
            <a:r>
              <a:rPr lang="en-US" sz="6000" b="1" baseline="30000" dirty="0" smtClean="0">
                <a:solidFill>
                  <a:schemeClr val="bg1"/>
                </a:solidFill>
              </a:rPr>
              <a:t>2</a:t>
            </a:r>
            <a:r>
              <a:rPr lang="en-US" sz="6000" b="1" dirty="0" smtClean="0">
                <a:solidFill>
                  <a:schemeClr val="bg1"/>
                </a:solidFill>
              </a:rPr>
              <a:t> MPH MCHES</a:t>
            </a:r>
            <a:endParaRPr lang="en-US" sz="6000" b="1" baseline="30000" dirty="0" smtClean="0">
              <a:solidFill>
                <a:schemeClr val="bg1"/>
              </a:solidFill>
            </a:endParaRPr>
          </a:p>
          <a:p>
            <a:pPr algn="ctr"/>
            <a:r>
              <a:rPr lang="en-US" sz="4000" b="1" baseline="30000" dirty="0" smtClean="0">
                <a:solidFill>
                  <a:schemeClr val="bg1"/>
                </a:solidFill>
              </a:rPr>
              <a:t>1</a:t>
            </a:r>
            <a:r>
              <a:rPr lang="en-US" sz="4000" b="1" dirty="0" smtClean="0">
                <a:solidFill>
                  <a:schemeClr val="bg1"/>
                </a:solidFill>
              </a:rPr>
              <a:t>University of Southern Maine</a:t>
            </a:r>
          </a:p>
          <a:p>
            <a:pPr algn="ctr"/>
            <a:r>
              <a:rPr lang="en-US" sz="4000" b="1" baseline="30000" dirty="0" smtClean="0">
                <a:solidFill>
                  <a:schemeClr val="bg1"/>
                </a:solidFill>
              </a:rPr>
              <a:t>2</a:t>
            </a:r>
            <a:r>
              <a:rPr lang="en-US" sz="4000" b="1" dirty="0" smtClean="0">
                <a:solidFill>
                  <a:schemeClr val="bg1"/>
                </a:solidFill>
              </a:rPr>
              <a:t>Maine Center for Disease Control and Prevention</a:t>
            </a:r>
          </a:p>
        </p:txBody>
      </p:sp>
      <p:pic>
        <p:nvPicPr>
          <p:cNvPr id="4" name="Picture 2"/>
          <p:cNvPicPr>
            <a:picLocks noChangeAspect="1" noChangeArrowheads="1"/>
          </p:cNvPicPr>
          <p:nvPr/>
        </p:nvPicPr>
        <p:blipFill>
          <a:blip r:embed="rId2" cstate="print"/>
          <a:srcRect/>
          <a:stretch>
            <a:fillRect/>
          </a:stretch>
        </p:blipFill>
        <p:spPr bwMode="auto">
          <a:xfrm>
            <a:off x="38557200" y="2409188"/>
            <a:ext cx="4419600" cy="1829238"/>
          </a:xfrm>
          <a:prstGeom prst="rect">
            <a:avLst/>
          </a:prstGeom>
          <a:noFill/>
          <a:ln w="9525">
            <a:solidFill>
              <a:schemeClr val="tx1"/>
            </a:solidFill>
            <a:miter lim="800000"/>
            <a:headEnd/>
            <a:tailEnd/>
          </a:ln>
        </p:spPr>
      </p:pic>
      <p:grpSp>
        <p:nvGrpSpPr>
          <p:cNvPr id="9" name="Group 8"/>
          <p:cNvGrpSpPr/>
          <p:nvPr/>
        </p:nvGrpSpPr>
        <p:grpSpPr>
          <a:xfrm>
            <a:off x="653981" y="4886121"/>
            <a:ext cx="12035728" cy="17441982"/>
            <a:chOff x="605589" y="5590421"/>
            <a:chExt cx="10892728" cy="17441982"/>
          </a:xfrm>
        </p:grpSpPr>
        <p:sp>
          <p:nvSpPr>
            <p:cNvPr id="6" name="TextBox 5"/>
            <p:cNvSpPr txBox="1"/>
            <p:nvPr/>
          </p:nvSpPr>
          <p:spPr>
            <a:xfrm>
              <a:off x="605589" y="5590421"/>
              <a:ext cx="10892728" cy="830997"/>
            </a:xfrm>
            <a:prstGeom prst="rect">
              <a:avLst/>
            </a:prstGeom>
            <a:solidFill>
              <a:srgbClr val="00B050"/>
            </a:solidFill>
            <a:ln>
              <a:solidFill>
                <a:schemeClr val="tx1"/>
              </a:solidFill>
            </a:ln>
          </p:spPr>
          <p:txBody>
            <a:bodyPr wrap="square" rtlCol="0">
              <a:spAutoFit/>
            </a:bodyPr>
            <a:lstStyle/>
            <a:p>
              <a:r>
                <a:rPr lang="en-US" sz="4800" b="1" dirty="0" smtClean="0">
                  <a:solidFill>
                    <a:schemeClr val="bg1"/>
                  </a:solidFill>
                </a:rPr>
                <a:t>BACKGROUND</a:t>
              </a:r>
              <a:endParaRPr lang="en-US" sz="4800" b="1" dirty="0">
                <a:solidFill>
                  <a:schemeClr val="bg1"/>
                </a:solidFill>
              </a:endParaRPr>
            </a:p>
          </p:txBody>
        </p:sp>
        <p:sp>
          <p:nvSpPr>
            <p:cNvPr id="8" name="TextBox 7"/>
            <p:cNvSpPr txBox="1"/>
            <p:nvPr/>
          </p:nvSpPr>
          <p:spPr>
            <a:xfrm>
              <a:off x="605589" y="6781800"/>
              <a:ext cx="10892728" cy="16250603"/>
            </a:xfrm>
            <a:prstGeom prst="rect">
              <a:avLst/>
            </a:prstGeom>
            <a:noFill/>
            <a:ln>
              <a:solidFill>
                <a:schemeClr val="tx1"/>
              </a:solidFill>
            </a:ln>
          </p:spPr>
          <p:txBody>
            <a:bodyPr wrap="square" rtlCol="0">
              <a:spAutoFit/>
            </a:bodyPr>
            <a:lstStyle/>
            <a:p>
              <a:r>
                <a:rPr lang="en-US" sz="3000" dirty="0" smtClean="0"/>
                <a:t>Lyme disease is the most commonly reported vector-borne disease in the United States and the third most commonly reported infectious disease in Maine.</a:t>
              </a:r>
            </a:p>
            <a:p>
              <a:endParaRPr lang="en-US" sz="3000" dirty="0"/>
            </a:p>
            <a:p>
              <a:r>
                <a:rPr lang="en-US" sz="3000" dirty="0" smtClean="0"/>
                <a:t>Lyme disease is caused by the bacterium </a:t>
              </a:r>
              <a:r>
                <a:rPr lang="en-US" sz="3000" i="1" dirty="0" err="1" smtClean="0"/>
                <a:t>Borrelia</a:t>
              </a:r>
              <a:r>
                <a:rPr lang="en-US" sz="3000" i="1" dirty="0" smtClean="0"/>
                <a:t> </a:t>
              </a:r>
              <a:r>
                <a:rPr lang="en-US" sz="3000" i="1" dirty="0" err="1" smtClean="0"/>
                <a:t>burgdorferi</a:t>
              </a:r>
              <a:r>
                <a:rPr lang="en-US" sz="3000" dirty="0" smtClean="0"/>
                <a:t> and is transmitted through the bite of an infected deer tick (</a:t>
              </a:r>
              <a:r>
                <a:rPr lang="en-US" sz="3000" i="1" dirty="0" err="1" smtClean="0"/>
                <a:t>Ixodes</a:t>
              </a:r>
              <a:r>
                <a:rPr lang="en-US" sz="3000" i="1" dirty="0" smtClean="0"/>
                <a:t> </a:t>
              </a:r>
              <a:r>
                <a:rPr lang="en-US" sz="3000" i="1" dirty="0" err="1" smtClean="0"/>
                <a:t>scapularis</a:t>
              </a:r>
              <a:r>
                <a:rPr lang="en-US" sz="3000" dirty="0" smtClean="0"/>
                <a:t>).  The deer tick is considered endemic throughout Maine, although Lyme disease is still considered an emerging disease in Maine’s northernmost counties.  </a:t>
              </a:r>
              <a:endParaRPr lang="en-US" sz="3000" dirty="0"/>
            </a:p>
            <a:p>
              <a:endParaRPr lang="en-US" sz="3000" dirty="0" smtClean="0"/>
            </a:p>
            <a:p>
              <a:endParaRPr lang="en-US" sz="3000" dirty="0"/>
            </a:p>
            <a:p>
              <a:endParaRPr lang="en-US" sz="3000" dirty="0" smtClean="0"/>
            </a:p>
            <a:p>
              <a:endParaRPr lang="en-US" sz="3000" dirty="0"/>
            </a:p>
            <a:p>
              <a:endParaRPr lang="en-US" sz="3000" dirty="0" smtClean="0"/>
            </a:p>
            <a:p>
              <a:endParaRPr lang="en-US" sz="3000" dirty="0"/>
            </a:p>
            <a:p>
              <a:endParaRPr lang="en-US" sz="3000" dirty="0" smtClean="0"/>
            </a:p>
            <a:p>
              <a:endParaRPr lang="en-US" sz="3000" dirty="0"/>
            </a:p>
            <a:p>
              <a:endParaRPr lang="en-US" sz="3000" dirty="0" smtClean="0"/>
            </a:p>
            <a:p>
              <a:endParaRPr lang="en-US" sz="3000" dirty="0" smtClean="0"/>
            </a:p>
            <a:p>
              <a:endParaRPr lang="en-US" sz="3000" dirty="0" smtClean="0"/>
            </a:p>
            <a:p>
              <a:r>
                <a:rPr lang="en-US" sz="3000" dirty="0" smtClean="0"/>
                <a:t>Lyme disease has a wide range of clinical manifestations, the most common being the presence of </a:t>
              </a:r>
              <a:r>
                <a:rPr lang="en-US" sz="3000" i="1" dirty="0" smtClean="0"/>
                <a:t>erythema </a:t>
              </a:r>
              <a:r>
                <a:rPr lang="en-US" sz="3000" i="1" dirty="0" err="1" smtClean="0"/>
                <a:t>migrans</a:t>
              </a:r>
              <a:r>
                <a:rPr lang="en-US" sz="3000" dirty="0" smtClean="0"/>
                <a:t> (EM), the initial skin lesion </a:t>
              </a:r>
              <a:r>
                <a:rPr lang="en-US" sz="3000" dirty="0" smtClean="0"/>
                <a:t>that </a:t>
              </a:r>
              <a:r>
                <a:rPr lang="en-US" sz="3000" dirty="0" smtClean="0"/>
                <a:t>occurs in </a:t>
              </a:r>
              <a:r>
                <a:rPr lang="en-US" sz="3000" dirty="0" smtClean="0"/>
                <a:t>70</a:t>
              </a:r>
              <a:r>
                <a:rPr lang="en-US" sz="3000" dirty="0" smtClean="0"/>
                <a:t>% to </a:t>
              </a:r>
              <a:r>
                <a:rPr lang="en-US" sz="3000" dirty="0" smtClean="0"/>
                <a:t>80% </a:t>
              </a:r>
              <a:r>
                <a:rPr lang="en-US" sz="3000" dirty="0" smtClean="0"/>
                <a:t>of patients </a:t>
              </a:r>
              <a:r>
                <a:rPr lang="en-US" sz="3000" dirty="0" smtClean="0"/>
                <a:t>nationwide</a:t>
              </a:r>
              <a:r>
                <a:rPr lang="en-US" sz="3000" baseline="30000" dirty="0" smtClean="0"/>
                <a:t>1</a:t>
              </a:r>
              <a:r>
                <a:rPr lang="en-US" sz="3000" dirty="0" smtClean="0"/>
                <a:t>.  </a:t>
              </a:r>
              <a:r>
                <a:rPr lang="en-US" sz="3000" dirty="0" smtClean="0"/>
                <a:t>With treatment, many patients will not progress beyond the early phase of Lyme disease; however some may develop systemic disorders related to </a:t>
              </a:r>
              <a:r>
                <a:rPr lang="en-US" sz="3000" i="1" dirty="0" smtClean="0"/>
                <a:t>B. </a:t>
              </a:r>
              <a:r>
                <a:rPr lang="en-US" sz="3000" i="1" dirty="0" err="1" smtClean="0"/>
                <a:t>burgdorferi</a:t>
              </a:r>
              <a:r>
                <a:rPr lang="en-US" sz="3000" i="1" dirty="0" smtClean="0"/>
                <a:t> </a:t>
              </a:r>
              <a:r>
                <a:rPr lang="en-US" sz="3000" dirty="0" smtClean="0"/>
                <a:t>infection.  These manifestations (known as late manifestations of Lyme disease) include dermatologic, rheumatologic, neurologic, and cardiac abnormalities.  From  2008 to 2010 Maine had a total of 2,657 confirmed and probable cases of Lyme disease with rates approximately six times higher than the United States’ incidence rate.</a:t>
              </a:r>
            </a:p>
            <a:p>
              <a:endParaRPr lang="en-US" sz="3000" dirty="0"/>
            </a:p>
            <a:p>
              <a:r>
                <a:rPr lang="en-US" sz="3000" dirty="0" smtClean="0"/>
                <a:t>The human Lyme disease surveillance system evaluation sought to assess the overall usefulness of Maine’s Lyme disease surveillance system, to identify aspects of the system that can be improved, and to determine areas for interventions to reduce Lyme disease related morbidity and mortality in Maine.</a:t>
              </a:r>
              <a:endParaRPr lang="en-US" sz="3000" dirty="0"/>
            </a:p>
          </p:txBody>
        </p:sp>
      </p:grpSp>
      <p:grpSp>
        <p:nvGrpSpPr>
          <p:cNvPr id="3" name="Group 2"/>
          <p:cNvGrpSpPr/>
          <p:nvPr/>
        </p:nvGrpSpPr>
        <p:grpSpPr>
          <a:xfrm>
            <a:off x="694490" y="22670522"/>
            <a:ext cx="11995219" cy="10019278"/>
            <a:chOff x="613472" y="20492143"/>
            <a:chExt cx="10892728" cy="9752684"/>
          </a:xfrm>
        </p:grpSpPr>
        <p:sp>
          <p:nvSpPr>
            <p:cNvPr id="10" name="TextBox 9"/>
            <p:cNvSpPr txBox="1"/>
            <p:nvPr/>
          </p:nvSpPr>
          <p:spPr>
            <a:xfrm>
              <a:off x="613472" y="20492143"/>
              <a:ext cx="10892728" cy="830997"/>
            </a:xfrm>
            <a:prstGeom prst="rect">
              <a:avLst/>
            </a:prstGeom>
            <a:solidFill>
              <a:srgbClr val="00B050"/>
            </a:solidFill>
            <a:ln>
              <a:solidFill>
                <a:schemeClr val="tx1"/>
              </a:solidFill>
            </a:ln>
          </p:spPr>
          <p:txBody>
            <a:bodyPr wrap="square" rtlCol="0">
              <a:spAutoFit/>
            </a:bodyPr>
            <a:lstStyle/>
            <a:p>
              <a:r>
                <a:rPr lang="en-US" sz="4800" b="1" dirty="0" smtClean="0">
                  <a:solidFill>
                    <a:schemeClr val="bg1"/>
                  </a:solidFill>
                </a:rPr>
                <a:t>METHODS</a:t>
              </a:r>
              <a:endParaRPr lang="en-US" sz="4800" b="1" dirty="0">
                <a:solidFill>
                  <a:schemeClr val="bg1"/>
                </a:solidFill>
              </a:endParaRPr>
            </a:p>
          </p:txBody>
        </p:sp>
        <p:sp>
          <p:nvSpPr>
            <p:cNvPr id="2" name="TextBox 1"/>
            <p:cNvSpPr txBox="1"/>
            <p:nvPr/>
          </p:nvSpPr>
          <p:spPr>
            <a:xfrm>
              <a:off x="613472" y="21616715"/>
              <a:ext cx="10892728" cy="8628112"/>
            </a:xfrm>
            <a:prstGeom prst="rect">
              <a:avLst/>
            </a:prstGeom>
            <a:noFill/>
            <a:ln>
              <a:solidFill>
                <a:schemeClr val="tx1"/>
              </a:solidFill>
            </a:ln>
          </p:spPr>
          <p:txBody>
            <a:bodyPr wrap="square" rtlCol="0">
              <a:spAutoFit/>
            </a:bodyPr>
            <a:lstStyle/>
            <a:p>
              <a:r>
                <a:rPr lang="en-US" sz="3000" dirty="0" smtClean="0"/>
                <a:t>This evaluation was conducted using the Centers for Disease Control and Prevention’s 2001 Updated Guidelines for Evaluating Public Health Surveillance </a:t>
              </a:r>
              <a:r>
                <a:rPr lang="en-US" sz="3000" dirty="0" smtClean="0"/>
                <a:t>Systems</a:t>
              </a:r>
              <a:r>
                <a:rPr lang="en-US" sz="3000" baseline="30000" dirty="0" smtClean="0"/>
                <a:t>2</a:t>
              </a:r>
              <a:r>
                <a:rPr lang="en-US" sz="3000" dirty="0" smtClean="0"/>
                <a:t>.  </a:t>
              </a:r>
              <a:r>
                <a:rPr lang="en-US" sz="3000" dirty="0" smtClean="0"/>
                <a:t>These guidelines identify the essential attributes of a public health surveillance system.  Data was obtained from the National Electronic Disease Surveillance System (NEDSS) and included all reports of Lyme disease from 2008 through 2010.  Statistical analysis of data was performed using </a:t>
              </a:r>
              <a:r>
                <a:rPr lang="en-US" sz="3000" dirty="0" smtClean="0"/>
                <a:t> statistical analysis (SAS 9.3) </a:t>
              </a:r>
              <a:r>
                <a:rPr lang="en-US" sz="3000" dirty="0" smtClean="0"/>
                <a:t>software.</a:t>
              </a:r>
            </a:p>
            <a:p>
              <a:endParaRPr lang="en-US" sz="3000" dirty="0"/>
            </a:p>
            <a:p>
              <a:pPr algn="ctr"/>
              <a:r>
                <a:rPr lang="en-US" sz="3000" b="1" u="sng" dirty="0" smtClean="0"/>
                <a:t>2008 CSTE Case </a:t>
              </a:r>
              <a:r>
                <a:rPr lang="en-US" sz="3000" b="1" u="sng" dirty="0" smtClean="0"/>
                <a:t>Definition</a:t>
              </a:r>
              <a:r>
                <a:rPr lang="en-US" sz="3000" baseline="30000" dirty="0" smtClean="0"/>
                <a:t>3</a:t>
              </a:r>
              <a:endParaRPr lang="en-US" sz="3000" b="1" u="sng" baseline="30000" dirty="0" smtClean="0"/>
            </a:p>
            <a:p>
              <a:pPr algn="ctr"/>
              <a:endParaRPr lang="en-US" sz="3000" b="1" u="sng" dirty="0" smtClean="0"/>
            </a:p>
            <a:p>
              <a:pPr marL="457200" indent="-457200">
                <a:buFont typeface="Arial" pitchFamily="34" charset="0"/>
                <a:buChar char="•"/>
              </a:pPr>
              <a:r>
                <a:rPr lang="en-US" sz="3000" b="1" dirty="0" smtClean="0"/>
                <a:t>Confirmed: </a:t>
              </a:r>
              <a:r>
                <a:rPr lang="en-US" sz="3000" dirty="0" smtClean="0"/>
                <a:t>A case of EM with a known exposure*, OR a case of EM with laboratory evidence of infection and without a known exposure, OR a case with at least one late manifestation that has laboratory evidence of infection.</a:t>
              </a:r>
            </a:p>
            <a:p>
              <a:pPr marL="457200" indent="-457200">
                <a:buFont typeface="Arial" pitchFamily="34" charset="0"/>
                <a:buChar char="•"/>
              </a:pPr>
              <a:r>
                <a:rPr lang="en-US" sz="3000" b="1" dirty="0" smtClean="0"/>
                <a:t>Probable:</a:t>
              </a:r>
              <a:r>
                <a:rPr lang="en-US" sz="3000" dirty="0" smtClean="0"/>
                <a:t> Any other case of physician-diagnosed Lyme disease that has laboratory evidence of infection.</a:t>
              </a:r>
            </a:p>
            <a:p>
              <a:endParaRPr lang="en-US" sz="3000" b="1" dirty="0"/>
            </a:p>
            <a:p>
              <a:r>
                <a:rPr lang="en-US" sz="3000" b="1" dirty="0" smtClean="0"/>
                <a:t>*</a:t>
              </a:r>
              <a:r>
                <a:rPr lang="en-US" sz="3000" dirty="0" smtClean="0"/>
                <a:t>All counties in Maine are considered endemic for Lyme disease, therefore living in Maine is considered to be an exposure.</a:t>
              </a:r>
              <a:endParaRPr lang="en-US" sz="3000" b="1" dirty="0"/>
            </a:p>
          </p:txBody>
        </p:sp>
      </p:grpSp>
      <p:grpSp>
        <p:nvGrpSpPr>
          <p:cNvPr id="18" name="Group 17"/>
          <p:cNvGrpSpPr/>
          <p:nvPr/>
        </p:nvGrpSpPr>
        <p:grpSpPr>
          <a:xfrm>
            <a:off x="15113544" y="8301476"/>
            <a:ext cx="10972800" cy="5765122"/>
            <a:chOff x="14915147" y="10033621"/>
            <a:chExt cx="9087853" cy="4672979"/>
          </a:xfrm>
        </p:grpSpPr>
        <p:sp>
          <p:nvSpPr>
            <p:cNvPr id="16" name="Rectangle 15"/>
            <p:cNvSpPr/>
            <p:nvPr/>
          </p:nvSpPr>
          <p:spPr>
            <a:xfrm>
              <a:off x="14915147" y="10407828"/>
              <a:ext cx="9087853" cy="42987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2008 Rate by County.JPG"/>
            <p:cNvPicPr/>
            <p:nvPr/>
          </p:nvPicPr>
          <p:blipFill>
            <a:blip r:embed="rId3" cstate="print"/>
            <a:stretch>
              <a:fillRect/>
            </a:stretch>
          </p:blipFill>
          <p:spPr>
            <a:xfrm>
              <a:off x="15087600" y="10750579"/>
              <a:ext cx="2895600" cy="3581400"/>
            </a:xfrm>
            <a:prstGeom prst="rect">
              <a:avLst/>
            </a:prstGeom>
          </p:spPr>
        </p:pic>
        <p:pic>
          <p:nvPicPr>
            <p:cNvPr id="14" name="Picture 13" descr="2009 Rate by County.JPG"/>
            <p:cNvPicPr/>
            <p:nvPr/>
          </p:nvPicPr>
          <p:blipFill>
            <a:blip r:embed="rId4" cstate="print"/>
            <a:stretch>
              <a:fillRect/>
            </a:stretch>
          </p:blipFill>
          <p:spPr>
            <a:xfrm>
              <a:off x="17983200" y="10750579"/>
              <a:ext cx="3048000" cy="3581400"/>
            </a:xfrm>
            <a:prstGeom prst="rect">
              <a:avLst/>
            </a:prstGeom>
          </p:spPr>
        </p:pic>
        <p:pic>
          <p:nvPicPr>
            <p:cNvPr id="15" name="Picture 14" descr="2010 Rate by County.JPG"/>
            <p:cNvPicPr/>
            <p:nvPr/>
          </p:nvPicPr>
          <p:blipFill>
            <a:blip r:embed="rId5" cstate="print"/>
            <a:stretch>
              <a:fillRect/>
            </a:stretch>
          </p:blipFill>
          <p:spPr>
            <a:xfrm>
              <a:off x="20878800" y="10750579"/>
              <a:ext cx="2966096" cy="3581400"/>
            </a:xfrm>
            <a:prstGeom prst="rect">
              <a:avLst/>
            </a:prstGeom>
          </p:spPr>
        </p:pic>
        <p:sp>
          <p:nvSpPr>
            <p:cNvPr id="17" name="TextBox 16"/>
            <p:cNvSpPr txBox="1"/>
            <p:nvPr/>
          </p:nvSpPr>
          <p:spPr>
            <a:xfrm>
              <a:off x="14915147" y="10033621"/>
              <a:ext cx="9087853" cy="374207"/>
            </a:xfrm>
            <a:prstGeom prst="rect">
              <a:avLst/>
            </a:prstGeom>
            <a:solidFill>
              <a:srgbClr val="00B050"/>
            </a:solidFill>
            <a:ln>
              <a:solidFill>
                <a:schemeClr val="tx1"/>
              </a:solidFill>
            </a:ln>
          </p:spPr>
          <p:txBody>
            <a:bodyPr wrap="square" rtlCol="0">
              <a:spAutoFit/>
            </a:bodyPr>
            <a:lstStyle/>
            <a:p>
              <a:r>
                <a:rPr lang="en-US" sz="2400" b="1" dirty="0" smtClean="0">
                  <a:solidFill>
                    <a:schemeClr val="bg1"/>
                  </a:solidFill>
                </a:rPr>
                <a:t>Figure 1: Lyme disease Rates per 100,000 by County 2008 - 2010</a:t>
              </a:r>
              <a:endParaRPr lang="en-US" sz="2400" b="1" dirty="0">
                <a:solidFill>
                  <a:schemeClr val="bg1"/>
                </a:solidFill>
              </a:endParaRPr>
            </a:p>
          </p:txBody>
        </p:sp>
      </p:grpSp>
      <p:sp>
        <p:nvSpPr>
          <p:cNvPr id="20" name="Rectangle 19"/>
          <p:cNvSpPr/>
          <p:nvPr/>
        </p:nvSpPr>
        <p:spPr>
          <a:xfrm>
            <a:off x="15137499" y="17544397"/>
            <a:ext cx="10972800" cy="105350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37" idx="2"/>
            <a:endCxn id="38" idx="0"/>
          </p:cNvCxnSpPr>
          <p:nvPr/>
        </p:nvCxnSpPr>
        <p:spPr>
          <a:xfrm>
            <a:off x="24324942" y="26755580"/>
            <a:ext cx="0" cy="2111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15137499" y="17051730"/>
            <a:ext cx="10972800" cy="10684449"/>
            <a:chOff x="13874522" y="17658252"/>
            <a:chExt cx="10972800" cy="10684449"/>
          </a:xfrm>
        </p:grpSpPr>
        <p:grpSp>
          <p:nvGrpSpPr>
            <p:cNvPr id="81" name="Group 80"/>
            <p:cNvGrpSpPr/>
            <p:nvPr/>
          </p:nvGrpSpPr>
          <p:grpSpPr>
            <a:xfrm>
              <a:off x="14035422" y="18627082"/>
              <a:ext cx="10506682" cy="9715619"/>
              <a:chOff x="14035422" y="18627082"/>
              <a:chExt cx="10506682" cy="9715619"/>
            </a:xfrm>
          </p:grpSpPr>
          <p:sp>
            <p:nvSpPr>
              <p:cNvPr id="31" name="TextBox 30"/>
              <p:cNvSpPr txBox="1"/>
              <p:nvPr/>
            </p:nvSpPr>
            <p:spPr>
              <a:xfrm>
                <a:off x="16840424" y="24471222"/>
                <a:ext cx="1371600" cy="430887"/>
              </a:xfrm>
              <a:prstGeom prst="rect">
                <a:avLst/>
              </a:prstGeom>
              <a:noFill/>
              <a:ln>
                <a:solidFill>
                  <a:schemeClr val="tx1"/>
                </a:solidFill>
              </a:ln>
            </p:spPr>
            <p:txBody>
              <a:bodyPr wrap="square" rtlCol="0">
                <a:spAutoFit/>
              </a:bodyPr>
              <a:lstStyle/>
              <a:p>
                <a:r>
                  <a:rPr lang="en-US" sz="2200" dirty="0" smtClean="0"/>
                  <a:t>Put in File</a:t>
                </a:r>
                <a:endParaRPr lang="en-US" sz="2200" dirty="0"/>
              </a:p>
            </p:txBody>
          </p:sp>
          <p:sp>
            <p:nvSpPr>
              <p:cNvPr id="32" name="TextBox 31"/>
              <p:cNvSpPr txBox="1"/>
              <p:nvPr/>
            </p:nvSpPr>
            <p:spPr>
              <a:xfrm>
                <a:off x="18486845" y="24471222"/>
                <a:ext cx="1592918" cy="769441"/>
              </a:xfrm>
              <a:prstGeom prst="rect">
                <a:avLst/>
              </a:prstGeom>
              <a:noFill/>
              <a:ln>
                <a:solidFill>
                  <a:schemeClr val="tx1"/>
                </a:solidFill>
              </a:ln>
            </p:spPr>
            <p:txBody>
              <a:bodyPr wrap="square" rtlCol="0">
                <a:spAutoFit/>
              </a:bodyPr>
              <a:lstStyle/>
              <a:p>
                <a:pPr algn="ctr"/>
                <a:r>
                  <a:rPr lang="en-US" sz="2200" dirty="0" smtClean="0"/>
                  <a:t>Match with Lab Report</a:t>
                </a:r>
                <a:endParaRPr lang="en-US" sz="2200" dirty="0"/>
              </a:p>
            </p:txBody>
          </p:sp>
          <p:grpSp>
            <p:nvGrpSpPr>
              <p:cNvPr id="76" name="Group 75"/>
              <p:cNvGrpSpPr/>
              <p:nvPr/>
            </p:nvGrpSpPr>
            <p:grpSpPr>
              <a:xfrm>
                <a:off x="14035422" y="18627082"/>
                <a:ext cx="10506682" cy="9715619"/>
                <a:chOff x="26092855" y="16657022"/>
                <a:chExt cx="10506682" cy="9715619"/>
              </a:xfrm>
            </p:grpSpPr>
            <p:sp>
              <p:nvSpPr>
                <p:cNvPr id="25" name="TextBox 24"/>
                <p:cNvSpPr txBox="1"/>
                <p:nvPr/>
              </p:nvSpPr>
              <p:spPr>
                <a:xfrm>
                  <a:off x="34186451" y="16657022"/>
                  <a:ext cx="1865895" cy="461665"/>
                </a:xfrm>
                <a:prstGeom prst="rect">
                  <a:avLst/>
                </a:prstGeom>
                <a:noFill/>
                <a:ln>
                  <a:solidFill>
                    <a:schemeClr val="tx1"/>
                  </a:solidFill>
                </a:ln>
              </p:spPr>
              <p:txBody>
                <a:bodyPr wrap="none" rtlCol="0">
                  <a:spAutoFit/>
                </a:bodyPr>
                <a:lstStyle/>
                <a:p>
                  <a:r>
                    <a:rPr lang="en-US" sz="2400" dirty="0" smtClean="0"/>
                    <a:t>Paper </a:t>
                  </a:r>
                  <a:r>
                    <a:rPr lang="en-US" sz="2200" dirty="0" smtClean="0"/>
                    <a:t>Reports</a:t>
                  </a:r>
                  <a:endParaRPr lang="en-US" sz="2200" dirty="0"/>
                </a:p>
              </p:txBody>
            </p:sp>
            <p:sp>
              <p:nvSpPr>
                <p:cNvPr id="26" name="TextBox 25"/>
                <p:cNvSpPr txBox="1"/>
                <p:nvPr/>
              </p:nvSpPr>
              <p:spPr>
                <a:xfrm>
                  <a:off x="33829462" y="17658252"/>
                  <a:ext cx="2579873" cy="461665"/>
                </a:xfrm>
                <a:prstGeom prst="rect">
                  <a:avLst/>
                </a:prstGeom>
                <a:noFill/>
                <a:ln>
                  <a:solidFill>
                    <a:schemeClr val="tx1"/>
                  </a:solidFill>
                </a:ln>
              </p:spPr>
              <p:txBody>
                <a:bodyPr wrap="none" rtlCol="0">
                  <a:spAutoFit/>
                </a:bodyPr>
                <a:lstStyle/>
                <a:p>
                  <a:pPr algn="ctr"/>
                  <a:r>
                    <a:rPr lang="en-US" sz="2400" dirty="0" smtClean="0"/>
                    <a:t>Lyme </a:t>
                  </a:r>
                  <a:r>
                    <a:rPr lang="en-US" sz="2200" dirty="0" smtClean="0"/>
                    <a:t>Disease</a:t>
                  </a:r>
                  <a:r>
                    <a:rPr lang="en-US" sz="2400" dirty="0" smtClean="0"/>
                    <a:t> </a:t>
                  </a:r>
                  <a:r>
                    <a:rPr lang="en-US" sz="2200" dirty="0" smtClean="0"/>
                    <a:t>Folder</a:t>
                  </a:r>
                  <a:endParaRPr lang="en-US" sz="2200" dirty="0"/>
                </a:p>
              </p:txBody>
            </p:sp>
            <p:sp>
              <p:nvSpPr>
                <p:cNvPr id="33" name="TextBox 32"/>
                <p:cNvSpPr txBox="1"/>
                <p:nvPr/>
              </p:nvSpPr>
              <p:spPr>
                <a:xfrm>
                  <a:off x="33785898" y="23814849"/>
                  <a:ext cx="2667000" cy="430887"/>
                </a:xfrm>
                <a:prstGeom prst="rect">
                  <a:avLst/>
                </a:prstGeom>
                <a:noFill/>
                <a:ln>
                  <a:solidFill>
                    <a:schemeClr val="tx1"/>
                  </a:solidFill>
                </a:ln>
              </p:spPr>
              <p:txBody>
                <a:bodyPr wrap="square" rtlCol="0">
                  <a:spAutoFit/>
                </a:bodyPr>
                <a:lstStyle/>
                <a:p>
                  <a:pPr algn="ctr"/>
                  <a:r>
                    <a:rPr lang="en-US" sz="2200" dirty="0" smtClean="0"/>
                    <a:t>Case Classification</a:t>
                  </a:r>
                  <a:endParaRPr lang="en-US" sz="2200" dirty="0"/>
                </a:p>
              </p:txBody>
            </p:sp>
            <p:sp>
              <p:nvSpPr>
                <p:cNvPr id="35" name="TextBox 34"/>
                <p:cNvSpPr txBox="1"/>
                <p:nvPr/>
              </p:nvSpPr>
              <p:spPr>
                <a:xfrm>
                  <a:off x="28178866" y="24622600"/>
                  <a:ext cx="3215534" cy="769441"/>
                </a:xfrm>
                <a:prstGeom prst="rect">
                  <a:avLst/>
                </a:prstGeom>
                <a:noFill/>
                <a:ln>
                  <a:solidFill>
                    <a:schemeClr val="tx1"/>
                  </a:solidFill>
                </a:ln>
              </p:spPr>
              <p:txBody>
                <a:bodyPr wrap="square" rtlCol="0">
                  <a:spAutoFit/>
                </a:bodyPr>
                <a:lstStyle/>
                <a:p>
                  <a:pPr algn="ctr"/>
                  <a:r>
                    <a:rPr lang="en-US" sz="2200" dirty="0" smtClean="0"/>
                    <a:t>Resend; </a:t>
                  </a:r>
                </a:p>
                <a:p>
                  <a:pPr algn="ctr"/>
                  <a:r>
                    <a:rPr lang="en-US" sz="2200" dirty="0" smtClean="0"/>
                    <a:t>Document in Spreadsheet</a:t>
                  </a:r>
                  <a:endParaRPr lang="en-US" sz="2200" dirty="0"/>
                </a:p>
              </p:txBody>
            </p:sp>
            <p:sp>
              <p:nvSpPr>
                <p:cNvPr id="37" name="TextBox 36"/>
                <p:cNvSpPr txBox="1"/>
                <p:nvPr/>
              </p:nvSpPr>
              <p:spPr>
                <a:xfrm>
                  <a:off x="33785898" y="24622601"/>
                  <a:ext cx="2667000" cy="769441"/>
                </a:xfrm>
                <a:prstGeom prst="rect">
                  <a:avLst/>
                </a:prstGeom>
                <a:noFill/>
                <a:ln>
                  <a:solidFill>
                    <a:schemeClr val="tx1"/>
                  </a:solidFill>
                </a:ln>
              </p:spPr>
              <p:txBody>
                <a:bodyPr wrap="square" rtlCol="0">
                  <a:spAutoFit/>
                </a:bodyPr>
                <a:lstStyle/>
                <a:p>
                  <a:r>
                    <a:rPr lang="en-US" sz="2200" dirty="0" smtClean="0"/>
                    <a:t>Entered into NEDSS;</a:t>
                  </a:r>
                </a:p>
                <a:p>
                  <a:r>
                    <a:rPr lang="en-US" sz="2200" dirty="0" smtClean="0"/>
                    <a:t>Spreadsheet Updated</a:t>
                  </a:r>
                  <a:endParaRPr lang="en-US" sz="2200" dirty="0"/>
                </a:p>
              </p:txBody>
            </p:sp>
            <p:sp>
              <p:nvSpPr>
                <p:cNvPr id="38" name="TextBox 37"/>
                <p:cNvSpPr txBox="1"/>
                <p:nvPr/>
              </p:nvSpPr>
              <p:spPr>
                <a:xfrm>
                  <a:off x="33639259" y="25603200"/>
                  <a:ext cx="2960278" cy="769441"/>
                </a:xfrm>
                <a:prstGeom prst="rect">
                  <a:avLst/>
                </a:prstGeom>
                <a:noFill/>
                <a:ln>
                  <a:solidFill>
                    <a:schemeClr val="tx1"/>
                  </a:solidFill>
                </a:ln>
              </p:spPr>
              <p:txBody>
                <a:bodyPr wrap="square" rtlCol="0">
                  <a:spAutoFit/>
                </a:bodyPr>
                <a:lstStyle/>
                <a:p>
                  <a:r>
                    <a:rPr lang="en-US" sz="2200" dirty="0" smtClean="0"/>
                    <a:t>Clean and De-Duplicate Laboratory Reports; File</a:t>
                  </a:r>
                  <a:endParaRPr lang="en-US" sz="2200" dirty="0"/>
                </a:p>
              </p:txBody>
            </p:sp>
            <p:grpSp>
              <p:nvGrpSpPr>
                <p:cNvPr id="39" name="Group 38"/>
                <p:cNvGrpSpPr/>
                <p:nvPr/>
              </p:nvGrpSpPr>
              <p:grpSpPr>
                <a:xfrm>
                  <a:off x="26130879" y="16687800"/>
                  <a:ext cx="2545890" cy="1432117"/>
                  <a:chOff x="27122154" y="16687800"/>
                  <a:chExt cx="2545890" cy="1432117"/>
                </a:xfrm>
              </p:grpSpPr>
              <p:sp>
                <p:nvSpPr>
                  <p:cNvPr id="23" name="TextBox 22"/>
                  <p:cNvSpPr txBox="1"/>
                  <p:nvPr/>
                </p:nvSpPr>
                <p:spPr>
                  <a:xfrm>
                    <a:off x="28042278" y="16687800"/>
                    <a:ext cx="705642" cy="430887"/>
                  </a:xfrm>
                  <a:prstGeom prst="rect">
                    <a:avLst/>
                  </a:prstGeom>
                  <a:noFill/>
                  <a:ln>
                    <a:solidFill>
                      <a:schemeClr val="tx1"/>
                    </a:solidFill>
                  </a:ln>
                </p:spPr>
                <p:txBody>
                  <a:bodyPr wrap="none" rtlCol="0">
                    <a:spAutoFit/>
                  </a:bodyPr>
                  <a:lstStyle/>
                  <a:p>
                    <a:r>
                      <a:rPr lang="en-US" sz="2200" dirty="0" smtClean="0"/>
                      <a:t>ELRs</a:t>
                    </a:r>
                    <a:endParaRPr lang="en-US" sz="2200" dirty="0"/>
                  </a:p>
                </p:txBody>
              </p:sp>
              <p:sp>
                <p:nvSpPr>
                  <p:cNvPr id="24" name="TextBox 23"/>
                  <p:cNvSpPr txBox="1"/>
                  <p:nvPr/>
                </p:nvSpPr>
                <p:spPr>
                  <a:xfrm>
                    <a:off x="27122154" y="17689030"/>
                    <a:ext cx="2545890" cy="430887"/>
                  </a:xfrm>
                  <a:prstGeom prst="rect">
                    <a:avLst/>
                  </a:prstGeom>
                  <a:noFill/>
                  <a:ln>
                    <a:solidFill>
                      <a:schemeClr val="tx1"/>
                    </a:solidFill>
                  </a:ln>
                </p:spPr>
                <p:txBody>
                  <a:bodyPr wrap="none" rtlCol="0">
                    <a:spAutoFit/>
                  </a:bodyPr>
                  <a:lstStyle/>
                  <a:p>
                    <a:r>
                      <a:rPr lang="en-US" sz="2200" dirty="0" smtClean="0"/>
                      <a:t>Marked as Reviewed</a:t>
                    </a:r>
                    <a:endParaRPr lang="en-US" sz="2200" dirty="0"/>
                  </a:p>
                </p:txBody>
              </p:sp>
              <p:cxnSp>
                <p:nvCxnSpPr>
                  <p:cNvPr id="40" name="Straight Arrow Connector 39"/>
                  <p:cNvCxnSpPr>
                    <a:stCxn id="23" idx="2"/>
                    <a:endCxn id="24" idx="0"/>
                  </p:cNvCxnSpPr>
                  <p:nvPr/>
                </p:nvCxnSpPr>
                <p:spPr>
                  <a:xfrm>
                    <a:off x="28395099" y="17118687"/>
                    <a:ext cx="0" cy="5703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a:stCxn id="25" idx="2"/>
                  <a:endCxn id="26" idx="0"/>
                </p:cNvCxnSpPr>
                <p:nvPr/>
              </p:nvCxnSpPr>
              <p:spPr>
                <a:xfrm>
                  <a:off x="35119399" y="17118687"/>
                  <a:ext cx="0" cy="5395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6" idx="2"/>
                  <a:endCxn id="27" idx="3"/>
                </p:cNvCxnSpPr>
                <p:nvPr/>
              </p:nvCxnSpPr>
              <p:spPr>
                <a:xfrm flipH="1">
                  <a:off x="30694487" y="18119917"/>
                  <a:ext cx="4424912" cy="10143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6" idx="2"/>
                  <a:endCxn id="32" idx="3"/>
                </p:cNvCxnSpPr>
                <p:nvPr/>
              </p:nvCxnSpPr>
              <p:spPr>
                <a:xfrm flipH="1">
                  <a:off x="32137196" y="18119917"/>
                  <a:ext cx="2982203" cy="47659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6" idx="2"/>
                </p:cNvCxnSpPr>
                <p:nvPr/>
              </p:nvCxnSpPr>
              <p:spPr>
                <a:xfrm flipH="1">
                  <a:off x="35059793" y="18119917"/>
                  <a:ext cx="59606" cy="5694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3" idx="2"/>
                  <a:endCxn id="37" idx="0"/>
                </p:cNvCxnSpPr>
                <p:nvPr/>
              </p:nvCxnSpPr>
              <p:spPr>
                <a:xfrm>
                  <a:off x="35119398" y="24245736"/>
                  <a:ext cx="0" cy="376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26092855" y="18903414"/>
                  <a:ext cx="6036588" cy="2639390"/>
                  <a:chOff x="26707766" y="18902461"/>
                  <a:chExt cx="6036588" cy="2639390"/>
                </a:xfrm>
              </p:grpSpPr>
              <p:sp>
                <p:nvSpPr>
                  <p:cNvPr id="27" name="TextBox 26"/>
                  <p:cNvSpPr txBox="1"/>
                  <p:nvPr/>
                </p:nvSpPr>
                <p:spPr>
                  <a:xfrm>
                    <a:off x="28566198" y="18902461"/>
                    <a:ext cx="2743200" cy="461665"/>
                  </a:xfrm>
                  <a:prstGeom prst="rect">
                    <a:avLst/>
                  </a:prstGeom>
                  <a:noFill/>
                  <a:ln>
                    <a:solidFill>
                      <a:schemeClr val="tx1"/>
                    </a:solidFill>
                  </a:ln>
                </p:spPr>
                <p:txBody>
                  <a:bodyPr wrap="square" rtlCol="0">
                    <a:spAutoFit/>
                  </a:bodyPr>
                  <a:lstStyle/>
                  <a:p>
                    <a:pPr algn="ctr"/>
                    <a:r>
                      <a:rPr lang="en-US" sz="2400" dirty="0" smtClean="0"/>
                      <a:t>Check </a:t>
                    </a:r>
                    <a:r>
                      <a:rPr lang="en-US" sz="2200" dirty="0" smtClean="0"/>
                      <a:t>Spreadsheet</a:t>
                    </a:r>
                    <a:endParaRPr lang="en-US" sz="2200" dirty="0"/>
                  </a:p>
                </p:txBody>
              </p:sp>
              <p:sp>
                <p:nvSpPr>
                  <p:cNvPr id="28" name="TextBox 27"/>
                  <p:cNvSpPr txBox="1"/>
                  <p:nvPr/>
                </p:nvSpPr>
                <p:spPr>
                  <a:xfrm>
                    <a:off x="26707766" y="20095301"/>
                    <a:ext cx="2960278" cy="1446550"/>
                  </a:xfrm>
                  <a:prstGeom prst="rect">
                    <a:avLst/>
                  </a:prstGeom>
                  <a:noFill/>
                  <a:ln>
                    <a:solidFill>
                      <a:schemeClr val="tx1"/>
                    </a:solidFill>
                  </a:ln>
                </p:spPr>
                <p:txBody>
                  <a:bodyPr wrap="square" rtlCol="0">
                    <a:spAutoFit/>
                  </a:bodyPr>
                  <a:lstStyle/>
                  <a:p>
                    <a:pPr algn="ctr"/>
                    <a:r>
                      <a:rPr lang="en-US" sz="2200" dirty="0" smtClean="0"/>
                      <a:t>Research – Submit to VB </a:t>
                    </a:r>
                    <a:r>
                      <a:rPr lang="en-US" sz="2200" dirty="0" err="1" smtClean="0"/>
                      <a:t>Epi</a:t>
                    </a:r>
                    <a:r>
                      <a:rPr lang="en-US" sz="2200" dirty="0" smtClean="0"/>
                      <a:t> to determine if it needs to be resent or reclassified</a:t>
                    </a:r>
                    <a:endParaRPr lang="en-US" sz="2200" dirty="0"/>
                  </a:p>
                </p:txBody>
              </p:sp>
              <p:sp>
                <p:nvSpPr>
                  <p:cNvPr id="30" name="TextBox 29"/>
                  <p:cNvSpPr txBox="1"/>
                  <p:nvPr/>
                </p:nvSpPr>
                <p:spPr>
                  <a:xfrm>
                    <a:off x="30274585" y="20095301"/>
                    <a:ext cx="2469769" cy="1446550"/>
                  </a:xfrm>
                  <a:prstGeom prst="rect">
                    <a:avLst/>
                  </a:prstGeom>
                  <a:noFill/>
                  <a:ln>
                    <a:solidFill>
                      <a:schemeClr val="tx1"/>
                    </a:solidFill>
                  </a:ln>
                </p:spPr>
                <p:txBody>
                  <a:bodyPr wrap="square" rtlCol="0">
                    <a:spAutoFit/>
                  </a:bodyPr>
                  <a:lstStyle/>
                  <a:p>
                    <a:pPr algn="ctr"/>
                    <a:r>
                      <a:rPr lang="en-US" sz="2200" dirty="0" smtClean="0"/>
                      <a:t>Letter with Case Report Form Sent. Entered on Spreadsheet</a:t>
                    </a:r>
                    <a:endParaRPr lang="en-US" sz="2200" dirty="0"/>
                  </a:p>
                </p:txBody>
              </p:sp>
              <p:cxnSp>
                <p:nvCxnSpPr>
                  <p:cNvPr id="61" name="Straight Arrow Connector 60"/>
                  <p:cNvCxnSpPr>
                    <a:stCxn id="27" idx="2"/>
                    <a:endCxn id="28" idx="0"/>
                  </p:cNvCxnSpPr>
                  <p:nvPr/>
                </p:nvCxnSpPr>
                <p:spPr>
                  <a:xfrm flipH="1">
                    <a:off x="28187905" y="19364126"/>
                    <a:ext cx="1749893" cy="731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7" idx="2"/>
                    <a:endCxn id="30" idx="0"/>
                  </p:cNvCxnSpPr>
                  <p:nvPr/>
                </p:nvCxnSpPr>
                <p:spPr>
                  <a:xfrm>
                    <a:off x="29937798" y="19364126"/>
                    <a:ext cx="1571672" cy="731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68" name="Straight Arrow Connector 67"/>
                <p:cNvCxnSpPr>
                  <a:stCxn id="33" idx="1"/>
                  <a:endCxn id="35" idx="3"/>
                </p:cNvCxnSpPr>
                <p:nvPr/>
              </p:nvCxnSpPr>
              <p:spPr>
                <a:xfrm flipH="1">
                  <a:off x="31394400" y="24030293"/>
                  <a:ext cx="2391498" cy="9770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0" idx="2"/>
                  <a:endCxn id="31" idx="0"/>
                </p:cNvCxnSpPr>
                <p:nvPr/>
              </p:nvCxnSpPr>
              <p:spPr>
                <a:xfrm flipH="1">
                  <a:off x="29583657" y="21542804"/>
                  <a:ext cx="1310902" cy="9583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30" idx="2"/>
                  <a:endCxn id="32" idx="0"/>
                </p:cNvCxnSpPr>
                <p:nvPr/>
              </p:nvCxnSpPr>
              <p:spPr>
                <a:xfrm>
                  <a:off x="30894559" y="21542804"/>
                  <a:ext cx="446178" cy="9583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2" idx="3"/>
                  <a:endCxn id="33" idx="0"/>
                </p:cNvCxnSpPr>
                <p:nvPr/>
              </p:nvCxnSpPr>
              <p:spPr>
                <a:xfrm>
                  <a:off x="32137196" y="22885883"/>
                  <a:ext cx="2982202" cy="9289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1165800" y="18440400"/>
                  <a:ext cx="1557699" cy="400110"/>
                </a:xfrm>
                <a:prstGeom prst="rect">
                  <a:avLst/>
                </a:prstGeom>
                <a:noFill/>
              </p:spPr>
              <p:txBody>
                <a:bodyPr wrap="square" rtlCol="0">
                  <a:spAutoFit/>
                </a:bodyPr>
                <a:lstStyle/>
                <a:p>
                  <a:r>
                    <a:rPr lang="en-US" sz="2000" b="1" dirty="0" smtClean="0"/>
                    <a:t>Labs</a:t>
                  </a:r>
                  <a:endParaRPr lang="en-US" sz="2000" b="1" dirty="0"/>
                </a:p>
              </p:txBody>
            </p:sp>
            <p:sp>
              <p:nvSpPr>
                <p:cNvPr id="42" name="TextBox 41"/>
                <p:cNvSpPr txBox="1"/>
                <p:nvPr/>
              </p:nvSpPr>
              <p:spPr>
                <a:xfrm rot="18122234">
                  <a:off x="32313898" y="19912996"/>
                  <a:ext cx="2395899" cy="400110"/>
                </a:xfrm>
                <a:prstGeom prst="rect">
                  <a:avLst/>
                </a:prstGeom>
                <a:noFill/>
              </p:spPr>
              <p:txBody>
                <a:bodyPr wrap="square" rtlCol="0">
                  <a:spAutoFit/>
                </a:bodyPr>
                <a:lstStyle/>
                <a:p>
                  <a:r>
                    <a:rPr lang="en-US" sz="2000" b="1" dirty="0" smtClean="0"/>
                    <a:t>Completed Forms</a:t>
                  </a:r>
                  <a:endParaRPr lang="en-US" sz="2000" b="1" dirty="0"/>
                </a:p>
              </p:txBody>
            </p:sp>
            <p:sp>
              <p:nvSpPr>
                <p:cNvPr id="44" name="TextBox 43"/>
                <p:cNvSpPr txBox="1"/>
                <p:nvPr/>
              </p:nvSpPr>
              <p:spPr>
                <a:xfrm>
                  <a:off x="35119399" y="20863711"/>
                  <a:ext cx="1044350" cy="1015663"/>
                </a:xfrm>
                <a:prstGeom prst="rect">
                  <a:avLst/>
                </a:prstGeom>
                <a:noFill/>
              </p:spPr>
              <p:txBody>
                <a:bodyPr wrap="square" rtlCol="0">
                  <a:spAutoFit/>
                </a:bodyPr>
                <a:lstStyle/>
                <a:p>
                  <a:r>
                    <a:rPr lang="en-US" sz="2000" b="1" dirty="0" smtClean="0"/>
                    <a:t>Report of </a:t>
                  </a:r>
                </a:p>
                <a:p>
                  <a:r>
                    <a:rPr lang="en-US" sz="2000" b="1" dirty="0" smtClean="0"/>
                    <a:t>EM</a:t>
                  </a:r>
                  <a:endParaRPr lang="en-US" sz="2000" b="1" dirty="0"/>
                </a:p>
              </p:txBody>
            </p:sp>
            <p:sp>
              <p:nvSpPr>
                <p:cNvPr id="46" name="TextBox 45"/>
                <p:cNvSpPr txBox="1"/>
                <p:nvPr/>
              </p:nvSpPr>
              <p:spPr>
                <a:xfrm>
                  <a:off x="27237298" y="19529488"/>
                  <a:ext cx="3894336" cy="400110"/>
                </a:xfrm>
                <a:prstGeom prst="rect">
                  <a:avLst/>
                </a:prstGeom>
                <a:noFill/>
              </p:spPr>
              <p:txBody>
                <a:bodyPr wrap="none" rtlCol="0">
                  <a:spAutoFit/>
                </a:bodyPr>
                <a:lstStyle/>
                <a:p>
                  <a:r>
                    <a:rPr lang="en-US" sz="2000" b="1" dirty="0" smtClean="0"/>
                    <a:t>Yes                                                     No</a:t>
                  </a:r>
                  <a:endParaRPr lang="en-US" sz="2000" b="1" dirty="0"/>
                </a:p>
              </p:txBody>
            </p:sp>
            <p:sp>
              <p:nvSpPr>
                <p:cNvPr id="48" name="TextBox 47"/>
                <p:cNvSpPr txBox="1"/>
                <p:nvPr/>
              </p:nvSpPr>
              <p:spPr>
                <a:xfrm>
                  <a:off x="28445566" y="21802597"/>
                  <a:ext cx="4004814" cy="400110"/>
                </a:xfrm>
                <a:prstGeom prst="rect">
                  <a:avLst/>
                </a:prstGeom>
                <a:noFill/>
              </p:spPr>
              <p:txBody>
                <a:bodyPr wrap="none" rtlCol="0">
                  <a:spAutoFit/>
                </a:bodyPr>
                <a:lstStyle/>
                <a:p>
                  <a:r>
                    <a:rPr lang="en-US" sz="2000" b="1" dirty="0" smtClean="0"/>
                    <a:t>Not Returned                       </a:t>
                  </a:r>
                  <a:r>
                    <a:rPr lang="en-US" sz="2000" b="1" dirty="0" err="1" smtClean="0"/>
                    <a:t>Returned</a:t>
                  </a:r>
                  <a:endParaRPr lang="en-US" sz="2000" b="1" dirty="0"/>
                </a:p>
              </p:txBody>
            </p:sp>
            <p:sp>
              <p:nvSpPr>
                <p:cNvPr id="74" name="TextBox 73"/>
                <p:cNvSpPr txBox="1"/>
                <p:nvPr/>
              </p:nvSpPr>
              <p:spPr>
                <a:xfrm>
                  <a:off x="30945240" y="24012815"/>
                  <a:ext cx="1998817" cy="400110"/>
                </a:xfrm>
                <a:prstGeom prst="rect">
                  <a:avLst/>
                </a:prstGeom>
                <a:noFill/>
              </p:spPr>
              <p:txBody>
                <a:bodyPr wrap="none" rtlCol="0">
                  <a:spAutoFit/>
                </a:bodyPr>
                <a:lstStyle/>
                <a:p>
                  <a:r>
                    <a:rPr lang="en-US" sz="2000" b="1" dirty="0" smtClean="0"/>
                    <a:t>Needs Follow-Up</a:t>
                  </a:r>
                  <a:endParaRPr lang="en-US" sz="2000" b="1" dirty="0"/>
                </a:p>
              </p:txBody>
            </p:sp>
          </p:grpSp>
        </p:grpSp>
        <p:sp>
          <p:nvSpPr>
            <p:cNvPr id="84" name="TextBox 83"/>
            <p:cNvSpPr txBox="1"/>
            <p:nvPr/>
          </p:nvSpPr>
          <p:spPr>
            <a:xfrm>
              <a:off x="13874522" y="17658252"/>
              <a:ext cx="10972800" cy="461665"/>
            </a:xfrm>
            <a:prstGeom prst="rect">
              <a:avLst/>
            </a:prstGeom>
            <a:solidFill>
              <a:srgbClr val="00B050"/>
            </a:solidFill>
            <a:ln>
              <a:solidFill>
                <a:schemeClr val="tx1"/>
              </a:solidFill>
            </a:ln>
          </p:spPr>
          <p:txBody>
            <a:bodyPr wrap="square" rtlCol="0">
              <a:spAutoFit/>
            </a:bodyPr>
            <a:lstStyle/>
            <a:p>
              <a:r>
                <a:rPr lang="en-US" sz="2400" b="1" dirty="0" smtClean="0">
                  <a:solidFill>
                    <a:schemeClr val="bg1"/>
                  </a:solidFill>
                </a:rPr>
                <a:t>Figure 2: Lyme disease Reporting Process</a:t>
              </a:r>
              <a:endParaRPr lang="en-US" sz="2400" b="1" dirty="0">
                <a:solidFill>
                  <a:schemeClr val="bg1"/>
                </a:solidFill>
              </a:endParaRPr>
            </a:p>
          </p:txBody>
        </p:sp>
      </p:grpSp>
      <p:grpSp>
        <p:nvGrpSpPr>
          <p:cNvPr id="88" name="Group 87"/>
          <p:cNvGrpSpPr/>
          <p:nvPr/>
        </p:nvGrpSpPr>
        <p:grpSpPr>
          <a:xfrm>
            <a:off x="13368330" y="4886121"/>
            <a:ext cx="29910495" cy="27803679"/>
            <a:chOff x="12151905" y="5324508"/>
            <a:chExt cx="29910495" cy="28803200"/>
          </a:xfrm>
        </p:grpSpPr>
        <p:sp>
          <p:nvSpPr>
            <p:cNvPr id="11" name="TextBox 10"/>
            <p:cNvSpPr txBox="1"/>
            <p:nvPr/>
          </p:nvSpPr>
          <p:spPr>
            <a:xfrm>
              <a:off x="12151905" y="5324508"/>
              <a:ext cx="29910495" cy="839397"/>
            </a:xfrm>
            <a:prstGeom prst="rect">
              <a:avLst/>
            </a:prstGeom>
            <a:solidFill>
              <a:srgbClr val="00B050"/>
            </a:solidFill>
            <a:ln>
              <a:solidFill>
                <a:schemeClr val="tx1"/>
              </a:solidFill>
            </a:ln>
          </p:spPr>
          <p:txBody>
            <a:bodyPr wrap="square" rtlCol="0">
              <a:spAutoFit/>
            </a:bodyPr>
            <a:lstStyle/>
            <a:p>
              <a:r>
                <a:rPr lang="en-US" sz="4800" b="1" dirty="0" smtClean="0">
                  <a:solidFill>
                    <a:schemeClr val="bg1"/>
                  </a:solidFill>
                </a:rPr>
                <a:t>EVALUATION RESULTS</a:t>
              </a:r>
              <a:endParaRPr lang="en-US" sz="4800" b="1" dirty="0">
                <a:solidFill>
                  <a:schemeClr val="bg1"/>
                </a:solidFill>
              </a:endParaRPr>
            </a:p>
          </p:txBody>
        </p:sp>
        <p:sp>
          <p:nvSpPr>
            <p:cNvPr id="12" name="TextBox 11"/>
            <p:cNvSpPr txBox="1"/>
            <p:nvPr/>
          </p:nvSpPr>
          <p:spPr>
            <a:xfrm>
              <a:off x="12151905" y="6483677"/>
              <a:ext cx="14955247" cy="27644031"/>
            </a:xfrm>
            <a:prstGeom prst="rect">
              <a:avLst/>
            </a:prstGeom>
            <a:noFill/>
            <a:ln>
              <a:solidFill>
                <a:schemeClr val="tx1"/>
              </a:solidFill>
            </a:ln>
          </p:spPr>
          <p:txBody>
            <a:bodyPr wrap="square" rtlCol="0">
              <a:spAutoFit/>
            </a:bodyPr>
            <a:lstStyle/>
            <a:p>
              <a:r>
                <a:rPr lang="en-US" sz="3400" b="1" u="sng" dirty="0" smtClean="0"/>
                <a:t>Usefulness</a:t>
              </a:r>
            </a:p>
            <a:p>
              <a:pPr marL="571500" indent="-571500">
                <a:buFont typeface="Arial" pitchFamily="34" charset="0"/>
                <a:buChar char="•"/>
              </a:pPr>
              <a:r>
                <a:rPr lang="en-US" sz="3000" dirty="0" smtClean="0"/>
                <a:t>System is useful – allows Maine CDC to identify demographic, geographic, and seasonal patterns of Lyme disease distribution</a:t>
              </a:r>
            </a:p>
            <a:p>
              <a:pPr marL="571500" indent="-571500">
                <a:buFont typeface="Arial" pitchFamily="34" charset="0"/>
                <a:buChar char="•"/>
              </a:pPr>
              <a:r>
                <a:rPr lang="en-US" sz="3000" dirty="0" smtClean="0"/>
                <a:t>Monitors changes in Lyme disease incidence in Maine</a:t>
              </a:r>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pPr marL="571500" indent="-571500">
                <a:buFont typeface="Arial" pitchFamily="34" charset="0"/>
                <a:buChar char="•"/>
              </a:pPr>
              <a:endParaRPr lang="en-US" sz="3600" dirty="0" smtClean="0"/>
            </a:p>
            <a:p>
              <a:pPr marL="571500" indent="-571500">
                <a:buFont typeface="Arial" pitchFamily="34" charset="0"/>
                <a:buChar char="•"/>
              </a:pPr>
              <a:endParaRPr lang="en-US" sz="3600" dirty="0" smtClean="0"/>
            </a:p>
            <a:p>
              <a:pPr marL="571500" indent="-571500">
                <a:buFont typeface="Arial" pitchFamily="34" charset="0"/>
                <a:buChar char="•"/>
              </a:pPr>
              <a:endParaRPr lang="en-US" sz="3600" dirty="0"/>
            </a:p>
            <a:p>
              <a:r>
                <a:rPr lang="en-US" sz="3400" b="1" u="sng" dirty="0" smtClean="0"/>
                <a:t>Simplicity</a:t>
              </a:r>
              <a:endParaRPr lang="en-US" sz="3400" dirty="0" smtClean="0"/>
            </a:p>
            <a:p>
              <a:pPr marL="457200" indent="-457200">
                <a:buFont typeface="Arial" pitchFamily="34" charset="0"/>
                <a:buChar char="•"/>
              </a:pPr>
              <a:r>
                <a:rPr lang="en-US" sz="3000" dirty="0" smtClean="0"/>
                <a:t>Passive </a:t>
              </a:r>
              <a:r>
                <a:rPr lang="en-US" sz="3000" dirty="0"/>
                <a:t>system of case </a:t>
              </a:r>
              <a:r>
                <a:rPr lang="en-US" sz="3000" dirty="0" smtClean="0"/>
                <a:t>investigation improves simplicity</a:t>
              </a:r>
            </a:p>
            <a:p>
              <a:pPr marL="1198563" lvl="1" indent="346075">
                <a:buFont typeface="Arial" pitchFamily="34" charset="0"/>
                <a:buChar char="•"/>
              </a:pPr>
              <a:r>
                <a:rPr lang="en-US" sz="3000" dirty="0" smtClean="0"/>
                <a:t>Provider completes case report form</a:t>
              </a:r>
            </a:p>
            <a:p>
              <a:pPr marL="1198563" lvl="1" indent="346075">
                <a:buFont typeface="Arial" pitchFamily="34" charset="0"/>
                <a:buChar char="•"/>
              </a:pPr>
              <a:r>
                <a:rPr lang="en-US" sz="3000" dirty="0" smtClean="0"/>
                <a:t>No follow-up calls by epidemiologist</a:t>
              </a:r>
            </a:p>
            <a:p>
              <a:pPr marL="457200" indent="-457200">
                <a:buFont typeface="Arial" pitchFamily="34" charset="0"/>
                <a:buChar char="•"/>
              </a:pPr>
              <a:r>
                <a:rPr lang="en-US" sz="3000" dirty="0" smtClean="0"/>
                <a:t>Multiple reviews of reports reduce simplicity</a:t>
              </a:r>
            </a:p>
            <a:p>
              <a:endParaRPr lang="en-US" sz="3200" dirty="0"/>
            </a:p>
            <a:p>
              <a:endParaRPr lang="en-US" sz="3600" dirty="0" smtClean="0"/>
            </a:p>
            <a:p>
              <a:endParaRPr lang="en-US" sz="3600" dirty="0"/>
            </a:p>
            <a:p>
              <a:endParaRPr lang="en-US" sz="3600" dirty="0" smtClean="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a:p>
            <a:p>
              <a:endParaRPr lang="en-US" sz="3600" dirty="0" smtClean="0"/>
            </a:p>
            <a:p>
              <a:endParaRPr lang="en-US" sz="3600" dirty="0"/>
            </a:p>
            <a:p>
              <a:endParaRPr lang="en-US" sz="3600" dirty="0" smtClean="0"/>
            </a:p>
            <a:p>
              <a:endParaRPr lang="en-US" sz="3600" dirty="0"/>
            </a:p>
            <a:p>
              <a:endParaRPr lang="en-US" sz="3600" dirty="0"/>
            </a:p>
            <a:p>
              <a:endParaRPr lang="en-US" sz="3600" b="1" u="sng" dirty="0" smtClean="0"/>
            </a:p>
            <a:p>
              <a:r>
                <a:rPr lang="en-US" sz="3400" b="1" u="sng" dirty="0" smtClean="0"/>
                <a:t>Flexibility</a:t>
              </a:r>
              <a:endParaRPr lang="en-US" sz="3400" dirty="0" smtClean="0"/>
            </a:p>
            <a:p>
              <a:pPr marL="571500" indent="-571500">
                <a:buFont typeface="Arial" pitchFamily="34" charset="0"/>
                <a:buChar char="•"/>
              </a:pPr>
              <a:r>
                <a:rPr lang="en-US" sz="3000" dirty="0" smtClean="0"/>
                <a:t>Absorbed case definition changes</a:t>
              </a:r>
            </a:p>
            <a:p>
              <a:pPr marL="571500" indent="-571500">
                <a:buFont typeface="Arial" pitchFamily="34" charset="0"/>
                <a:buChar char="•"/>
              </a:pPr>
              <a:r>
                <a:rPr lang="en-US" sz="3000" dirty="0" smtClean="0"/>
                <a:t>National Electronic Disease Surveillance System (NEDSS) supports multiple data sources</a:t>
              </a:r>
            </a:p>
            <a:p>
              <a:r>
                <a:rPr lang="en-US" sz="3400" b="1" u="sng" dirty="0" smtClean="0"/>
                <a:t>Data </a:t>
              </a:r>
              <a:r>
                <a:rPr lang="en-US" sz="3400" b="1" u="sng" dirty="0"/>
                <a:t>Quality</a:t>
              </a:r>
              <a:endParaRPr lang="en-US" sz="3400" dirty="0"/>
            </a:p>
            <a:p>
              <a:pPr marL="457200" indent="-457200">
                <a:buFont typeface="Arial" pitchFamily="34" charset="0"/>
                <a:buChar char="•"/>
              </a:pPr>
              <a:r>
                <a:rPr lang="en-US" sz="3000" dirty="0"/>
                <a:t>Majority of case report forms completed with enough clinical information to classify the </a:t>
              </a:r>
              <a:r>
                <a:rPr lang="en-US" sz="3000" dirty="0" smtClean="0"/>
                <a:t>case</a:t>
              </a:r>
            </a:p>
            <a:p>
              <a:pPr>
                <a:tabLst>
                  <a:tab pos="1071563" algn="l"/>
                </a:tabLst>
              </a:pPr>
              <a:r>
                <a:rPr lang="en-US" sz="3400" b="1" u="sng" dirty="0"/>
                <a:t>Stability</a:t>
              </a:r>
            </a:p>
            <a:p>
              <a:pPr marL="457200" indent="-457200">
                <a:buFont typeface="Arial" pitchFamily="34" charset="0"/>
                <a:buChar char="•"/>
                <a:tabLst>
                  <a:tab pos="1071563" algn="l"/>
                </a:tabLst>
              </a:pPr>
              <a:r>
                <a:rPr lang="en-US" sz="3000" dirty="0"/>
                <a:t>System is stable with 24 hour availability and minimal </a:t>
              </a:r>
              <a:r>
                <a:rPr lang="en-US" sz="3000" dirty="0" smtClean="0"/>
                <a:t>downtime</a:t>
              </a:r>
              <a:endParaRPr lang="en-US" sz="3000" dirty="0"/>
            </a:p>
          </p:txBody>
        </p:sp>
        <p:sp>
          <p:nvSpPr>
            <p:cNvPr id="87" name="TextBox 86"/>
            <p:cNvSpPr txBox="1"/>
            <p:nvPr/>
          </p:nvSpPr>
          <p:spPr>
            <a:xfrm>
              <a:off x="27584400" y="6483678"/>
              <a:ext cx="14478000" cy="12876426"/>
            </a:xfrm>
            <a:prstGeom prst="rect">
              <a:avLst/>
            </a:prstGeom>
            <a:noFill/>
            <a:ln>
              <a:solidFill>
                <a:schemeClr val="tx1"/>
              </a:solidFill>
            </a:ln>
          </p:spPr>
          <p:txBody>
            <a:bodyPr wrap="square" rtlCol="0">
              <a:spAutoFit/>
            </a:bodyPr>
            <a:lstStyle/>
            <a:p>
              <a:r>
                <a:rPr lang="en-US" sz="3400" b="1" u="sng" dirty="0" smtClean="0"/>
                <a:t>Acceptability</a:t>
              </a:r>
              <a:endParaRPr lang="en-US" sz="3400" dirty="0" smtClean="0"/>
            </a:p>
            <a:p>
              <a:pPr marL="457200" indent="-457200">
                <a:buFont typeface="Arial" pitchFamily="34" charset="0"/>
                <a:buChar char="•"/>
              </a:pPr>
              <a:r>
                <a:rPr lang="en-US" sz="3000" dirty="0" smtClean="0"/>
                <a:t>Maine CDC: Good</a:t>
              </a:r>
            </a:p>
            <a:p>
              <a:pPr marL="1198563" lvl="1" indent="220663">
                <a:buFont typeface="Arial" pitchFamily="34" charset="0"/>
                <a:buChar char="•"/>
                <a:tabLst>
                  <a:tab pos="1039813" algn="l"/>
                </a:tabLst>
              </a:pPr>
              <a:r>
                <a:rPr lang="en-US" sz="3000" dirty="0" smtClean="0"/>
                <a:t>79.7% </a:t>
              </a:r>
              <a:r>
                <a:rPr lang="en-US" sz="3000" dirty="0" smtClean="0"/>
                <a:t>of case report forms sent out within 5 days</a:t>
              </a:r>
            </a:p>
            <a:p>
              <a:pPr marL="457200" indent="-457200">
                <a:buFont typeface="Arial" pitchFamily="34" charset="0"/>
                <a:buChar char="•"/>
              </a:pPr>
              <a:r>
                <a:rPr lang="en-US" sz="3000" dirty="0" smtClean="0"/>
                <a:t>Provider:  Fair</a:t>
              </a:r>
            </a:p>
            <a:p>
              <a:pPr marL="1135063" lvl="1" indent="252413">
                <a:buFont typeface="Arial" pitchFamily="34" charset="0"/>
                <a:buChar char="•"/>
                <a:tabLst>
                  <a:tab pos="1071563" algn="l"/>
                </a:tabLst>
              </a:pPr>
              <a:r>
                <a:rPr lang="en-US" sz="3000" dirty="0" smtClean="0"/>
                <a:t>Overall return rate of case report forms = </a:t>
              </a:r>
              <a:r>
                <a:rPr lang="en-US" sz="3000" dirty="0" smtClean="0"/>
                <a:t>84.7%</a:t>
              </a:r>
              <a:endParaRPr lang="en-US" sz="3000" dirty="0" smtClean="0"/>
            </a:p>
            <a:p>
              <a:pPr marL="1135063" lvl="1" indent="252413">
                <a:buFont typeface="Arial" pitchFamily="34" charset="0"/>
                <a:buChar char="•"/>
                <a:tabLst>
                  <a:tab pos="1071563" algn="l"/>
                </a:tabLst>
              </a:pPr>
              <a:r>
                <a:rPr lang="en-US" sz="3000" dirty="0" smtClean="0"/>
                <a:t>Under-reporting of EM</a:t>
              </a:r>
            </a:p>
            <a:p>
              <a:pPr marL="1135063" lvl="1" indent="252413">
                <a:buFont typeface="Arial" pitchFamily="34" charset="0"/>
                <a:buChar char="•"/>
                <a:tabLst>
                  <a:tab pos="1071563" algn="l"/>
                </a:tabLst>
              </a:pPr>
              <a:r>
                <a:rPr lang="en-US" sz="3000" dirty="0" smtClean="0"/>
                <a:t>57.1% </a:t>
              </a:r>
              <a:r>
                <a:rPr lang="en-US" sz="3000" dirty="0" smtClean="0"/>
                <a:t>of investigations took longer than 30 days</a:t>
              </a:r>
            </a:p>
            <a:p>
              <a:pPr>
                <a:tabLst>
                  <a:tab pos="1071563" algn="l"/>
                </a:tabLst>
              </a:pPr>
              <a:r>
                <a:rPr lang="en-US" sz="3400" b="1" u="sng" dirty="0" smtClean="0"/>
                <a:t>Sensitivity</a:t>
              </a:r>
            </a:p>
            <a:p>
              <a:pPr marL="457200" indent="-457200">
                <a:buFont typeface="Arial" pitchFamily="34" charset="0"/>
                <a:buChar char="•"/>
                <a:tabLst>
                  <a:tab pos="1071563" algn="l"/>
                </a:tabLst>
              </a:pPr>
              <a:r>
                <a:rPr lang="en-US" sz="3000" dirty="0" smtClean="0"/>
                <a:t>No “gold standard” for true cases in a population</a:t>
              </a:r>
            </a:p>
            <a:p>
              <a:pPr marL="457200" indent="-457200">
                <a:buFont typeface="Arial" pitchFamily="34" charset="0"/>
                <a:buChar char="•"/>
                <a:tabLst>
                  <a:tab pos="1071563" algn="l"/>
                </a:tabLst>
              </a:pPr>
              <a:r>
                <a:rPr lang="en-US" sz="3000" dirty="0" smtClean="0"/>
                <a:t>Low sensitivity due to under-reporting of EM</a:t>
              </a:r>
            </a:p>
            <a:p>
              <a:pPr marL="457200" indent="-457200">
                <a:buFont typeface="Arial" pitchFamily="34" charset="0"/>
                <a:buChar char="•"/>
                <a:tabLst>
                  <a:tab pos="1071563" algn="l"/>
                </a:tabLst>
              </a:pPr>
              <a:r>
                <a:rPr lang="en-US" sz="3000" dirty="0" smtClean="0"/>
                <a:t>Shows ability to monitor changes over time</a:t>
              </a:r>
            </a:p>
            <a:p>
              <a:pPr>
                <a:tabLst>
                  <a:tab pos="1071563" algn="l"/>
                </a:tabLst>
              </a:pPr>
              <a:r>
                <a:rPr lang="en-US" sz="3400" b="1" u="sng" dirty="0" smtClean="0"/>
                <a:t>Predictive Value Positive (PVP) </a:t>
              </a:r>
            </a:p>
            <a:p>
              <a:pPr marL="457200" indent="-457200">
                <a:buFont typeface="Arial" pitchFamily="34" charset="0"/>
                <a:buChar char="•"/>
                <a:tabLst>
                  <a:tab pos="1071563" algn="l"/>
                </a:tabLst>
              </a:pPr>
              <a:r>
                <a:rPr lang="en-US" sz="3000" dirty="0" smtClean="0"/>
                <a:t>Confirmed PVP: 48.2%</a:t>
              </a:r>
            </a:p>
            <a:p>
              <a:pPr marL="457200" indent="-457200">
                <a:buFont typeface="Arial" pitchFamily="34" charset="0"/>
                <a:buChar char="•"/>
                <a:tabLst>
                  <a:tab pos="1071563" algn="l"/>
                </a:tabLst>
              </a:pPr>
              <a:r>
                <a:rPr lang="en-US" sz="3000" dirty="0" smtClean="0"/>
                <a:t>Confirmed + Probable PVP: 59.9%</a:t>
              </a:r>
            </a:p>
            <a:p>
              <a:pPr>
                <a:tabLst>
                  <a:tab pos="1071563" algn="l"/>
                </a:tabLst>
              </a:pPr>
              <a:r>
                <a:rPr lang="en-US" sz="3400" b="1" u="sng" dirty="0" smtClean="0"/>
                <a:t>Representativeness</a:t>
              </a:r>
              <a:endParaRPr lang="en-US" sz="3400" b="1" u="sng" dirty="0" smtClean="0"/>
            </a:p>
            <a:p>
              <a:pPr marL="457200" indent="-457200">
                <a:buFont typeface="Arial" pitchFamily="34" charset="0"/>
                <a:buChar char="•"/>
                <a:tabLst>
                  <a:tab pos="1071563" algn="l"/>
                </a:tabLst>
              </a:pPr>
              <a:r>
                <a:rPr lang="en-US" sz="3000" dirty="0" smtClean="0"/>
                <a:t>All reports investigated</a:t>
              </a:r>
            </a:p>
            <a:p>
              <a:pPr marL="457200" indent="-457200">
                <a:buFont typeface="Arial" pitchFamily="34" charset="0"/>
                <a:buChar char="•"/>
                <a:tabLst>
                  <a:tab pos="1071563" algn="l"/>
                </a:tabLst>
              </a:pPr>
              <a:r>
                <a:rPr lang="en-US" sz="3000" dirty="0" smtClean="0"/>
                <a:t>Shows Northward expansion of cases over time</a:t>
              </a:r>
            </a:p>
            <a:p>
              <a:pPr marL="457200" indent="-457200">
                <a:buFont typeface="Arial" pitchFamily="34" charset="0"/>
                <a:buChar char="•"/>
                <a:tabLst>
                  <a:tab pos="1071563" algn="l"/>
                </a:tabLst>
              </a:pPr>
              <a:r>
                <a:rPr lang="en-US" sz="3000" dirty="0" smtClean="0"/>
                <a:t>Case information corresponds with information on the Northward expansion of the vector</a:t>
              </a:r>
            </a:p>
            <a:p>
              <a:pPr>
                <a:tabLst>
                  <a:tab pos="1071563" algn="l"/>
                </a:tabLst>
              </a:pPr>
              <a:r>
                <a:rPr lang="en-US" sz="3400" b="1" u="sng" dirty="0" smtClean="0"/>
                <a:t>Timeliness</a:t>
              </a:r>
              <a:endParaRPr lang="en-US" sz="3400" dirty="0" smtClean="0"/>
            </a:p>
            <a:p>
              <a:pPr marL="457200" indent="-457200">
                <a:buFont typeface="Arial" pitchFamily="34" charset="0"/>
                <a:buChar char="•"/>
                <a:tabLst>
                  <a:tab pos="1071563" algn="l"/>
                </a:tabLst>
              </a:pPr>
              <a:r>
                <a:rPr lang="en-US" sz="3000" dirty="0" smtClean="0"/>
                <a:t>Overall Investigation Time: Fair</a:t>
              </a:r>
            </a:p>
            <a:p>
              <a:pPr marL="1198563" lvl="1" indent="188913">
                <a:buFont typeface="Arial" pitchFamily="34" charset="0"/>
                <a:buChar char="•"/>
                <a:tabLst>
                  <a:tab pos="1071563" algn="l"/>
                </a:tabLst>
              </a:pPr>
              <a:r>
                <a:rPr lang="en-US" sz="3000" dirty="0" smtClean="0"/>
                <a:t>Average: 122 days, Median: 37 days</a:t>
              </a:r>
            </a:p>
            <a:p>
              <a:pPr marL="1198563" lvl="1" indent="188913">
                <a:buFont typeface="Arial" pitchFamily="34" charset="0"/>
                <a:buChar char="•"/>
                <a:tabLst>
                  <a:tab pos="1071563" algn="l"/>
                </a:tabLst>
              </a:pPr>
              <a:r>
                <a:rPr lang="en-US" sz="3000" dirty="0" smtClean="0"/>
                <a:t>42.9% </a:t>
              </a:r>
              <a:r>
                <a:rPr lang="en-US" sz="3000" dirty="0" smtClean="0"/>
                <a:t>completed in 30 days or less</a:t>
              </a:r>
            </a:p>
            <a:p>
              <a:pPr marL="457200" indent="-457200">
                <a:buFont typeface="Arial" pitchFamily="34" charset="0"/>
                <a:buChar char="•"/>
                <a:tabLst>
                  <a:tab pos="1071563" algn="l"/>
                </a:tabLst>
              </a:pPr>
              <a:r>
                <a:rPr lang="en-US" sz="3000" dirty="0" smtClean="0"/>
                <a:t>Maine CDC Initial Response: Good</a:t>
              </a:r>
            </a:p>
            <a:p>
              <a:pPr marL="1260475" lvl="1" indent="158750">
                <a:buFont typeface="Arial" pitchFamily="34" charset="0"/>
                <a:buChar char="•"/>
                <a:tabLst>
                  <a:tab pos="1071563" algn="l"/>
                </a:tabLst>
              </a:pPr>
              <a:r>
                <a:rPr lang="en-US" sz="3000" dirty="0" smtClean="0"/>
                <a:t>Average: 4.04 days, Median: 2 days</a:t>
              </a:r>
            </a:p>
            <a:p>
              <a:pPr marL="1260475" lvl="1" indent="158750">
                <a:buFont typeface="Arial" pitchFamily="34" charset="0"/>
                <a:buChar char="•"/>
                <a:tabLst>
                  <a:tab pos="1071563" algn="l"/>
                </a:tabLst>
              </a:pPr>
              <a:r>
                <a:rPr lang="en-US" sz="3000" dirty="0" smtClean="0"/>
                <a:t>79.7% </a:t>
              </a:r>
              <a:r>
                <a:rPr lang="en-US" sz="3000" dirty="0" smtClean="0"/>
                <a:t>of investigations have this step completed in 5 days or </a:t>
              </a:r>
              <a:r>
                <a:rPr lang="en-US" sz="3000" dirty="0" smtClean="0"/>
                <a:t>less</a:t>
              </a:r>
              <a:endParaRPr lang="en-US" sz="3000" dirty="0" smtClean="0"/>
            </a:p>
          </p:txBody>
        </p:sp>
      </p:grpSp>
      <p:sp>
        <p:nvSpPr>
          <p:cNvPr id="89" name="TextBox 88"/>
          <p:cNvSpPr txBox="1"/>
          <p:nvPr/>
        </p:nvSpPr>
        <p:spPr>
          <a:xfrm>
            <a:off x="28754356" y="18852512"/>
            <a:ext cx="14485884" cy="830997"/>
          </a:xfrm>
          <a:prstGeom prst="rect">
            <a:avLst/>
          </a:prstGeom>
          <a:solidFill>
            <a:srgbClr val="00B050"/>
          </a:solidFill>
          <a:ln>
            <a:solidFill>
              <a:schemeClr val="tx1"/>
            </a:solidFill>
          </a:ln>
        </p:spPr>
        <p:txBody>
          <a:bodyPr wrap="square" rtlCol="0">
            <a:spAutoFit/>
          </a:bodyPr>
          <a:lstStyle/>
          <a:p>
            <a:r>
              <a:rPr lang="en-US" sz="4800" b="1" dirty="0" smtClean="0">
                <a:solidFill>
                  <a:schemeClr val="bg1"/>
                </a:solidFill>
              </a:rPr>
              <a:t>CONCLUSIONS</a:t>
            </a:r>
            <a:endParaRPr lang="en-US" sz="4800" b="1" dirty="0">
              <a:solidFill>
                <a:schemeClr val="bg1"/>
              </a:solidFill>
            </a:endParaRPr>
          </a:p>
        </p:txBody>
      </p:sp>
      <p:sp>
        <p:nvSpPr>
          <p:cNvPr id="90" name="TextBox 89"/>
          <p:cNvSpPr txBox="1"/>
          <p:nvPr/>
        </p:nvSpPr>
        <p:spPr>
          <a:xfrm>
            <a:off x="28720197" y="19940548"/>
            <a:ext cx="14485883" cy="9387185"/>
          </a:xfrm>
          <a:prstGeom prst="rect">
            <a:avLst/>
          </a:prstGeom>
          <a:noFill/>
          <a:ln>
            <a:solidFill>
              <a:schemeClr val="tx1"/>
            </a:solidFill>
          </a:ln>
        </p:spPr>
        <p:txBody>
          <a:bodyPr wrap="square" rtlCol="0">
            <a:spAutoFit/>
          </a:bodyPr>
          <a:lstStyle/>
          <a:p>
            <a:pPr marL="457200" indent="-457200">
              <a:buFont typeface="Arial" pitchFamily="34" charset="0"/>
              <a:buChar char="•"/>
            </a:pPr>
            <a:r>
              <a:rPr lang="en-US" sz="3200" b="1" dirty="0" smtClean="0"/>
              <a:t>Maine’s Human Lyme Disease Surveillance System is Useful, Sustainable, and Functions Well</a:t>
            </a:r>
            <a:endParaRPr lang="en-US" sz="3200" dirty="0" smtClean="0"/>
          </a:p>
          <a:p>
            <a:pPr marL="457200" indent="-457200">
              <a:buFont typeface="Arial" pitchFamily="34" charset="0"/>
              <a:buChar char="•"/>
            </a:pPr>
            <a:r>
              <a:rPr lang="en-US" sz="3000" dirty="0" smtClean="0"/>
              <a:t>Overall system quality will improve if Maine </a:t>
            </a:r>
            <a:r>
              <a:rPr lang="en-US" sz="3000" dirty="0" smtClean="0"/>
              <a:t>CDC:</a:t>
            </a:r>
            <a:endParaRPr lang="en-US" sz="3000" dirty="0" smtClean="0"/>
          </a:p>
          <a:p>
            <a:pPr marL="1828800" lvl="1" indent="-346075">
              <a:buFont typeface="Arial" pitchFamily="34" charset="0"/>
              <a:buChar char="•"/>
            </a:pPr>
            <a:r>
              <a:rPr lang="en-US" sz="3000" dirty="0" smtClean="0"/>
              <a:t>Streamlines the Lyme disease reporting process to avoid duplication of        efforts </a:t>
            </a:r>
          </a:p>
          <a:p>
            <a:pPr marL="3089275" lvl="2" indent="-409575">
              <a:buFont typeface="Arial" pitchFamily="34" charset="0"/>
              <a:buChar char="•"/>
            </a:pPr>
            <a:r>
              <a:rPr lang="en-US" sz="3000" dirty="0" smtClean="0"/>
              <a:t>Spreadsheet removed from reporting process in 2011</a:t>
            </a:r>
          </a:p>
          <a:p>
            <a:pPr marL="1828800" lvl="1" indent="-346075">
              <a:buFont typeface="Arial" pitchFamily="34" charset="0"/>
              <a:buChar char="•"/>
            </a:pPr>
            <a:r>
              <a:rPr lang="en-US" sz="3000" dirty="0" smtClean="0"/>
              <a:t>Creates a standard operating procedure (SOP) for the surveillance system</a:t>
            </a:r>
          </a:p>
          <a:p>
            <a:pPr marL="1828800" lvl="1" indent="-346075">
              <a:buFont typeface="Arial" pitchFamily="34" charset="0"/>
              <a:buChar char="•"/>
            </a:pPr>
            <a:r>
              <a:rPr lang="en-US" sz="3000" dirty="0" smtClean="0"/>
              <a:t>Ensures continuity of clerical staff</a:t>
            </a:r>
          </a:p>
          <a:p>
            <a:pPr marL="457200" indent="-457200">
              <a:buFont typeface="Arial" pitchFamily="34" charset="0"/>
              <a:buChar char="•"/>
            </a:pPr>
            <a:r>
              <a:rPr lang="en-US" sz="3000" dirty="0" smtClean="0"/>
              <a:t>Data quality will improve </a:t>
            </a:r>
            <a:r>
              <a:rPr lang="en-US" sz="3000" dirty="0" smtClean="0"/>
              <a:t>if:</a:t>
            </a:r>
            <a:endParaRPr lang="en-US" sz="3000" dirty="0" smtClean="0"/>
          </a:p>
          <a:p>
            <a:pPr marL="1482725" lvl="1" indent="409575">
              <a:buFont typeface="Arial" pitchFamily="34" charset="0"/>
              <a:buChar char="•"/>
            </a:pPr>
            <a:r>
              <a:rPr lang="en-US" sz="3000" dirty="0" smtClean="0"/>
              <a:t>Healthcare providers are educated on case report form completion</a:t>
            </a:r>
          </a:p>
          <a:p>
            <a:pPr marL="1482725" lvl="1" indent="409575">
              <a:buFont typeface="Arial" pitchFamily="34" charset="0"/>
              <a:buChar char="•"/>
            </a:pPr>
            <a:r>
              <a:rPr lang="en-US" sz="3000" dirty="0" smtClean="0"/>
              <a:t>Maine CDC ensures proper training of clerical staff</a:t>
            </a:r>
          </a:p>
          <a:p>
            <a:pPr indent="-458988">
              <a:buFont typeface="Arial" pitchFamily="34" charset="0"/>
              <a:buChar char="•"/>
            </a:pPr>
            <a:r>
              <a:rPr lang="en-US" sz="3000" dirty="0" smtClean="0"/>
              <a:t>Representativeness will improve </a:t>
            </a:r>
            <a:r>
              <a:rPr lang="en-US" sz="3000" dirty="0" smtClean="0"/>
              <a:t>if:</a:t>
            </a:r>
            <a:endParaRPr lang="en-US" sz="3000" dirty="0" smtClean="0"/>
          </a:p>
          <a:p>
            <a:pPr marL="1482725" lvl="1" indent="409575">
              <a:buFont typeface="Arial" pitchFamily="34" charset="0"/>
              <a:buChar char="•"/>
            </a:pPr>
            <a:r>
              <a:rPr lang="en-US" sz="3000" dirty="0" smtClean="0"/>
              <a:t>Exposure information is captured on the case report form</a:t>
            </a:r>
          </a:p>
          <a:p>
            <a:pPr marL="3089275" lvl="2" indent="-409575">
              <a:buFont typeface="Arial" pitchFamily="34" charset="0"/>
              <a:buChar char="•"/>
            </a:pPr>
            <a:r>
              <a:rPr lang="en-US" sz="3000" dirty="0" smtClean="0"/>
              <a:t>Occupation information field added to case report form</a:t>
            </a:r>
          </a:p>
          <a:p>
            <a:pPr marL="3089275" lvl="2" indent="-409575">
              <a:buFont typeface="Arial" pitchFamily="34" charset="0"/>
              <a:buChar char="•"/>
            </a:pPr>
            <a:r>
              <a:rPr lang="en-US" sz="3000" dirty="0" smtClean="0"/>
              <a:t>Tick exposure information added to case report form</a:t>
            </a:r>
          </a:p>
          <a:p>
            <a:pPr indent="-458988">
              <a:buFont typeface="Arial" pitchFamily="34" charset="0"/>
              <a:buChar char="•"/>
            </a:pPr>
            <a:r>
              <a:rPr lang="en-US" sz="3000" dirty="0" smtClean="0"/>
              <a:t>Predictive Value Positive and Sensitivity will improve </a:t>
            </a:r>
            <a:r>
              <a:rPr lang="en-US" sz="3000" dirty="0" smtClean="0"/>
              <a:t>if:</a:t>
            </a:r>
            <a:endParaRPr lang="en-US" sz="3000" dirty="0" smtClean="0"/>
          </a:p>
          <a:p>
            <a:pPr marL="1482725" lvl="1" indent="409575">
              <a:buFont typeface="Arial" pitchFamily="34" charset="0"/>
              <a:buChar char="•"/>
            </a:pPr>
            <a:r>
              <a:rPr lang="en-US" sz="3000" dirty="0" smtClean="0"/>
              <a:t>Under-reporting of EMs is reduced</a:t>
            </a:r>
          </a:p>
          <a:p>
            <a:pPr marL="3152775" lvl="2" indent="-473075" defTabSz="4225925">
              <a:buFont typeface="Arial" pitchFamily="34" charset="0"/>
              <a:buChar char="•"/>
            </a:pPr>
            <a:r>
              <a:rPr lang="en-US" sz="3000" dirty="0" smtClean="0"/>
              <a:t>Small scale trial of a weekly registry style report form occurred from June  through September 2012</a:t>
            </a:r>
          </a:p>
          <a:p>
            <a:pPr marL="4414838" lvl="3" indent="-411163" defTabSz="4225925">
              <a:buFont typeface="Arial" pitchFamily="34" charset="0"/>
              <a:buChar char="•"/>
            </a:pPr>
            <a:r>
              <a:rPr lang="en-US" sz="3000" dirty="0" smtClean="0"/>
              <a:t>Efficacy of trial is currently being evaluated</a:t>
            </a:r>
          </a:p>
        </p:txBody>
      </p:sp>
      <p:sp>
        <p:nvSpPr>
          <p:cNvPr id="91" name="TextBox 90"/>
          <p:cNvSpPr txBox="1"/>
          <p:nvPr/>
        </p:nvSpPr>
        <p:spPr>
          <a:xfrm>
            <a:off x="23270902" y="13758821"/>
            <a:ext cx="2492349" cy="307777"/>
          </a:xfrm>
          <a:prstGeom prst="rect">
            <a:avLst/>
          </a:prstGeom>
          <a:noFill/>
        </p:spPr>
        <p:txBody>
          <a:bodyPr wrap="none" rtlCol="0">
            <a:spAutoFit/>
          </a:bodyPr>
          <a:lstStyle/>
          <a:p>
            <a:r>
              <a:rPr lang="en-US" sz="1400" dirty="0" smtClean="0"/>
              <a:t>Maps Created by Sara Robinson</a:t>
            </a:r>
            <a:endParaRPr lang="en-US" sz="14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6959" y="1066799"/>
            <a:ext cx="3107554" cy="31716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2" descr="P:\My Documents\My Pictures\Ixscapularis2.jpg"/>
          <p:cNvPicPr>
            <a:picLocks noChangeAspect="1" noChangeArrowheads="1"/>
          </p:cNvPicPr>
          <p:nvPr/>
        </p:nvPicPr>
        <p:blipFill>
          <a:blip r:embed="rId7" cstate="print"/>
          <a:srcRect/>
          <a:stretch>
            <a:fillRect/>
          </a:stretch>
        </p:blipFill>
        <p:spPr bwMode="auto">
          <a:xfrm>
            <a:off x="1524000" y="11255918"/>
            <a:ext cx="3262087" cy="2157638"/>
          </a:xfrm>
          <a:prstGeom prst="rect">
            <a:avLst/>
          </a:prstGeom>
          <a:noFill/>
          <a:ln>
            <a:solidFill>
              <a:schemeClr val="tx1"/>
            </a:solidFill>
          </a:ln>
        </p:spPr>
      </p:pic>
      <p:pic>
        <p:nvPicPr>
          <p:cNvPr id="65" name="Picture 5" descr="P:\My Documents\My Pictures\EM.jpg"/>
          <p:cNvPicPr>
            <a:picLocks noChangeAspect="1" noChangeArrowheads="1"/>
          </p:cNvPicPr>
          <p:nvPr/>
        </p:nvPicPr>
        <p:blipFill>
          <a:blip r:embed="rId8" cstate="print"/>
          <a:srcRect/>
          <a:stretch>
            <a:fillRect/>
          </a:stretch>
        </p:blipFill>
        <p:spPr bwMode="auto">
          <a:xfrm>
            <a:off x="5552630" y="10894370"/>
            <a:ext cx="1896794" cy="2813786"/>
          </a:xfrm>
          <a:prstGeom prst="rect">
            <a:avLst/>
          </a:prstGeom>
          <a:noFill/>
          <a:ln w="9525">
            <a:solidFill>
              <a:schemeClr val="tx1"/>
            </a:solidFill>
            <a:miter lim="800000"/>
            <a:headEnd/>
            <a:tailEnd/>
          </a:ln>
        </p:spPr>
      </p:pic>
      <p:pic>
        <p:nvPicPr>
          <p:cNvPr id="66" name="Picture 6" descr="bburg"/>
          <p:cNvPicPr>
            <a:picLocks noChangeAspect="1" noChangeArrowheads="1"/>
          </p:cNvPicPr>
          <p:nvPr/>
        </p:nvPicPr>
        <p:blipFill>
          <a:blip r:embed="rId9" cstate="print"/>
          <a:srcRect/>
          <a:stretch>
            <a:fillRect/>
          </a:stretch>
        </p:blipFill>
        <p:spPr bwMode="auto">
          <a:xfrm>
            <a:off x="8220862" y="11255918"/>
            <a:ext cx="3345835" cy="2157637"/>
          </a:xfrm>
          <a:prstGeom prst="rect">
            <a:avLst/>
          </a:prstGeom>
          <a:noFill/>
          <a:ln w="9525">
            <a:solidFill>
              <a:schemeClr val="tx1"/>
            </a:solidFill>
            <a:miter lim="800000"/>
            <a:headEnd/>
            <a:tailEnd/>
          </a:ln>
        </p:spPr>
      </p:pic>
      <p:sp>
        <p:nvSpPr>
          <p:cNvPr id="19" name="TextBox 18"/>
          <p:cNvSpPr txBox="1"/>
          <p:nvPr/>
        </p:nvSpPr>
        <p:spPr>
          <a:xfrm>
            <a:off x="1489247" y="10894370"/>
            <a:ext cx="3124200" cy="707886"/>
          </a:xfrm>
          <a:prstGeom prst="rect">
            <a:avLst/>
          </a:prstGeom>
          <a:noFill/>
        </p:spPr>
        <p:txBody>
          <a:bodyPr wrap="square" rtlCol="0">
            <a:spAutoFit/>
          </a:bodyPr>
          <a:lstStyle/>
          <a:p>
            <a:r>
              <a:rPr lang="en-US" sz="2000" i="1" dirty="0" err="1" smtClean="0"/>
              <a:t>Ixodes</a:t>
            </a:r>
            <a:r>
              <a:rPr lang="en-US" sz="2000" i="1" dirty="0" smtClean="0"/>
              <a:t> </a:t>
            </a:r>
            <a:r>
              <a:rPr lang="en-US" sz="2000" i="1" dirty="0" err="1" smtClean="0"/>
              <a:t>scapularis</a:t>
            </a:r>
            <a:endParaRPr lang="en-US" sz="2000" i="1" dirty="0" smtClean="0"/>
          </a:p>
          <a:p>
            <a:endParaRPr lang="en-US" sz="2000" dirty="0"/>
          </a:p>
        </p:txBody>
      </p:sp>
      <p:sp>
        <p:nvSpPr>
          <p:cNvPr id="21" name="TextBox 20"/>
          <p:cNvSpPr txBox="1"/>
          <p:nvPr/>
        </p:nvSpPr>
        <p:spPr>
          <a:xfrm>
            <a:off x="5398659" y="13678733"/>
            <a:ext cx="2505862" cy="400110"/>
          </a:xfrm>
          <a:prstGeom prst="rect">
            <a:avLst/>
          </a:prstGeom>
          <a:noFill/>
        </p:spPr>
        <p:txBody>
          <a:bodyPr wrap="square" rtlCol="0">
            <a:spAutoFit/>
          </a:bodyPr>
          <a:lstStyle/>
          <a:p>
            <a:r>
              <a:rPr lang="en-US" sz="2000" i="1" dirty="0" smtClean="0"/>
              <a:t> Erythema </a:t>
            </a:r>
            <a:r>
              <a:rPr lang="en-US" sz="2000" i="1" dirty="0" err="1" smtClean="0"/>
              <a:t>migrans</a:t>
            </a:r>
            <a:endParaRPr lang="en-US" sz="2000" i="1" dirty="0"/>
          </a:p>
        </p:txBody>
      </p:sp>
      <p:sp>
        <p:nvSpPr>
          <p:cNvPr id="22" name="TextBox 21"/>
          <p:cNvSpPr txBox="1"/>
          <p:nvPr/>
        </p:nvSpPr>
        <p:spPr>
          <a:xfrm>
            <a:off x="8220862" y="10894370"/>
            <a:ext cx="2599538" cy="400110"/>
          </a:xfrm>
          <a:prstGeom prst="rect">
            <a:avLst/>
          </a:prstGeom>
          <a:noFill/>
        </p:spPr>
        <p:txBody>
          <a:bodyPr wrap="square" rtlCol="0">
            <a:spAutoFit/>
          </a:bodyPr>
          <a:lstStyle/>
          <a:p>
            <a:r>
              <a:rPr lang="en-US" sz="2000" i="1" dirty="0" err="1" smtClean="0"/>
              <a:t>Borrelia</a:t>
            </a:r>
            <a:r>
              <a:rPr lang="en-US" sz="2000" i="1" dirty="0" smtClean="0"/>
              <a:t> </a:t>
            </a:r>
            <a:r>
              <a:rPr lang="en-US" sz="2000" i="1" dirty="0" err="1" smtClean="0"/>
              <a:t>burgdorferi</a:t>
            </a:r>
            <a:endParaRPr lang="en-US" sz="2000" i="1" dirty="0"/>
          </a:p>
        </p:txBody>
      </p:sp>
      <p:sp>
        <p:nvSpPr>
          <p:cNvPr id="29" name="TextBox 28"/>
          <p:cNvSpPr txBox="1"/>
          <p:nvPr/>
        </p:nvSpPr>
        <p:spPr>
          <a:xfrm>
            <a:off x="9052097" y="13948952"/>
            <a:ext cx="2514600" cy="400110"/>
          </a:xfrm>
          <a:prstGeom prst="rect">
            <a:avLst/>
          </a:prstGeom>
          <a:noFill/>
        </p:spPr>
        <p:txBody>
          <a:bodyPr wrap="square" rtlCol="0">
            <a:spAutoFit/>
          </a:bodyPr>
          <a:lstStyle/>
          <a:p>
            <a:pPr algn="r"/>
            <a:r>
              <a:rPr lang="en-US" sz="2000" dirty="0" smtClean="0"/>
              <a:t>Images: Federal CDC</a:t>
            </a:r>
            <a:endParaRPr lang="en-US" sz="2000" dirty="0"/>
          </a:p>
        </p:txBody>
      </p:sp>
      <p:sp>
        <p:nvSpPr>
          <p:cNvPr id="34" name="Rectangle 33"/>
          <p:cNvSpPr/>
          <p:nvPr/>
        </p:nvSpPr>
        <p:spPr>
          <a:xfrm>
            <a:off x="1126959" y="10439400"/>
            <a:ext cx="10912641" cy="39387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8720197" y="29718000"/>
            <a:ext cx="14472745" cy="830997"/>
          </a:xfrm>
          <a:prstGeom prst="rect">
            <a:avLst/>
          </a:prstGeom>
          <a:solidFill>
            <a:srgbClr val="00B050"/>
          </a:solidFill>
          <a:ln>
            <a:solidFill>
              <a:schemeClr val="tx1"/>
            </a:solidFill>
          </a:ln>
        </p:spPr>
        <p:txBody>
          <a:bodyPr wrap="square" rtlCol="0">
            <a:spAutoFit/>
          </a:bodyPr>
          <a:lstStyle/>
          <a:p>
            <a:r>
              <a:rPr lang="en-US" sz="4800" b="1" dirty="0" smtClean="0">
                <a:solidFill>
                  <a:schemeClr val="bg1"/>
                </a:solidFill>
              </a:rPr>
              <a:t>REFERENCES</a:t>
            </a:r>
            <a:endParaRPr lang="en-US" sz="4800" b="1" dirty="0">
              <a:solidFill>
                <a:schemeClr val="bg1"/>
              </a:solidFill>
            </a:endParaRPr>
          </a:p>
        </p:txBody>
      </p:sp>
      <p:sp>
        <p:nvSpPr>
          <p:cNvPr id="50" name="TextBox 49"/>
          <p:cNvSpPr txBox="1"/>
          <p:nvPr/>
        </p:nvSpPr>
        <p:spPr>
          <a:xfrm>
            <a:off x="28800825" y="30904696"/>
            <a:ext cx="14392117" cy="1785104"/>
          </a:xfrm>
          <a:prstGeom prst="rect">
            <a:avLst/>
          </a:prstGeom>
          <a:noFill/>
          <a:ln>
            <a:solidFill>
              <a:schemeClr val="tx1"/>
            </a:solidFill>
          </a:ln>
        </p:spPr>
        <p:txBody>
          <a:bodyPr wrap="square" rtlCol="0">
            <a:spAutoFit/>
          </a:bodyPr>
          <a:lstStyle/>
          <a:p>
            <a:pPr marL="457200" indent="-457200">
              <a:buAutoNum type="arabicPeriod"/>
            </a:pPr>
            <a:r>
              <a:rPr lang="en-US" sz="2200" dirty="0" smtClean="0"/>
              <a:t>CDC. Signs and Symptoms of </a:t>
            </a:r>
            <a:r>
              <a:rPr lang="en-US" sz="2200" dirty="0"/>
              <a:t>Lyme disease. </a:t>
            </a:r>
            <a:r>
              <a:rPr lang="en-US" sz="2200" dirty="0">
                <a:hlinkClick r:id="rId10"/>
              </a:rPr>
              <a:t>http://</a:t>
            </a:r>
            <a:r>
              <a:rPr lang="en-US" sz="2200" dirty="0" smtClean="0">
                <a:hlinkClick r:id="rId10"/>
              </a:rPr>
              <a:t>www.cdc.gov/lyme/signs_symptoms/index.html</a:t>
            </a:r>
            <a:endParaRPr lang="en-US" sz="2200" dirty="0" smtClean="0"/>
          </a:p>
          <a:p>
            <a:pPr marL="457200" indent="-457200">
              <a:buAutoNum type="arabicPeriod"/>
            </a:pPr>
            <a:r>
              <a:rPr lang="en-US" sz="2200" dirty="0" smtClean="0"/>
              <a:t>CDC. Updated guidelines for evaluating public health surveillance systems: recommendations from the guidelines working group. </a:t>
            </a:r>
            <a:r>
              <a:rPr lang="en-US" sz="2200" dirty="0"/>
              <a:t>MMWR 2001; 50(RR13);1-35. </a:t>
            </a:r>
            <a:r>
              <a:rPr lang="en-US" sz="2200" dirty="0">
                <a:hlinkClick r:id="rId11"/>
              </a:rPr>
              <a:t>http://</a:t>
            </a:r>
            <a:r>
              <a:rPr lang="en-US" sz="2200" dirty="0" smtClean="0">
                <a:hlinkClick r:id="rId11"/>
              </a:rPr>
              <a:t>www.cdc.gov/mmwr/preview/mmwrhtml/rr5013a1.htm</a:t>
            </a:r>
            <a:r>
              <a:rPr lang="en-US" sz="2200" dirty="0" smtClean="0"/>
              <a:t> </a:t>
            </a:r>
          </a:p>
          <a:p>
            <a:pPr marL="457200" indent="-457200">
              <a:buAutoNum type="arabicPeriod"/>
            </a:pPr>
            <a:r>
              <a:rPr lang="en-US" sz="2200" dirty="0" smtClean="0"/>
              <a:t>CDC. 2008 Case Definition: </a:t>
            </a:r>
            <a:r>
              <a:rPr lang="en-US" sz="2200" dirty="0"/>
              <a:t>Lyme disease. </a:t>
            </a:r>
            <a:r>
              <a:rPr lang="en-US" sz="2200" dirty="0" smtClean="0"/>
              <a:t> </a:t>
            </a:r>
            <a:r>
              <a:rPr lang="en-US" sz="2200" dirty="0" smtClean="0">
                <a:hlinkClick r:id="rId12"/>
              </a:rPr>
              <a:t>http</a:t>
            </a:r>
            <a:r>
              <a:rPr lang="en-US" sz="2200" dirty="0">
                <a:hlinkClick r:id="rId12"/>
              </a:rPr>
              <a:t>://</a:t>
            </a:r>
            <a:r>
              <a:rPr lang="en-US" sz="2200" dirty="0" smtClean="0">
                <a:hlinkClick r:id="rId12"/>
              </a:rPr>
              <a:t>wwwn.cdc.gov/NNDSS/beta/bcasedef.aspx?CondYrID=751&amp;DatePub=1/1/2008</a:t>
            </a:r>
            <a:r>
              <a:rPr lang="en-US" sz="2200" dirty="0" smtClean="0"/>
              <a:t>  </a:t>
            </a:r>
          </a:p>
        </p:txBody>
      </p:sp>
    </p:spTree>
    <p:extLst>
      <p:ext uri="{BB962C8B-B14F-4D97-AF65-F5344CB8AC3E}">
        <p14:creationId xmlns:p14="http://schemas.microsoft.com/office/powerpoint/2010/main" val="469719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1010</Words>
  <Application>Microsoft Office PowerPoint</Application>
  <PresentationFormat>Custom</PresentationFormat>
  <Paragraphs>156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megan.saunders</dc:creator>
  <cp:lastModifiedBy>megan.saunders</cp:lastModifiedBy>
  <cp:revision>64</cp:revision>
  <cp:lastPrinted>2012-11-02T15:24:58Z</cp:lastPrinted>
  <dcterms:created xsi:type="dcterms:W3CDTF">2012-10-17T16:36:55Z</dcterms:created>
  <dcterms:modified xsi:type="dcterms:W3CDTF">2012-11-02T15:36:36Z</dcterms:modified>
</cp:coreProperties>
</file>