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37" r:id="rId1"/>
  </p:sldMasterIdLst>
  <p:notesMasterIdLst>
    <p:notesMasterId r:id="rId19"/>
  </p:notesMasterIdLst>
  <p:sldIdLst>
    <p:sldId id="287" r:id="rId2"/>
    <p:sldId id="283" r:id="rId3"/>
    <p:sldId id="284" r:id="rId4"/>
    <p:sldId id="282" r:id="rId5"/>
    <p:sldId id="280" r:id="rId6"/>
    <p:sldId id="281" r:id="rId7"/>
    <p:sldId id="286" r:id="rId8"/>
    <p:sldId id="256" r:id="rId9"/>
    <p:sldId id="257" r:id="rId10"/>
    <p:sldId id="274" r:id="rId11"/>
    <p:sldId id="272" r:id="rId12"/>
    <p:sldId id="269" r:id="rId13"/>
    <p:sldId id="267" r:id="rId14"/>
    <p:sldId id="273" r:id="rId15"/>
    <p:sldId id="275" r:id="rId16"/>
    <p:sldId id="276" r:id="rId17"/>
    <p:sldId id="27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 Lindsey Smith" initials="MLS" lastIdx="2" clrIdx="0">
    <p:extLst/>
  </p:cmAuthor>
  <p:cmAuthor id="2" name="Ives, Jonathan" initials="JI"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2091" autoAdjust="0"/>
  </p:normalViewPr>
  <p:slideViewPr>
    <p:cSldViewPr snapToGrid="0">
      <p:cViewPr>
        <p:scale>
          <a:sx n="80" d="100"/>
          <a:sy n="80" d="100"/>
        </p:scale>
        <p:origin x="-888" y="-72"/>
      </p:cViewPr>
      <p:guideLst>
        <p:guide orient="horz" pos="2160"/>
        <p:guide pos="2880"/>
      </p:guideLst>
    </p:cSldViewPr>
  </p:slideViewPr>
  <p:notesTextViewPr>
    <p:cViewPr>
      <p:scale>
        <a:sx n="1" d="1"/>
        <a:sy n="1" d="1"/>
      </p:scale>
      <p:origin x="0" y="0"/>
    </p:cViewPr>
  </p:notesTextViewPr>
  <p:notesViewPr>
    <p:cSldViewPr snapToGrid="0">
      <p:cViewPr varScale="1">
        <p:scale>
          <a:sx n="84" d="100"/>
          <a:sy n="84" d="100"/>
        </p:scale>
        <p:origin x="190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B406F5-33CE-46C0-B90D-DBBD55C9451A}" type="datetimeFigureOut">
              <a:rPr lang="en-US" smtClean="0"/>
              <a:t>8/27/2014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6FD453-93F1-4F70-B129-4C4E0A8857D3}" type="slidenum">
              <a:rPr lang="en-US" smtClean="0"/>
              <a:t>‹#›</a:t>
            </a:fld>
            <a:endParaRPr lang="en-US"/>
          </a:p>
        </p:txBody>
      </p:sp>
    </p:spTree>
    <p:extLst>
      <p:ext uri="{BB962C8B-B14F-4D97-AF65-F5344CB8AC3E}">
        <p14:creationId xmlns:p14="http://schemas.microsoft.com/office/powerpoint/2010/main" val="2006918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cdc.gov/vaccines/programs/afix/components.html?panel=-0#Accordion1"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www.cdc.gov/vaccines/programs/afix/components.html?panel=3#Accordion1" TargetMode="External"/><Relationship Id="rId5" Type="http://schemas.openxmlformats.org/officeDocument/2006/relationships/hyperlink" Target="http://www.cdc.gov/vaccines/programs/afix/components.html?panel=2#Accordion1" TargetMode="External"/><Relationship Id="rId4" Type="http://schemas.openxmlformats.org/officeDocument/2006/relationships/hyperlink" Target="http://www.cdc.gov/vaccines/programs/afix/components.html?panel=1#Accordion1"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FD453-93F1-4F70-B129-4C4E0A8857D3}" type="slidenum">
              <a:rPr lang="en-US" smtClean="0"/>
              <a:t>1</a:t>
            </a:fld>
            <a:endParaRPr lang="en-US"/>
          </a:p>
        </p:txBody>
      </p:sp>
    </p:spTree>
    <p:extLst>
      <p:ext uri="{BB962C8B-B14F-4D97-AF65-F5344CB8AC3E}">
        <p14:creationId xmlns:p14="http://schemas.microsoft.com/office/powerpoint/2010/main" val="24226864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FD453-93F1-4F70-B129-4C4E0A8857D3}" type="slidenum">
              <a:rPr lang="en-US" smtClean="0"/>
              <a:t>17</a:t>
            </a:fld>
            <a:endParaRPr lang="en-US"/>
          </a:p>
        </p:txBody>
      </p:sp>
    </p:spTree>
    <p:extLst>
      <p:ext uri="{BB962C8B-B14F-4D97-AF65-F5344CB8AC3E}">
        <p14:creationId xmlns:p14="http://schemas.microsoft.com/office/powerpoint/2010/main" val="297341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cap="all" dirty="0" smtClean="0">
                <a:solidFill>
                  <a:schemeClr val="tx1"/>
                </a:solidFill>
                <a:effectLst/>
                <a:latin typeface="+mn-lt"/>
                <a:ea typeface="+mn-ea"/>
                <a:cs typeface="+mn-cs"/>
              </a:rPr>
              <a:t>AFIX is a quality improvement program  used by awardees to raise immunization coverage levels, reduce missed opportunities to vaccinate, and improve standards of practices at the provider level. The acronym for this four-part dynamic strategy stands for</a:t>
            </a:r>
          </a:p>
          <a:p>
            <a:endParaRPr lang="en-US" sz="1200" b="0" kern="1200" cap="all" dirty="0" smtClean="0">
              <a:solidFill>
                <a:schemeClr val="tx1"/>
              </a:solidFill>
              <a:effectLst/>
              <a:latin typeface="+mn-lt"/>
              <a:ea typeface="+mn-ea"/>
              <a:cs typeface="+mn-cs"/>
            </a:endParaRPr>
          </a:p>
          <a:p>
            <a:r>
              <a:rPr lang="en-US" sz="1200" b="0" kern="1200" cap="all" dirty="0" smtClean="0">
                <a:solidFill>
                  <a:schemeClr val="tx1"/>
                </a:solidFill>
                <a:effectLst/>
                <a:latin typeface="+mn-lt"/>
                <a:ea typeface="+mn-ea"/>
                <a:cs typeface="+mn-cs"/>
                <a:hlinkClick r:id="rId3" action="ppaction://hlinkfile"/>
              </a:rPr>
              <a:t>Assessment</a:t>
            </a:r>
            <a:r>
              <a:rPr lang="en-US" sz="1200" b="0" kern="1200" cap="all" dirty="0" smtClean="0">
                <a:solidFill>
                  <a:schemeClr val="tx1"/>
                </a:solidFill>
                <a:effectLst/>
                <a:latin typeface="+mn-lt"/>
                <a:ea typeface="+mn-ea"/>
                <a:cs typeface="+mn-cs"/>
              </a:rPr>
              <a:t> of the healthcare provider's vaccination coverage levels and immunization practices. </a:t>
            </a:r>
          </a:p>
          <a:p>
            <a:r>
              <a:rPr lang="en-US" sz="1200" b="0" kern="1200" cap="all" dirty="0" smtClean="0">
                <a:solidFill>
                  <a:schemeClr val="tx1"/>
                </a:solidFill>
                <a:effectLst/>
                <a:latin typeface="+mn-lt"/>
                <a:ea typeface="+mn-ea"/>
                <a:cs typeface="+mn-cs"/>
                <a:hlinkClick r:id="rId4" action="ppaction://hlinkfile"/>
              </a:rPr>
              <a:t>Feedback</a:t>
            </a:r>
            <a:r>
              <a:rPr lang="en-US" sz="1200" b="0" kern="1200" cap="all" dirty="0" smtClean="0">
                <a:solidFill>
                  <a:schemeClr val="tx1"/>
                </a:solidFill>
                <a:effectLst/>
                <a:latin typeface="+mn-lt"/>
                <a:ea typeface="+mn-ea"/>
                <a:cs typeface="+mn-cs"/>
              </a:rPr>
              <a:t> of results to the provider along with recommended quality improvement strategies to improve processes, immunization practices, and coverage levels.</a:t>
            </a:r>
          </a:p>
          <a:p>
            <a:r>
              <a:rPr lang="en-US" sz="1200" b="0" kern="1200" cap="all" dirty="0" smtClean="0">
                <a:solidFill>
                  <a:schemeClr val="tx1"/>
                </a:solidFill>
                <a:effectLst/>
                <a:latin typeface="+mn-lt"/>
                <a:ea typeface="+mn-ea"/>
                <a:cs typeface="+mn-cs"/>
                <a:hlinkClick r:id="rId5" action="ppaction://hlinkfile"/>
              </a:rPr>
              <a:t>Incentives</a:t>
            </a:r>
            <a:r>
              <a:rPr lang="en-US" sz="1200" b="0" kern="1200" cap="all" dirty="0" smtClean="0">
                <a:solidFill>
                  <a:schemeClr val="tx1"/>
                </a:solidFill>
                <a:effectLst/>
                <a:latin typeface="+mn-lt"/>
                <a:ea typeface="+mn-ea"/>
                <a:cs typeface="+mn-cs"/>
              </a:rPr>
              <a:t> to recognize and reward improved performance.</a:t>
            </a:r>
          </a:p>
          <a:p>
            <a:r>
              <a:rPr lang="en-US" sz="1200" b="0" kern="1200" cap="all" dirty="0" err="1" smtClean="0">
                <a:solidFill>
                  <a:schemeClr val="tx1"/>
                </a:solidFill>
                <a:effectLst/>
                <a:latin typeface="+mn-lt"/>
                <a:ea typeface="+mn-ea"/>
                <a:cs typeface="+mn-cs"/>
                <a:hlinkClick r:id="rId6" action="ppaction://hlinkfile"/>
              </a:rPr>
              <a:t>eXchange</a:t>
            </a:r>
            <a:r>
              <a:rPr lang="en-US" sz="1200" b="0" kern="1200" cap="all" dirty="0" smtClean="0">
                <a:solidFill>
                  <a:schemeClr val="tx1"/>
                </a:solidFill>
                <a:effectLst/>
                <a:latin typeface="+mn-lt"/>
                <a:ea typeface="+mn-ea"/>
                <a:cs typeface="+mn-cs"/>
              </a:rPr>
              <a:t> of information with providers to follow up on their progress towards quality improvement in immunization services and improvement in immunization coverage levels.</a:t>
            </a:r>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Summary Report: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purpose of this report is to analyze and report the number and percentage of patients complete and UTD by the assessment date. The number and percentage of patients NOT complete are shown by immunization status. The report also shows how many doses are needed for the patient to be complete and UTD with one additional visit. </a:t>
            </a:r>
          </a:p>
          <a:p>
            <a:endParaRPr lang="en-US" dirty="0" smtClean="0"/>
          </a:p>
          <a:p>
            <a:r>
              <a:rPr lang="en-US" sz="1200" b="1" kern="1200" dirty="0" smtClean="0">
                <a:solidFill>
                  <a:schemeClr val="tx1"/>
                </a:solidFill>
                <a:effectLst/>
                <a:latin typeface="+mn-lt"/>
                <a:ea typeface="+mn-ea"/>
                <a:cs typeface="+mn-cs"/>
              </a:rPr>
              <a:t>Diagnostic Childhood Report: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purpose of this report is to analyze the total number and percentage of patients complete and UTD based on the report criteria for overall series/antigens along with number and percentage complete and UTD breakdown by doses selected.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Section II </a:t>
            </a:r>
            <a:r>
              <a:rPr lang="en-US" sz="1200" kern="1200" dirty="0" smtClean="0">
                <a:solidFill>
                  <a:schemeClr val="tx1"/>
                </a:solidFill>
                <a:effectLst/>
                <a:latin typeface="+mn-lt"/>
                <a:ea typeface="+mn-ea"/>
                <a:cs typeface="+mn-cs"/>
              </a:rPr>
              <a:t>evaluates the percentage difference between patients who started on time and completed vs. those who started late and completed by assessment date. </a:t>
            </a:r>
          </a:p>
          <a:p>
            <a:r>
              <a:rPr lang="en-US" sz="1200" b="1" kern="1200" dirty="0" smtClean="0">
                <a:solidFill>
                  <a:schemeClr val="tx1"/>
                </a:solidFill>
                <a:effectLst/>
                <a:latin typeface="+mn-lt"/>
                <a:ea typeface="+mn-ea"/>
                <a:cs typeface="+mn-cs"/>
              </a:rPr>
              <a:t>Section III </a:t>
            </a:r>
            <a:r>
              <a:rPr lang="en-US" sz="1200" kern="1200" dirty="0" smtClean="0">
                <a:solidFill>
                  <a:schemeClr val="tx1"/>
                </a:solidFill>
                <a:effectLst/>
                <a:latin typeface="+mn-lt"/>
                <a:ea typeface="+mn-ea"/>
                <a:cs typeface="+mn-cs"/>
              </a:rPr>
              <a:t>evaluates the drop-off information for </a:t>
            </a:r>
            <a:r>
              <a:rPr lang="en-US" sz="1200" kern="1200" dirty="0" err="1" smtClean="0">
                <a:solidFill>
                  <a:schemeClr val="tx1"/>
                </a:solidFill>
                <a:effectLst/>
                <a:latin typeface="+mn-lt"/>
                <a:ea typeface="+mn-ea"/>
                <a:cs typeface="+mn-cs"/>
              </a:rPr>
              <a:t>DTaP</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HepB</a:t>
            </a:r>
            <a:r>
              <a:rPr lang="en-US" sz="1200" kern="1200" dirty="0" smtClean="0">
                <a:solidFill>
                  <a:schemeClr val="tx1"/>
                </a:solidFill>
                <a:effectLst/>
                <a:latin typeface="+mn-lt"/>
                <a:ea typeface="+mn-ea"/>
                <a:cs typeface="+mn-cs"/>
              </a:rPr>
              <a:t> for patients: </a:t>
            </a:r>
          </a:p>
          <a:p>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24 months and older who received </a:t>
            </a:r>
            <a:r>
              <a:rPr lang="en-US" sz="1200" kern="1200" dirty="0" err="1" smtClean="0">
                <a:solidFill>
                  <a:schemeClr val="tx1"/>
                </a:solidFill>
                <a:effectLst/>
                <a:latin typeface="+mn-lt"/>
                <a:ea typeface="+mn-ea"/>
                <a:cs typeface="+mn-cs"/>
              </a:rPr>
              <a:t>DTaP</a:t>
            </a:r>
            <a:r>
              <a:rPr lang="en-US" sz="1200" kern="1200" dirty="0" smtClean="0">
                <a:solidFill>
                  <a:schemeClr val="tx1"/>
                </a:solidFill>
                <a:effectLst/>
                <a:latin typeface="+mn-lt"/>
                <a:ea typeface="+mn-ea"/>
                <a:cs typeface="+mn-cs"/>
              </a:rPr>
              <a:t> 1 and </a:t>
            </a:r>
            <a:r>
              <a:rPr lang="en-US" sz="1200" kern="1200" dirty="0" err="1" smtClean="0">
                <a:solidFill>
                  <a:schemeClr val="tx1"/>
                </a:solidFill>
                <a:effectLst/>
                <a:latin typeface="+mn-lt"/>
                <a:ea typeface="+mn-ea"/>
                <a:cs typeface="+mn-cs"/>
              </a:rPr>
              <a:t>HepB</a:t>
            </a:r>
            <a:r>
              <a:rPr lang="en-US" sz="1200" kern="1200" dirty="0" smtClean="0">
                <a:solidFill>
                  <a:schemeClr val="tx1"/>
                </a:solidFill>
                <a:effectLst/>
                <a:latin typeface="+mn-lt"/>
                <a:ea typeface="+mn-ea"/>
                <a:cs typeface="+mn-cs"/>
              </a:rPr>
              <a:t> 1 by 6 months of age </a:t>
            </a:r>
          </a:p>
          <a:p>
            <a:r>
              <a:rPr lang="en-US" sz="1200" kern="1200" dirty="0" smtClean="0">
                <a:solidFill>
                  <a:schemeClr val="tx1"/>
                </a:solidFill>
                <a:effectLst/>
                <a:latin typeface="+mn-lt"/>
                <a:ea typeface="+mn-ea"/>
                <a:cs typeface="+mn-cs"/>
              </a:rPr>
              <a:t>ii) 24 months and older who received </a:t>
            </a:r>
            <a:r>
              <a:rPr lang="en-US" sz="1200" kern="1200" dirty="0" err="1" smtClean="0">
                <a:solidFill>
                  <a:schemeClr val="tx1"/>
                </a:solidFill>
                <a:effectLst/>
                <a:latin typeface="+mn-lt"/>
                <a:ea typeface="+mn-ea"/>
                <a:cs typeface="+mn-cs"/>
              </a:rPr>
              <a:t>DTaP</a:t>
            </a:r>
            <a:r>
              <a:rPr lang="en-US" sz="1200" kern="1200" dirty="0" smtClean="0">
                <a:solidFill>
                  <a:schemeClr val="tx1"/>
                </a:solidFill>
                <a:effectLst/>
                <a:latin typeface="+mn-lt"/>
                <a:ea typeface="+mn-ea"/>
                <a:cs typeface="+mn-cs"/>
              </a:rPr>
              <a:t> 1 and </a:t>
            </a:r>
            <a:r>
              <a:rPr lang="en-US" sz="1200" kern="1200" dirty="0" err="1" smtClean="0">
                <a:solidFill>
                  <a:schemeClr val="tx1"/>
                </a:solidFill>
                <a:effectLst/>
                <a:latin typeface="+mn-lt"/>
                <a:ea typeface="+mn-ea"/>
                <a:cs typeface="+mn-cs"/>
              </a:rPr>
              <a:t>HepB</a:t>
            </a:r>
            <a:r>
              <a:rPr lang="en-US" sz="1200" kern="1200" dirty="0" smtClean="0">
                <a:solidFill>
                  <a:schemeClr val="tx1"/>
                </a:solidFill>
                <a:effectLst/>
                <a:latin typeface="+mn-lt"/>
                <a:ea typeface="+mn-ea"/>
                <a:cs typeface="+mn-cs"/>
              </a:rPr>
              <a:t> 1 by 6 months of age and received </a:t>
            </a:r>
            <a:r>
              <a:rPr lang="en-US" sz="1200" kern="1200" dirty="0" err="1" smtClean="0">
                <a:solidFill>
                  <a:schemeClr val="tx1"/>
                </a:solidFill>
                <a:effectLst/>
                <a:latin typeface="+mn-lt"/>
                <a:ea typeface="+mn-ea"/>
                <a:cs typeface="+mn-cs"/>
              </a:rPr>
              <a:t>DTaP</a:t>
            </a:r>
            <a:r>
              <a:rPr lang="en-US" sz="1200" kern="1200" dirty="0" smtClean="0">
                <a:solidFill>
                  <a:schemeClr val="tx1"/>
                </a:solidFill>
                <a:effectLst/>
                <a:latin typeface="+mn-lt"/>
                <a:ea typeface="+mn-ea"/>
                <a:cs typeface="+mn-cs"/>
              </a:rPr>
              <a:t> 4 and </a:t>
            </a:r>
            <a:r>
              <a:rPr lang="en-US" sz="1200" kern="1200" dirty="0" err="1" smtClean="0">
                <a:solidFill>
                  <a:schemeClr val="tx1"/>
                </a:solidFill>
                <a:effectLst/>
                <a:latin typeface="+mn-lt"/>
                <a:ea typeface="+mn-ea"/>
                <a:cs typeface="+mn-cs"/>
              </a:rPr>
              <a:t>HepB</a:t>
            </a:r>
            <a:r>
              <a:rPr lang="en-US" sz="1200" kern="1200" dirty="0" smtClean="0">
                <a:solidFill>
                  <a:schemeClr val="tx1"/>
                </a:solidFill>
                <a:effectLst/>
                <a:latin typeface="+mn-lt"/>
                <a:ea typeface="+mn-ea"/>
                <a:cs typeface="+mn-cs"/>
              </a:rPr>
              <a:t> 3 by 24 months of age </a:t>
            </a:r>
          </a:p>
          <a:p>
            <a:r>
              <a:rPr lang="en-US" sz="1200" kern="1200" dirty="0" smtClean="0">
                <a:solidFill>
                  <a:schemeClr val="tx1"/>
                </a:solidFill>
                <a:effectLst/>
                <a:latin typeface="+mn-lt"/>
                <a:ea typeface="+mn-ea"/>
                <a:cs typeface="+mn-cs"/>
              </a:rPr>
              <a:t>iii) Patients who didn’t return for immunization for </a:t>
            </a:r>
            <a:r>
              <a:rPr lang="en-US" sz="1200" kern="1200" dirty="0" err="1" smtClean="0">
                <a:solidFill>
                  <a:schemeClr val="tx1"/>
                </a:solidFill>
                <a:effectLst/>
                <a:latin typeface="+mn-lt"/>
                <a:ea typeface="+mn-ea"/>
                <a:cs typeface="+mn-cs"/>
              </a:rPr>
              <a:t>DTaP</a:t>
            </a:r>
            <a:r>
              <a:rPr lang="en-US" sz="1200" kern="1200" dirty="0" smtClean="0">
                <a:solidFill>
                  <a:schemeClr val="tx1"/>
                </a:solidFill>
                <a:effectLst/>
                <a:latin typeface="+mn-lt"/>
                <a:ea typeface="+mn-ea"/>
                <a:cs typeface="+mn-cs"/>
              </a:rPr>
              <a:t> 4 and </a:t>
            </a:r>
            <a:r>
              <a:rPr lang="en-US" sz="1200" kern="1200" dirty="0" err="1" smtClean="0">
                <a:solidFill>
                  <a:schemeClr val="tx1"/>
                </a:solidFill>
                <a:effectLst/>
                <a:latin typeface="+mn-lt"/>
                <a:ea typeface="+mn-ea"/>
                <a:cs typeface="+mn-cs"/>
              </a:rPr>
              <a:t>HepB</a:t>
            </a:r>
            <a:r>
              <a:rPr lang="en-US" sz="1200" kern="1200" dirty="0" smtClean="0">
                <a:solidFill>
                  <a:schemeClr val="tx1"/>
                </a:solidFill>
                <a:effectLst/>
                <a:latin typeface="+mn-lt"/>
                <a:ea typeface="+mn-ea"/>
                <a:cs typeface="+mn-cs"/>
              </a:rPr>
              <a:t> 3 by 24 months of age.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Section IV </a:t>
            </a:r>
            <a:r>
              <a:rPr lang="en-US" sz="1200" kern="1200" dirty="0" smtClean="0">
                <a:solidFill>
                  <a:schemeClr val="tx1"/>
                </a:solidFill>
                <a:effectLst/>
                <a:latin typeface="+mn-lt"/>
                <a:ea typeface="+mn-ea"/>
                <a:cs typeface="+mn-cs"/>
              </a:rPr>
              <a:t>analyzes those patients who missed opportunity to be immunized based on their last immunization visit to be UTD by assessment date. </a:t>
            </a:r>
          </a:p>
          <a:p>
            <a:r>
              <a:rPr lang="en-US" sz="1200" b="1" kern="1200" dirty="0" smtClean="0">
                <a:solidFill>
                  <a:schemeClr val="tx1"/>
                </a:solidFill>
                <a:effectLst/>
                <a:latin typeface="+mn-lt"/>
                <a:ea typeface="+mn-ea"/>
                <a:cs typeface="+mn-cs"/>
              </a:rPr>
              <a:t>Section V </a:t>
            </a:r>
            <a:r>
              <a:rPr lang="en-US" sz="1200" kern="1200" dirty="0" smtClean="0">
                <a:solidFill>
                  <a:schemeClr val="tx1"/>
                </a:solidFill>
                <a:effectLst/>
                <a:latin typeface="+mn-lt"/>
                <a:ea typeface="+mn-ea"/>
                <a:cs typeface="+mn-cs"/>
              </a:rPr>
              <a:t>assesses the accelerated immunization schedule for late immunization starter patients who are not UTD with selected antigens by 12 months of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Single Antigen Childhood: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purpose of this report is to evaluate the count and percentage of patients who are immunized by age intervals between 3 and 24 months and the dose based on user-selected report criteria. This report does not take being UTD into consideration.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Missed Opportunities: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purpose of this report is to analyze and list all patients with date of birth, name of vaccine missed, number of dose missed, and vaccination date based on user-selected report criteria.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Invalid Dose: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purpose of this report is to analyze and list all patients with date of birth, invalid dose, invalid dose date, and a reason why the dose is invalid based on user-selected report criteria.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Not Up To Date: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purpose of this report is to analyze and list all patients with date of birth who are not up-to-date based on user-selected report criteria. </a:t>
            </a:r>
          </a:p>
          <a:p>
            <a:endParaRPr lang="en-US" dirty="0"/>
          </a:p>
        </p:txBody>
      </p:sp>
      <p:sp>
        <p:nvSpPr>
          <p:cNvPr id="4" name="Slide Number Placeholder 3"/>
          <p:cNvSpPr>
            <a:spLocks noGrp="1"/>
          </p:cNvSpPr>
          <p:nvPr>
            <p:ph type="sldNum" sz="quarter" idx="10"/>
          </p:nvPr>
        </p:nvSpPr>
        <p:spPr/>
        <p:txBody>
          <a:bodyPr/>
          <a:lstStyle/>
          <a:p>
            <a:fld id="{BB6FD453-93F1-4F70-B129-4C4E0A8857D3}" type="slidenum">
              <a:rPr lang="en-US" smtClean="0"/>
              <a:t>4</a:t>
            </a:fld>
            <a:endParaRPr lang="en-US"/>
          </a:p>
        </p:txBody>
      </p:sp>
    </p:spTree>
    <p:extLst>
      <p:ext uri="{BB962C8B-B14F-4D97-AF65-F5344CB8AC3E}">
        <p14:creationId xmlns:p14="http://schemas.microsoft.com/office/powerpoint/2010/main" val="3047902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report runs nightly Monday through Friday   </a:t>
            </a:r>
          </a:p>
          <a:p>
            <a:r>
              <a:rPr lang="en-US" sz="1200" kern="1200" dirty="0" smtClean="0">
                <a:solidFill>
                  <a:schemeClr val="tx1"/>
                </a:solidFill>
                <a:effectLst/>
                <a:latin typeface="+mn-lt"/>
                <a:ea typeface="+mn-ea"/>
                <a:cs typeface="+mn-cs"/>
              </a:rPr>
              <a:t>This graph and client listing reflects an up to date status regardless of age when given if it has been documented in ImmPact.  For example, if a child receives first dose of MMR at 2 will be considered up to date for this report (unlike some other reports that would consider the child not up to date because was not given by the ACIP recommended age).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By clicking directly on the graph you will get a listing of the Daily Client Report Status </a:t>
            </a:r>
          </a:p>
        </p:txBody>
      </p:sp>
      <p:sp>
        <p:nvSpPr>
          <p:cNvPr id="4" name="Slide Number Placeholder 3"/>
          <p:cNvSpPr>
            <a:spLocks noGrp="1"/>
          </p:cNvSpPr>
          <p:nvPr>
            <p:ph type="sldNum" sz="quarter" idx="10"/>
          </p:nvPr>
        </p:nvSpPr>
        <p:spPr/>
        <p:txBody>
          <a:bodyPr/>
          <a:lstStyle/>
          <a:p>
            <a:fld id="{BB6FD453-93F1-4F70-B129-4C4E0A8857D3}" type="slidenum">
              <a:rPr lang="en-US" smtClean="0"/>
              <a:t>5</a:t>
            </a:fld>
            <a:endParaRPr lang="en-US"/>
          </a:p>
        </p:txBody>
      </p:sp>
    </p:spTree>
    <p:extLst>
      <p:ext uri="{BB962C8B-B14F-4D97-AF65-F5344CB8AC3E}">
        <p14:creationId xmlns:p14="http://schemas.microsoft.com/office/powerpoint/2010/main" val="3099088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Notice that the most recent listing is at the top of the page  - you have a choice of coverage rates or patient listing as well as a choice of opening in PDF or Excel </a:t>
            </a:r>
          </a:p>
          <a:p>
            <a:endParaRPr lang="en-US" dirty="0" smtClean="0"/>
          </a:p>
          <a:p>
            <a:r>
              <a:rPr lang="en-US" sz="1200" kern="1200" dirty="0" smtClean="0">
                <a:solidFill>
                  <a:schemeClr val="tx1"/>
                </a:solidFill>
                <a:effectLst/>
                <a:latin typeface="+mn-lt"/>
                <a:ea typeface="+mn-ea"/>
                <a:cs typeface="+mn-cs"/>
              </a:rPr>
              <a:t>Page 1 of the coverage rates will show how many clients are affiliated with your site being the primary provider and how many clients are up to date and how many are off schedule – page 2 will show the graph</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Client listing will show the name of the client(s) and which vaccines are overdue first, then shows the up to date clients </a:t>
            </a:r>
          </a:p>
          <a:p>
            <a:endParaRPr lang="en-US" dirty="0"/>
          </a:p>
        </p:txBody>
      </p:sp>
      <p:sp>
        <p:nvSpPr>
          <p:cNvPr id="4" name="Slide Number Placeholder 3"/>
          <p:cNvSpPr>
            <a:spLocks noGrp="1"/>
          </p:cNvSpPr>
          <p:nvPr>
            <p:ph type="sldNum" sz="quarter" idx="10"/>
          </p:nvPr>
        </p:nvSpPr>
        <p:spPr/>
        <p:txBody>
          <a:bodyPr/>
          <a:lstStyle/>
          <a:p>
            <a:fld id="{BB6FD453-93F1-4F70-B129-4C4E0A8857D3}" type="slidenum">
              <a:rPr lang="en-US" smtClean="0"/>
              <a:t>6</a:t>
            </a:fld>
            <a:endParaRPr lang="en-US"/>
          </a:p>
        </p:txBody>
      </p:sp>
    </p:spTree>
    <p:extLst>
      <p:ext uri="{BB962C8B-B14F-4D97-AF65-F5344CB8AC3E}">
        <p14:creationId xmlns:p14="http://schemas.microsoft.com/office/powerpoint/2010/main" val="3599561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association to the client can be limited to primary, secondary, or both </a:t>
            </a:r>
          </a:p>
          <a:p>
            <a:r>
              <a:rPr lang="en-US" sz="1200" kern="1200" dirty="0" smtClean="0">
                <a:solidFill>
                  <a:schemeClr val="tx1"/>
                </a:solidFill>
                <a:effectLst/>
                <a:latin typeface="+mn-lt"/>
                <a:ea typeface="+mn-ea"/>
                <a:cs typeface="+mn-cs"/>
              </a:rPr>
              <a:t>can be limited to </a:t>
            </a:r>
            <a:r>
              <a:rPr lang="en-US" sz="1200" kern="1200" dirty="0" err="1" smtClean="0">
                <a:solidFill>
                  <a:schemeClr val="tx1"/>
                </a:solidFill>
                <a:effectLst/>
                <a:latin typeface="+mn-lt"/>
                <a:ea typeface="+mn-ea"/>
                <a:cs typeface="+mn-cs"/>
              </a:rPr>
              <a:t>MaineCare</a:t>
            </a:r>
            <a:r>
              <a:rPr lang="en-US" sz="1200" kern="1200" dirty="0" smtClean="0">
                <a:solidFill>
                  <a:schemeClr val="tx1"/>
                </a:solidFill>
                <a:effectLst/>
                <a:latin typeface="+mn-lt"/>
                <a:ea typeface="+mn-ea"/>
                <a:cs typeface="+mn-cs"/>
              </a:rPr>
              <a:t> clients, non-</a:t>
            </a:r>
            <a:r>
              <a:rPr lang="en-US" sz="1200" kern="1200" dirty="0" err="1" smtClean="0">
                <a:solidFill>
                  <a:schemeClr val="tx1"/>
                </a:solidFill>
                <a:effectLst/>
                <a:latin typeface="+mn-lt"/>
                <a:ea typeface="+mn-ea"/>
                <a:cs typeface="+mn-cs"/>
              </a:rPr>
              <a:t>MaineCare</a:t>
            </a:r>
            <a:r>
              <a:rPr lang="en-US" sz="1200" kern="1200" dirty="0" smtClean="0">
                <a:solidFill>
                  <a:schemeClr val="tx1"/>
                </a:solidFill>
                <a:effectLst/>
                <a:latin typeface="+mn-lt"/>
                <a:ea typeface="+mn-ea"/>
                <a:cs typeface="+mn-cs"/>
              </a:rPr>
              <a:t> clients, or both</a:t>
            </a:r>
          </a:p>
          <a:p>
            <a:r>
              <a:rPr lang="en-US" sz="1200" kern="1200" dirty="0" smtClean="0">
                <a:solidFill>
                  <a:schemeClr val="tx1"/>
                </a:solidFill>
                <a:effectLst/>
                <a:latin typeface="+mn-lt"/>
                <a:ea typeface="+mn-ea"/>
                <a:cs typeface="+mn-cs"/>
              </a:rPr>
              <a:t>Gender can be limited to female, male, or both</a:t>
            </a:r>
          </a:p>
          <a:p>
            <a:r>
              <a:rPr lang="en-US" sz="1200" kern="1200" dirty="0" smtClean="0">
                <a:solidFill>
                  <a:schemeClr val="tx1"/>
                </a:solidFill>
                <a:effectLst/>
                <a:latin typeface="+mn-lt"/>
                <a:ea typeface="+mn-ea"/>
                <a:cs typeface="+mn-cs"/>
              </a:rPr>
              <a:t>The County can be used or not</a:t>
            </a:r>
          </a:p>
          <a:p>
            <a:r>
              <a:rPr lang="en-US" sz="1200" kern="1200" dirty="0" smtClean="0">
                <a:solidFill>
                  <a:schemeClr val="tx1"/>
                </a:solidFill>
                <a:effectLst/>
                <a:latin typeface="+mn-lt"/>
                <a:ea typeface="+mn-ea"/>
                <a:cs typeface="+mn-cs"/>
              </a:rPr>
              <a:t>Birth date range can be expansive or limited to what the practice desires –</a:t>
            </a:r>
          </a:p>
          <a:p>
            <a:r>
              <a:rPr lang="en-US" sz="1200" kern="1200" dirty="0" smtClean="0">
                <a:solidFill>
                  <a:schemeClr val="tx1"/>
                </a:solidFill>
                <a:effectLst/>
                <a:latin typeface="+mn-lt"/>
                <a:ea typeface="+mn-ea"/>
                <a:cs typeface="+mn-cs"/>
              </a:rPr>
              <a:t>For example a practice might want to see their 4, 5, 6 year olds who are past due for MMR and Varicella – they would plug in appropriate birth dates, leave the UTD rule at the defaulted ACIP schedule and choose the coverage level by clicking the “by vaccine group” button and then adding the varicella and </a:t>
            </a:r>
            <a:r>
              <a:rPr lang="en-US" sz="1200" kern="1200" dirty="0" err="1" smtClean="0">
                <a:solidFill>
                  <a:schemeClr val="tx1"/>
                </a:solidFill>
                <a:effectLst/>
                <a:latin typeface="+mn-lt"/>
                <a:ea typeface="+mn-ea"/>
                <a:cs typeface="+mn-cs"/>
              </a:rPr>
              <a:t>mmr</a:t>
            </a:r>
            <a:r>
              <a:rPr lang="en-US" sz="1200" kern="1200" dirty="0" smtClean="0">
                <a:solidFill>
                  <a:schemeClr val="tx1"/>
                </a:solidFill>
                <a:effectLst/>
                <a:latin typeface="+mn-lt"/>
                <a:ea typeface="+mn-ea"/>
                <a:cs typeface="+mn-cs"/>
              </a:rPr>
              <a:t> vaccines to the selected vaccine group box.  The output type option defaults to coverage level but by choosing the patient listing and generating report, the site will get a list of names of clients that are overdue.  This can be opened in either PDF or Excel format.</a:t>
            </a:r>
          </a:p>
          <a:p>
            <a:r>
              <a:rPr lang="en-US" sz="1200" kern="1200" dirty="0" smtClean="0">
                <a:solidFill>
                  <a:schemeClr val="tx1"/>
                </a:solidFill>
                <a:effectLst/>
                <a:latin typeface="+mn-lt"/>
                <a:ea typeface="+mn-ea"/>
                <a:cs typeface="+mn-cs"/>
              </a:rPr>
              <a:t>Another example is if practice wants to see which clients are overdue for one vaccine by selecting parameters and then choosing the single antigen request to be up to date and again choosing the patient listing to get names otherwise will only get a coverage rate with a graph. </a:t>
            </a:r>
          </a:p>
          <a:p>
            <a:endParaRPr lang="en-US" dirty="0"/>
          </a:p>
        </p:txBody>
      </p:sp>
      <p:sp>
        <p:nvSpPr>
          <p:cNvPr id="4" name="Slide Number Placeholder 3"/>
          <p:cNvSpPr>
            <a:spLocks noGrp="1"/>
          </p:cNvSpPr>
          <p:nvPr>
            <p:ph type="sldNum" sz="quarter" idx="10"/>
          </p:nvPr>
        </p:nvSpPr>
        <p:spPr/>
        <p:txBody>
          <a:bodyPr/>
          <a:lstStyle/>
          <a:p>
            <a:fld id="{BB6FD453-93F1-4F70-B129-4C4E0A8857D3}" type="slidenum">
              <a:rPr lang="en-US" smtClean="0"/>
              <a:t>7</a:t>
            </a:fld>
            <a:endParaRPr lang="en-US"/>
          </a:p>
        </p:txBody>
      </p:sp>
    </p:spTree>
    <p:extLst>
      <p:ext uri="{BB962C8B-B14F-4D97-AF65-F5344CB8AC3E}">
        <p14:creationId xmlns:p14="http://schemas.microsoft.com/office/powerpoint/2010/main" val="1687243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Rotavirus</a:t>
            </a:r>
            <a:r>
              <a:rPr lang="en-US" baseline="0" dirty="0" smtClean="0"/>
              <a:t> can be 2 doses of 2-dose RV or 1 dose of 2-dose RV plus 2 doses of 3-dose RV or 3 doses of 3-dose RV</a:t>
            </a:r>
          </a:p>
          <a:p>
            <a:r>
              <a:rPr lang="en-US" baseline="0" dirty="0" smtClean="0"/>
              <a:t>EXPLAIN FLU</a:t>
            </a:r>
          </a:p>
          <a:p>
            <a:r>
              <a:rPr lang="en-US" baseline="0" dirty="0" smtClean="0"/>
              <a:t>Reports include clients who meet the age criteria as of the 15</a:t>
            </a:r>
            <a:r>
              <a:rPr lang="en-US" baseline="30000" dirty="0" smtClean="0"/>
              <a:t>th</a:t>
            </a:r>
            <a:r>
              <a:rPr lang="en-US" baseline="0" dirty="0" smtClean="0"/>
              <a:t> of the month prior to the month during which the report is run:</a:t>
            </a:r>
          </a:p>
          <a:p>
            <a:pPr marL="171450" indent="-171450">
              <a:buFont typeface="Arial" panose="020B0604020202020204" pitchFamily="34" charset="0"/>
              <a:buChar char="•"/>
            </a:pPr>
            <a:r>
              <a:rPr lang="en-US" baseline="0" dirty="0" smtClean="0"/>
              <a:t>For a 2 year old report run on any day between 10/1/2013 and 10/31/2013, it will include children who turn 2 between 9/15/12 and 9/15/13, and who were born between 9/15/10 and 9/15/11.</a:t>
            </a:r>
          </a:p>
          <a:p>
            <a:pPr marL="171450" indent="-171450">
              <a:buFont typeface="Arial" panose="020B0604020202020204" pitchFamily="34" charset="0"/>
              <a:buChar char="•"/>
            </a:pPr>
            <a:r>
              <a:rPr lang="en-US" baseline="0" dirty="0" smtClean="0"/>
              <a:t>The report counts vaccines as UTD or DCM based on the number of required VALID doses given.</a:t>
            </a:r>
          </a:p>
          <a:p>
            <a:pPr marL="171450" indent="-171450">
              <a:buFont typeface="Arial" panose="020B0604020202020204" pitchFamily="34" charset="0"/>
              <a:buChar char="•"/>
            </a:pPr>
            <a:r>
              <a:rPr lang="en-US" baseline="0" dirty="0" smtClean="0"/>
              <a:t>The report includes only doses given by or on the child’s corresponding birthday (2</a:t>
            </a:r>
            <a:r>
              <a:rPr lang="en-US" baseline="30000" dirty="0" smtClean="0"/>
              <a:t>nd</a:t>
            </a:r>
            <a:r>
              <a:rPr lang="en-US" baseline="0" dirty="0" smtClean="0"/>
              <a:t>, 6</a:t>
            </a:r>
            <a:r>
              <a:rPr lang="en-US" baseline="30000" dirty="0" smtClean="0"/>
              <a:t>th</a:t>
            </a:r>
            <a:r>
              <a:rPr lang="en-US" baseline="0" dirty="0" smtClean="0"/>
              <a:t>, or 13</a:t>
            </a:r>
            <a:r>
              <a:rPr lang="en-US" baseline="30000" dirty="0" smtClean="0"/>
              <a:t>th</a:t>
            </a:r>
            <a:r>
              <a:rPr lang="en-US" baseline="0" dirty="0" smtClean="0"/>
              <a:t>)</a:t>
            </a:r>
          </a:p>
          <a:p>
            <a:pPr marL="171450" indent="-171450">
              <a:buFont typeface="Arial" panose="020B0604020202020204" pitchFamily="34" charset="0"/>
              <a:buChar char="•"/>
            </a:pPr>
            <a:r>
              <a:rPr lang="en-US" baseline="0" dirty="0" smtClean="0"/>
              <a:t>Late-Up-To Date doses are NOT included in the count and DO count against the rate.</a:t>
            </a:r>
            <a:endParaRPr lang="en-US" dirty="0"/>
          </a:p>
        </p:txBody>
      </p:sp>
      <p:sp>
        <p:nvSpPr>
          <p:cNvPr id="4" name="Slide Number Placeholder 3"/>
          <p:cNvSpPr>
            <a:spLocks noGrp="1"/>
          </p:cNvSpPr>
          <p:nvPr>
            <p:ph type="sldNum" sz="quarter" idx="10"/>
          </p:nvPr>
        </p:nvSpPr>
        <p:spPr/>
        <p:txBody>
          <a:bodyPr/>
          <a:lstStyle/>
          <a:p>
            <a:fld id="{BB6FD453-93F1-4F70-B129-4C4E0A8857D3}" type="slidenum">
              <a:rPr lang="en-US" smtClean="0"/>
              <a:t>9</a:t>
            </a:fld>
            <a:endParaRPr lang="en-US"/>
          </a:p>
        </p:txBody>
      </p:sp>
    </p:spTree>
    <p:extLst>
      <p:ext uri="{BB962C8B-B14F-4D97-AF65-F5344CB8AC3E}">
        <p14:creationId xmlns:p14="http://schemas.microsoft.com/office/powerpoint/2010/main" val="1036588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FD453-93F1-4F70-B129-4C4E0A8857D3}" type="slidenum">
              <a:rPr lang="en-US" smtClean="0"/>
              <a:t>11</a:t>
            </a:fld>
            <a:endParaRPr lang="en-US"/>
          </a:p>
        </p:txBody>
      </p:sp>
    </p:spTree>
    <p:extLst>
      <p:ext uri="{BB962C8B-B14F-4D97-AF65-F5344CB8AC3E}">
        <p14:creationId xmlns:p14="http://schemas.microsoft.com/office/powerpoint/2010/main" val="3036928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these</a:t>
            </a:r>
            <a:r>
              <a:rPr lang="en-US" baseline="0" dirty="0" smtClean="0"/>
              <a:t> reasons results are not comparable to other </a:t>
            </a:r>
            <a:r>
              <a:rPr lang="en-US" baseline="0" dirty="0" err="1" smtClean="0"/>
              <a:t>ImmPact</a:t>
            </a:r>
            <a:r>
              <a:rPr lang="en-US" baseline="0" dirty="0" smtClean="0"/>
              <a:t> reports</a:t>
            </a:r>
            <a:endParaRPr lang="en-US" dirty="0"/>
          </a:p>
        </p:txBody>
      </p:sp>
      <p:sp>
        <p:nvSpPr>
          <p:cNvPr id="4" name="Slide Number Placeholder 3"/>
          <p:cNvSpPr>
            <a:spLocks noGrp="1"/>
          </p:cNvSpPr>
          <p:nvPr>
            <p:ph type="sldNum" sz="quarter" idx="10"/>
          </p:nvPr>
        </p:nvSpPr>
        <p:spPr/>
        <p:txBody>
          <a:bodyPr/>
          <a:lstStyle/>
          <a:p>
            <a:fld id="{BB6FD453-93F1-4F70-B129-4C4E0A8857D3}" type="slidenum">
              <a:rPr lang="en-US" smtClean="0"/>
              <a:t>12</a:t>
            </a:fld>
            <a:endParaRPr lang="en-US"/>
          </a:p>
        </p:txBody>
      </p:sp>
    </p:spTree>
    <p:extLst>
      <p:ext uri="{BB962C8B-B14F-4D97-AF65-F5344CB8AC3E}">
        <p14:creationId xmlns:p14="http://schemas.microsoft.com/office/powerpoint/2010/main" val="2952057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IHOC Quick Picks</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4 IHOC immunization measures are added under the Coverage Level quick picks with the “IHOC” label as prefix (see red box in Figure 2 below). These 4 IHOC immunization measures mimic the mechanism that is run for </a:t>
            </a:r>
            <a:r>
              <a:rPr lang="en-US" sz="1200" kern="1200" dirty="0" err="1" smtClean="0">
                <a:solidFill>
                  <a:schemeClr val="tx1"/>
                </a:solidFill>
                <a:latin typeface="+mn-lt"/>
                <a:ea typeface="+mn-ea"/>
                <a:cs typeface="+mn-cs"/>
              </a:rPr>
              <a:t>CoCASA</a:t>
            </a:r>
            <a:r>
              <a:rPr lang="en-US" sz="1200" kern="1200" dirty="0" smtClean="0">
                <a:solidFill>
                  <a:schemeClr val="tx1"/>
                </a:solidFill>
                <a:latin typeface="+mn-lt"/>
                <a:ea typeface="+mn-ea"/>
                <a:cs typeface="+mn-cs"/>
              </a:rPr>
              <a:t> report, which meet the following criteria:</a:t>
            </a:r>
          </a:p>
          <a:p>
            <a:pPr lvl="0"/>
            <a:r>
              <a:rPr lang="en-US" sz="1200" kern="1200" dirty="0" smtClean="0">
                <a:solidFill>
                  <a:schemeClr val="tx1"/>
                </a:solidFill>
                <a:latin typeface="+mn-lt"/>
                <a:ea typeface="+mn-ea"/>
                <a:cs typeface="+mn-cs"/>
              </a:rPr>
              <a:t>The report is run for clients who met the age criteria as of the 15</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of the prior month.</a:t>
            </a:r>
          </a:p>
          <a:p>
            <a:pPr lvl="0"/>
            <a:r>
              <a:rPr lang="en-US" sz="1200" kern="1200" dirty="0" smtClean="0">
                <a:solidFill>
                  <a:schemeClr val="tx1"/>
                </a:solidFill>
                <a:latin typeface="+mn-lt"/>
                <a:ea typeface="+mn-ea"/>
                <a:cs typeface="+mn-cs"/>
              </a:rPr>
              <a:t>This report includes only VALID doses given.</a:t>
            </a:r>
          </a:p>
          <a:p>
            <a:pPr lvl="0"/>
            <a:r>
              <a:rPr lang="en-US" sz="1200" kern="1200" dirty="0" smtClean="0">
                <a:solidFill>
                  <a:schemeClr val="tx1"/>
                </a:solidFill>
                <a:latin typeface="+mn-lt"/>
                <a:ea typeface="+mn-ea"/>
                <a:cs typeface="+mn-cs"/>
              </a:rPr>
              <a:t>This report includes only doses given by or on their Birthday, Late-Up-To Dates are NOT included in your count and do count against your rate. </a:t>
            </a:r>
          </a:p>
          <a:p>
            <a:pPr lvl="0"/>
            <a:r>
              <a:rPr lang="en-US" sz="1200" kern="1200" dirty="0" smtClean="0">
                <a:solidFill>
                  <a:schemeClr val="tx1"/>
                </a:solidFill>
                <a:latin typeface="+mn-lt"/>
                <a:ea typeface="+mn-ea"/>
                <a:cs typeface="+mn-cs"/>
              </a:rPr>
              <a:t>For IHOC quick pick - At Age 2, the system will count both 2-dose and 3-dose for </a:t>
            </a:r>
            <a:r>
              <a:rPr lang="en-US" sz="1200" b="1" kern="1200" dirty="0" smtClean="0">
                <a:solidFill>
                  <a:schemeClr val="tx1"/>
                </a:solidFill>
                <a:latin typeface="+mn-lt"/>
                <a:ea typeface="+mn-ea"/>
                <a:cs typeface="+mn-cs"/>
              </a:rPr>
              <a:t>Rotavirus</a:t>
            </a:r>
            <a:r>
              <a:rPr lang="en-US" sz="1200" kern="1200" dirty="0" smtClean="0">
                <a:solidFill>
                  <a:schemeClr val="tx1"/>
                </a:solidFill>
                <a:latin typeface="+mn-lt"/>
                <a:ea typeface="+mn-ea"/>
                <a:cs typeface="+mn-cs"/>
              </a:rPr>
              <a:t> vaccine depending on  what  type of vaccine was administered first.    If </a:t>
            </a:r>
            <a:r>
              <a:rPr lang="en-US" sz="1200" kern="1200" dirty="0" err="1" smtClean="0">
                <a:solidFill>
                  <a:schemeClr val="tx1"/>
                </a:solidFill>
                <a:latin typeface="+mn-lt"/>
                <a:ea typeface="+mn-ea"/>
                <a:cs typeface="+mn-cs"/>
              </a:rPr>
              <a:t>Rotateq</a:t>
            </a:r>
            <a:r>
              <a:rPr lang="en-US" sz="1200" kern="1200" dirty="0" smtClean="0">
                <a:solidFill>
                  <a:schemeClr val="tx1"/>
                </a:solidFill>
                <a:latin typeface="+mn-lt"/>
                <a:ea typeface="+mn-ea"/>
                <a:cs typeface="+mn-cs"/>
              </a:rPr>
              <a:t> was administered as the first dose in a  i3-dose series, 3 rotavirus doses will need to be given to be considered up to date. (UTD).  If </a:t>
            </a:r>
            <a:r>
              <a:rPr lang="en-US" sz="1200" kern="1200" dirty="0" err="1" smtClean="0">
                <a:solidFill>
                  <a:schemeClr val="tx1"/>
                </a:solidFill>
                <a:latin typeface="+mn-lt"/>
                <a:ea typeface="+mn-ea"/>
                <a:cs typeface="+mn-cs"/>
              </a:rPr>
              <a:t>Rotarix</a:t>
            </a:r>
            <a:r>
              <a:rPr lang="en-US" sz="1200" kern="1200" dirty="0" smtClean="0">
                <a:solidFill>
                  <a:schemeClr val="tx1"/>
                </a:solidFill>
                <a:latin typeface="+mn-lt"/>
                <a:ea typeface="+mn-ea"/>
                <a:cs typeface="+mn-cs"/>
              </a:rPr>
              <a:t> was given first, 2 rotavirus vaccines will need to be given to be UTD.</a:t>
            </a:r>
          </a:p>
          <a:p>
            <a:pPr lvl="0"/>
            <a:r>
              <a:rPr lang="en-US" sz="1200" kern="1200" dirty="0" smtClean="0">
                <a:solidFill>
                  <a:schemeClr val="tx1"/>
                </a:solidFill>
                <a:latin typeface="+mn-lt"/>
                <a:ea typeface="+mn-ea"/>
                <a:cs typeface="+mn-cs"/>
              </a:rPr>
              <a:t>For IHOC quick pick – At Age 2, </a:t>
            </a:r>
            <a:r>
              <a:rPr lang="en-US" sz="1200" b="1" kern="1200" dirty="0" smtClean="0">
                <a:solidFill>
                  <a:schemeClr val="tx1"/>
                </a:solidFill>
                <a:latin typeface="+mn-lt"/>
                <a:ea typeface="+mn-ea"/>
                <a:cs typeface="+mn-cs"/>
              </a:rPr>
              <a:t>flu </a:t>
            </a:r>
            <a:r>
              <a:rPr lang="en-US" sz="1200" kern="1200" dirty="0" smtClean="0">
                <a:solidFill>
                  <a:schemeClr val="tx1"/>
                </a:solidFill>
                <a:latin typeface="+mn-lt"/>
                <a:ea typeface="+mn-ea"/>
                <a:cs typeface="+mn-cs"/>
              </a:rPr>
              <a:t>vaccine is included in the combination rate.  In the immunization reports that were provided by IHOC to First STEPS practices, the flu vaccine was reported as a separate measure for the previous flu season and not included in the combination rate</a:t>
            </a:r>
          </a:p>
          <a:p>
            <a:r>
              <a:rPr lang="en-US" sz="1200" kern="1200" dirty="0" smtClean="0">
                <a:solidFill>
                  <a:schemeClr val="tx1"/>
                </a:solidFill>
                <a:latin typeface="+mn-lt"/>
                <a:ea typeface="+mn-ea"/>
                <a:cs typeface="+mn-cs"/>
              </a:rPr>
              <a:t>Each IHOC Quick Pick on the Immunization Coverage Report Criteria Page can generate two types of output for the IHOC Immunizations Measure rates in two versions —a spreadsheet (.csv or Excel) or a .pdf (Adobe):</a:t>
            </a:r>
          </a:p>
          <a:p>
            <a:pPr lvl="0"/>
            <a:r>
              <a:rPr lang="en-US" sz="1200" kern="1200" dirty="0" smtClean="0">
                <a:solidFill>
                  <a:schemeClr val="tx1"/>
                </a:solidFill>
                <a:latin typeface="+mn-lt"/>
                <a:ea typeface="+mn-ea"/>
                <a:cs typeface="+mn-cs"/>
              </a:rPr>
              <a:t>Coverage Rates:  Generates the practice’s rates for each of the single </a:t>
            </a:r>
            <a:r>
              <a:rPr lang="en-US" sz="1200" kern="1200" dirty="0" err="1" smtClean="0">
                <a:solidFill>
                  <a:schemeClr val="tx1"/>
                </a:solidFill>
                <a:latin typeface="+mn-lt"/>
                <a:ea typeface="+mn-ea"/>
                <a:cs typeface="+mn-cs"/>
              </a:rPr>
              <a:t>vacciness</a:t>
            </a:r>
            <a:r>
              <a:rPr lang="en-US" sz="1200" kern="1200" dirty="0" smtClean="0">
                <a:solidFill>
                  <a:schemeClr val="tx1"/>
                </a:solidFill>
                <a:latin typeface="+mn-lt"/>
                <a:ea typeface="+mn-ea"/>
                <a:cs typeface="+mn-cs"/>
              </a:rPr>
              <a:t> as well as a combination rate.</a:t>
            </a:r>
          </a:p>
          <a:p>
            <a:pPr lvl="0"/>
            <a:r>
              <a:rPr lang="en-US" sz="1200" kern="1200" dirty="0" smtClean="0">
                <a:solidFill>
                  <a:schemeClr val="tx1"/>
                </a:solidFill>
                <a:latin typeface="+mn-lt"/>
                <a:ea typeface="+mn-ea"/>
                <a:cs typeface="+mn-cs"/>
              </a:rPr>
              <a:t>Patient Listing: Generates a list of the practice’s clients organized by those counted for (Up To Date) or against (not Up To Date) the practice’s rate. Please note that: The children who appear on the Patient Listing as being overdue for vaccines are those who did not have their immunizations Up To Date </a:t>
            </a:r>
            <a:r>
              <a:rPr lang="en-US" sz="1200" u="sng" kern="1200" dirty="0" smtClean="0">
                <a:solidFill>
                  <a:schemeClr val="tx1"/>
                </a:solidFill>
                <a:latin typeface="+mn-lt"/>
                <a:ea typeface="+mn-ea"/>
                <a:cs typeface="+mn-cs"/>
              </a:rPr>
              <a:t>before or on </a:t>
            </a:r>
            <a:r>
              <a:rPr lang="en-US" sz="1200" kern="1200" dirty="0" smtClean="0">
                <a:solidFill>
                  <a:schemeClr val="tx1"/>
                </a:solidFill>
                <a:latin typeface="+mn-lt"/>
                <a:ea typeface="+mn-ea"/>
                <a:cs typeface="+mn-cs"/>
              </a:rPr>
              <a:t> their birthdate, based on the age criteria defined in each IHOC Quick Pick.  This Patient List should not be used for Recall/Reminder because children on the list may have received immunizations </a:t>
            </a:r>
            <a:r>
              <a:rPr lang="en-US" sz="1200" u="sng" kern="1200" dirty="0" smtClean="0">
                <a:solidFill>
                  <a:schemeClr val="tx1"/>
                </a:solidFill>
                <a:latin typeface="+mn-lt"/>
                <a:ea typeface="+mn-ea"/>
                <a:cs typeface="+mn-cs"/>
              </a:rPr>
              <a:t>after</a:t>
            </a:r>
            <a:r>
              <a:rPr lang="en-US" sz="1200" kern="1200" dirty="0" smtClean="0">
                <a:solidFill>
                  <a:schemeClr val="tx1"/>
                </a:solidFill>
                <a:latin typeface="+mn-lt"/>
                <a:ea typeface="+mn-ea"/>
                <a:cs typeface="+mn-cs"/>
              </a:rPr>
              <a:t> their birthdate, which means they could be Up To Date </a:t>
            </a:r>
            <a:r>
              <a:rPr lang="en-US" sz="1200" i="1" kern="1200" dirty="0" smtClean="0">
                <a:solidFill>
                  <a:schemeClr val="tx1"/>
                </a:solidFill>
                <a:latin typeface="+mn-lt"/>
                <a:ea typeface="+mn-ea"/>
                <a:cs typeface="+mn-cs"/>
              </a:rPr>
              <a:t>clinically</a:t>
            </a:r>
            <a:r>
              <a:rPr lang="en-US" sz="1200" kern="1200" dirty="0" smtClean="0">
                <a:solidFill>
                  <a:schemeClr val="tx1"/>
                </a:solidFill>
                <a:latin typeface="+mn-lt"/>
                <a:ea typeface="+mn-ea"/>
                <a:cs typeface="+mn-cs"/>
              </a:rPr>
              <a:t> at the time of the report. There is a separate Change Request  in development to provide a Recall/Reminder list by IHOC Quick Pick. </a:t>
            </a:r>
          </a:p>
          <a:p>
            <a:r>
              <a:rPr lang="en-US" sz="1200" b="1" kern="1200" dirty="0" smtClean="0">
                <a:solidFill>
                  <a:schemeClr val="tx1"/>
                </a:solidFill>
                <a:latin typeface="+mn-lt"/>
                <a:ea typeface="+mn-ea"/>
                <a:cs typeface="+mn-cs"/>
              </a:rPr>
              <a:t>Steps for Generating IHOC Immunization Measures</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Simply apply the following steps to run any of the IHOC measures. Given “IHOC: At Age 2 - </a:t>
            </a:r>
            <a:r>
              <a:rPr lang="en-US" sz="1200" kern="1200" dirty="0" err="1" smtClean="0">
                <a:solidFill>
                  <a:schemeClr val="tx1"/>
                </a:solidFill>
                <a:latin typeface="+mn-lt"/>
                <a:ea typeface="+mn-ea"/>
                <a:cs typeface="+mn-cs"/>
              </a:rPr>
              <a:t>DTaP</a:t>
            </a:r>
            <a:r>
              <a:rPr lang="en-US" sz="1200" kern="1200" dirty="0" smtClean="0">
                <a:solidFill>
                  <a:schemeClr val="tx1"/>
                </a:solidFill>
                <a:latin typeface="+mn-lt"/>
                <a:ea typeface="+mn-ea"/>
                <a:cs typeface="+mn-cs"/>
              </a:rPr>
              <a:t>-Polio-MMR-</a:t>
            </a:r>
            <a:r>
              <a:rPr lang="en-US" sz="1200" kern="1200" dirty="0" err="1" smtClean="0">
                <a:solidFill>
                  <a:schemeClr val="tx1"/>
                </a:solidFill>
                <a:latin typeface="+mn-lt"/>
                <a:ea typeface="+mn-ea"/>
                <a:cs typeface="+mn-cs"/>
              </a:rPr>
              <a:t>Hib</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HepB</a:t>
            </a:r>
            <a:r>
              <a:rPr lang="en-US" sz="1200" kern="1200" dirty="0" smtClean="0">
                <a:solidFill>
                  <a:schemeClr val="tx1"/>
                </a:solidFill>
                <a:latin typeface="+mn-lt"/>
                <a:ea typeface="+mn-ea"/>
                <a:cs typeface="+mn-cs"/>
              </a:rPr>
              <a:t>-Varicella-</a:t>
            </a:r>
            <a:r>
              <a:rPr lang="en-US" sz="1200" kern="1200" dirty="0" err="1" smtClean="0">
                <a:solidFill>
                  <a:schemeClr val="tx1"/>
                </a:solidFill>
                <a:latin typeface="+mn-lt"/>
                <a:ea typeface="+mn-ea"/>
                <a:cs typeface="+mn-cs"/>
              </a:rPr>
              <a:t>Pneumo</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HepA</a:t>
            </a:r>
            <a:r>
              <a:rPr lang="en-US" sz="1200" kern="1200" dirty="0" smtClean="0">
                <a:solidFill>
                  <a:schemeClr val="tx1"/>
                </a:solidFill>
                <a:latin typeface="+mn-lt"/>
                <a:ea typeface="+mn-ea"/>
                <a:cs typeface="+mn-cs"/>
              </a:rPr>
              <a:t>-RV-Flu” as an example:</a:t>
            </a:r>
          </a:p>
          <a:p>
            <a:pPr lvl="0"/>
            <a:r>
              <a:rPr lang="en-US" sz="1200" kern="1200" dirty="0" smtClean="0">
                <a:solidFill>
                  <a:schemeClr val="tx1"/>
                </a:solidFill>
                <a:latin typeface="+mn-lt"/>
                <a:ea typeface="+mn-ea"/>
                <a:cs typeface="+mn-cs"/>
              </a:rPr>
              <a:t>Select any organization/site that you are authorized to run report on.</a:t>
            </a:r>
          </a:p>
          <a:p>
            <a:pPr lvl="0"/>
            <a:r>
              <a:rPr lang="en-US" sz="1200" kern="1200" dirty="0" smtClean="0">
                <a:solidFill>
                  <a:schemeClr val="tx1"/>
                </a:solidFill>
                <a:latin typeface="+mn-lt"/>
                <a:ea typeface="+mn-ea"/>
                <a:cs typeface="+mn-cs"/>
              </a:rPr>
              <a:t>Click one IHOC quick pick, the “Birth Date Range” would be automatically filled to meet any age criteria displayed in that IHOC quick pick. And the Immunized As of date is automatically filled as “N/A”. For example (see green box in the figure below):</a:t>
            </a:r>
          </a:p>
          <a:p>
            <a:pPr lvl="0"/>
            <a:r>
              <a:rPr lang="en-US" sz="1200" kern="1200" dirty="0" smtClean="0">
                <a:solidFill>
                  <a:schemeClr val="tx1"/>
                </a:solidFill>
                <a:latin typeface="+mn-lt"/>
                <a:ea typeface="+mn-ea"/>
                <a:cs typeface="+mn-cs"/>
              </a:rPr>
              <a:t>Run report on “07/01/2013”</a:t>
            </a:r>
          </a:p>
          <a:p>
            <a:pPr lvl="0"/>
            <a:r>
              <a:rPr lang="en-US" sz="1200" kern="1200" dirty="0" smtClean="0">
                <a:solidFill>
                  <a:schemeClr val="tx1"/>
                </a:solidFill>
                <a:latin typeface="+mn-lt"/>
                <a:ea typeface="+mn-ea"/>
                <a:cs typeface="+mn-cs"/>
              </a:rPr>
              <a:t>Select “IHOC: At Age 2 - </a:t>
            </a:r>
            <a:r>
              <a:rPr lang="en-US" sz="1200" kern="1200" dirty="0" err="1" smtClean="0">
                <a:solidFill>
                  <a:schemeClr val="tx1"/>
                </a:solidFill>
                <a:latin typeface="+mn-lt"/>
                <a:ea typeface="+mn-ea"/>
                <a:cs typeface="+mn-cs"/>
              </a:rPr>
              <a:t>DTaP</a:t>
            </a:r>
            <a:r>
              <a:rPr lang="en-US" sz="1200" kern="1200" dirty="0" smtClean="0">
                <a:solidFill>
                  <a:schemeClr val="tx1"/>
                </a:solidFill>
                <a:latin typeface="+mn-lt"/>
                <a:ea typeface="+mn-ea"/>
                <a:cs typeface="+mn-cs"/>
              </a:rPr>
              <a:t>-Polio-MMR-</a:t>
            </a:r>
            <a:r>
              <a:rPr lang="en-US" sz="1200" kern="1200" dirty="0" err="1" smtClean="0">
                <a:solidFill>
                  <a:schemeClr val="tx1"/>
                </a:solidFill>
                <a:latin typeface="+mn-lt"/>
                <a:ea typeface="+mn-ea"/>
                <a:cs typeface="+mn-cs"/>
              </a:rPr>
              <a:t>Hib</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HepB</a:t>
            </a:r>
            <a:r>
              <a:rPr lang="en-US" sz="1200" kern="1200" dirty="0" smtClean="0">
                <a:solidFill>
                  <a:schemeClr val="tx1"/>
                </a:solidFill>
                <a:latin typeface="+mn-lt"/>
                <a:ea typeface="+mn-ea"/>
                <a:cs typeface="+mn-cs"/>
              </a:rPr>
              <a:t>-Varicella-</a:t>
            </a:r>
            <a:r>
              <a:rPr lang="en-US" sz="1200" kern="1200" dirty="0" err="1" smtClean="0">
                <a:solidFill>
                  <a:schemeClr val="tx1"/>
                </a:solidFill>
                <a:latin typeface="+mn-lt"/>
                <a:ea typeface="+mn-ea"/>
                <a:cs typeface="+mn-cs"/>
              </a:rPr>
              <a:t>Pneumo</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HepA</a:t>
            </a:r>
            <a:r>
              <a:rPr lang="en-US" sz="1200" kern="1200" dirty="0" smtClean="0">
                <a:solidFill>
                  <a:schemeClr val="tx1"/>
                </a:solidFill>
                <a:latin typeface="+mn-lt"/>
                <a:ea typeface="+mn-ea"/>
                <a:cs typeface="+mn-cs"/>
              </a:rPr>
              <a:t>-RV-Flu” </a:t>
            </a:r>
          </a:p>
          <a:p>
            <a:pPr lvl="0"/>
            <a:r>
              <a:rPr lang="en-US" sz="1200" kern="1200" dirty="0" smtClean="0">
                <a:solidFill>
                  <a:schemeClr val="tx1"/>
                </a:solidFill>
                <a:latin typeface="+mn-lt"/>
                <a:ea typeface="+mn-ea"/>
                <a:cs typeface="+mn-cs"/>
              </a:rPr>
              <a:t>Birth Date Range is automatically filled as “06/15/2010” to “06/15/2011” </a:t>
            </a:r>
          </a:p>
          <a:p>
            <a:pPr lvl="0"/>
            <a:r>
              <a:rPr lang="en-US" sz="1200" kern="1200" dirty="0" smtClean="0">
                <a:solidFill>
                  <a:schemeClr val="tx1"/>
                </a:solidFill>
                <a:latin typeface="+mn-lt"/>
                <a:ea typeface="+mn-ea"/>
                <a:cs typeface="+mn-cs"/>
              </a:rPr>
              <a:t>Immunized As of date is automatically filled as “N/A”.</a:t>
            </a:r>
          </a:p>
          <a:p>
            <a:pPr lvl="0"/>
            <a:r>
              <a:rPr lang="en-US" sz="1200" kern="1200" dirty="0" smtClean="0">
                <a:solidFill>
                  <a:schemeClr val="tx1"/>
                </a:solidFill>
                <a:latin typeface="+mn-lt"/>
                <a:ea typeface="+mn-ea"/>
                <a:cs typeface="+mn-cs"/>
              </a:rPr>
              <a:t>Select Output Type in the bottom of the page.</a:t>
            </a:r>
          </a:p>
          <a:p>
            <a:pPr lvl="0"/>
            <a:r>
              <a:rPr lang="en-US" sz="1200" kern="1200" dirty="0" smtClean="0">
                <a:solidFill>
                  <a:schemeClr val="tx1"/>
                </a:solidFill>
                <a:latin typeface="+mn-lt"/>
                <a:ea typeface="+mn-ea"/>
                <a:cs typeface="+mn-cs"/>
              </a:rPr>
              <a:t>Click Generate Report on the top right of the page.</a:t>
            </a:r>
          </a:p>
          <a:p>
            <a:pPr lvl="0"/>
            <a:r>
              <a:rPr lang="en-US" sz="1200" kern="1200" dirty="0" smtClean="0">
                <a:solidFill>
                  <a:schemeClr val="tx1"/>
                </a:solidFill>
                <a:latin typeface="+mn-lt"/>
                <a:ea typeface="+mn-ea"/>
                <a:cs typeface="+mn-cs"/>
              </a:rPr>
              <a:t>Wait until the report is 100% completed.</a:t>
            </a:r>
          </a:p>
          <a:p>
            <a:pPr lvl="0"/>
            <a:r>
              <a:rPr lang="en-US" sz="1200" kern="1200" dirty="0" smtClean="0">
                <a:solidFill>
                  <a:schemeClr val="tx1"/>
                </a:solidFill>
                <a:latin typeface="+mn-lt"/>
                <a:ea typeface="+mn-ea"/>
                <a:cs typeface="+mn-cs"/>
              </a:rPr>
              <a:t>Select either the </a:t>
            </a:r>
            <a:r>
              <a:rPr lang="en-US" sz="1200" kern="1200" dirty="0" err="1" smtClean="0">
                <a:solidFill>
                  <a:schemeClr val="tx1"/>
                </a:solidFill>
                <a:latin typeface="+mn-lt"/>
                <a:ea typeface="+mn-ea"/>
                <a:cs typeface="+mn-cs"/>
              </a:rPr>
              <a:t>cvs</a:t>
            </a:r>
            <a:r>
              <a:rPr lang="en-US" sz="1200" kern="1200" dirty="0" smtClean="0">
                <a:solidFill>
                  <a:schemeClr val="tx1"/>
                </a:solidFill>
                <a:latin typeface="+mn-lt"/>
                <a:ea typeface="+mn-ea"/>
                <a:cs typeface="+mn-cs"/>
              </a:rPr>
              <a:t> or pdf format to open the report file. Sample Immunization reports for children immunization measure is partially displayed below:</a:t>
            </a:r>
          </a:p>
          <a:p>
            <a:r>
              <a:rPr lang="en-US" sz="1200" kern="1200" dirty="0" smtClean="0">
                <a:solidFill>
                  <a:schemeClr val="tx1"/>
                </a:solidFill>
                <a:latin typeface="+mn-lt"/>
                <a:ea typeface="+mn-ea"/>
                <a:cs typeface="+mn-cs"/>
              </a:rPr>
              <a:t> maybe simpler language </a:t>
            </a:r>
          </a:p>
          <a:p>
            <a:endParaRPr lang="en-US" dirty="0"/>
          </a:p>
        </p:txBody>
      </p:sp>
      <p:sp>
        <p:nvSpPr>
          <p:cNvPr id="4" name="Slide Number Placeholder 3"/>
          <p:cNvSpPr>
            <a:spLocks noGrp="1"/>
          </p:cNvSpPr>
          <p:nvPr>
            <p:ph type="sldNum" sz="quarter" idx="10"/>
          </p:nvPr>
        </p:nvSpPr>
        <p:spPr/>
        <p:txBody>
          <a:bodyPr/>
          <a:lstStyle/>
          <a:p>
            <a:fld id="{BB6FD453-93F1-4F70-B129-4C4E0A8857D3}" type="slidenum">
              <a:rPr lang="en-US" smtClean="0"/>
              <a:t>13</a:t>
            </a:fld>
            <a:endParaRPr lang="en-US"/>
          </a:p>
        </p:txBody>
      </p:sp>
    </p:spTree>
    <p:extLst>
      <p:ext uri="{BB962C8B-B14F-4D97-AF65-F5344CB8AC3E}">
        <p14:creationId xmlns:p14="http://schemas.microsoft.com/office/powerpoint/2010/main" val="898641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58C4CA-3B44-4B41-9E66-9837B1D127AA}"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FCC3C-A05E-41FB-A6FD-7C74473560F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58C4CA-3B44-4B41-9E66-9837B1D127AA}"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FCC3C-A05E-41FB-A6FD-7C74473560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58C4CA-3B44-4B41-9E66-9837B1D127AA}"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FCC3C-A05E-41FB-A6FD-7C74473560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58C4CA-3B44-4B41-9E66-9837B1D127AA}"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FCC3C-A05E-41FB-A6FD-7C74473560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58C4CA-3B44-4B41-9E66-9837B1D127AA}"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FCC3C-A05E-41FB-A6FD-7C74473560F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58C4CA-3B44-4B41-9E66-9837B1D127AA}" type="datetimeFigureOut">
              <a:rPr lang="en-US" smtClean="0"/>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AFCC3C-A05E-41FB-A6FD-7C74473560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58C4CA-3B44-4B41-9E66-9837B1D127AA}" type="datetimeFigureOut">
              <a:rPr lang="en-US" smtClean="0"/>
              <a:t>8/27/2014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AFCC3C-A05E-41FB-A6FD-7C74473560F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58C4CA-3B44-4B41-9E66-9837B1D127AA}" type="datetimeFigureOut">
              <a:rPr lang="en-US" smtClean="0"/>
              <a:t>8/27/2014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AFCC3C-A05E-41FB-A6FD-7C74473560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58C4CA-3B44-4B41-9E66-9837B1D127AA}" type="datetimeFigureOut">
              <a:rPr lang="en-US" smtClean="0"/>
              <a:t>8/27/2014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AFCC3C-A05E-41FB-A6FD-7C74473560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58C4CA-3B44-4B41-9E66-9837B1D127AA}" type="datetimeFigureOut">
              <a:rPr lang="en-US" smtClean="0"/>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AFCC3C-A05E-41FB-A6FD-7C74473560F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58C4CA-3B44-4B41-9E66-9837B1D127AA}" type="datetimeFigureOut">
              <a:rPr lang="en-US" smtClean="0"/>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AFCC3C-A05E-41FB-A6FD-7C74473560F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A58C4CA-3B44-4B41-9E66-9837B1D127AA}" type="datetimeFigureOut">
              <a:rPr lang="en-US" smtClean="0"/>
              <a:t>8/27/2014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3AFCC3C-A05E-41FB-A6FD-7C74473560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nielle.hall@maine.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leebrady.leeannbradyllc.netdna-cdn.com/wp-content/uploads/2012/05/reportspic.jp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mainequalitycounts.org/image_upload/IHOC%20Quick%20Picks%20in%20ImmPact%20Info%202-24-2014.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mainequalitycounts.org/page/2-688/phase-i-updat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877" y="4033869"/>
            <a:ext cx="3580409" cy="990600"/>
          </a:xfrm>
        </p:spPr>
        <p:txBody>
          <a:bodyPr>
            <a:normAutofit fontScale="90000"/>
          </a:bodyPr>
          <a:lstStyle/>
          <a:p>
            <a:r>
              <a:rPr lang="en-US" dirty="0" smtClean="0"/>
              <a:t>ImmPact Reports</a:t>
            </a:r>
            <a:br>
              <a:rPr lang="en-US" dirty="0" smtClean="0"/>
            </a:br>
            <a:r>
              <a:rPr lang="en-US" sz="2700" dirty="0" smtClean="0"/>
              <a:t>Danielle Hall</a:t>
            </a:r>
            <a:br>
              <a:rPr lang="en-US" sz="2700" dirty="0" smtClean="0"/>
            </a:br>
            <a:r>
              <a:rPr lang="en-US" sz="1800" dirty="0" smtClean="0">
                <a:hlinkClick r:id="rId3"/>
              </a:rPr>
              <a:t>danielle.hall@maine.gov</a:t>
            </a:r>
            <a:r>
              <a:rPr lang="en-US" dirty="0" smtClean="0"/>
              <a:t/>
            </a:r>
            <a:br>
              <a:rPr lang="en-US" dirty="0" smtClean="0"/>
            </a:br>
            <a:endParaRPr lang="en-US" dirty="0"/>
          </a:p>
        </p:txBody>
      </p:sp>
      <p:pic>
        <p:nvPicPr>
          <p:cNvPr id="2050" name="Picture 2" descr="Stack of Documents">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1975" y="423770"/>
            <a:ext cx="5186425" cy="53051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4" name="Picture 3" descr="MCDClogo-color"/>
          <p:cNvPicPr/>
          <p:nvPr/>
        </p:nvPicPr>
        <p:blipFill>
          <a:blip r:embed="rId6" cstate="print"/>
          <a:srcRect/>
          <a:stretch>
            <a:fillRect/>
          </a:stretch>
        </p:blipFill>
        <p:spPr bwMode="auto">
          <a:xfrm>
            <a:off x="108857" y="4834117"/>
            <a:ext cx="2743200" cy="1247775"/>
          </a:xfrm>
          <a:prstGeom prst="rect">
            <a:avLst/>
          </a:prstGeom>
          <a:noFill/>
          <a:ln w="9525">
            <a:noFill/>
            <a:miter lim="800000"/>
            <a:headEnd/>
            <a:tailEnd/>
          </a:ln>
        </p:spPr>
      </p:pic>
    </p:spTree>
    <p:extLst>
      <p:ext uri="{BB962C8B-B14F-4D97-AF65-F5344CB8AC3E}">
        <p14:creationId xmlns:p14="http://schemas.microsoft.com/office/powerpoint/2010/main" val="37435118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7144"/>
            <a:ext cx="8229600" cy="990600"/>
          </a:xfrm>
        </p:spPr>
        <p:txBody>
          <a:bodyPr>
            <a:normAutofit fontScale="90000"/>
          </a:bodyPr>
          <a:lstStyle/>
          <a:p>
            <a:r>
              <a:rPr lang="en-US" dirty="0" smtClean="0"/>
              <a:t>Choosing the Right Report – 2 Options</a:t>
            </a:r>
            <a:endParaRPr lang="en-US" dirty="0"/>
          </a:p>
        </p:txBody>
      </p:sp>
      <p:sp>
        <p:nvSpPr>
          <p:cNvPr id="3" name="Content Placeholder 2"/>
          <p:cNvSpPr>
            <a:spLocks noGrp="1"/>
          </p:cNvSpPr>
          <p:nvPr>
            <p:ph idx="1"/>
          </p:nvPr>
        </p:nvSpPr>
        <p:spPr>
          <a:xfrm>
            <a:off x="240631" y="1455816"/>
            <a:ext cx="8710864" cy="4876800"/>
          </a:xfrm>
        </p:spPr>
        <p:txBody>
          <a:bodyPr>
            <a:normAutofit fontScale="92500" lnSpcReduction="20000"/>
          </a:bodyPr>
          <a:lstStyle/>
          <a:p>
            <a:r>
              <a:rPr lang="en-US" sz="2600" dirty="0" smtClean="0"/>
              <a:t>Coverage Rates</a:t>
            </a:r>
            <a:r>
              <a:rPr lang="en-US" dirty="0" smtClean="0"/>
              <a:t> </a:t>
            </a:r>
          </a:p>
          <a:p>
            <a:pPr lvl="1"/>
            <a:r>
              <a:rPr lang="en-US" sz="2200" dirty="0"/>
              <a:t>A</a:t>
            </a:r>
            <a:r>
              <a:rPr lang="en-US" sz="2200" dirty="0" smtClean="0"/>
              <a:t>ggregate report for the selected practice</a:t>
            </a:r>
          </a:p>
          <a:p>
            <a:pPr lvl="1"/>
            <a:r>
              <a:rPr lang="en-US" sz="2200" dirty="0" smtClean="0"/>
              <a:t>Includes numerator, denominator, and rate for each of the single vaccines and a combination </a:t>
            </a:r>
          </a:p>
          <a:p>
            <a:pPr marL="274320" lvl="1" indent="0">
              <a:buNone/>
            </a:pPr>
            <a:endParaRPr lang="en-US" sz="2200" dirty="0" smtClean="0"/>
          </a:p>
          <a:p>
            <a:r>
              <a:rPr lang="en-US" sz="2600" dirty="0" smtClean="0"/>
              <a:t>Patient Listing </a:t>
            </a:r>
          </a:p>
          <a:p>
            <a:pPr lvl="1"/>
            <a:r>
              <a:rPr lang="en-US" sz="2200" dirty="0"/>
              <a:t>P</a:t>
            </a:r>
            <a:r>
              <a:rPr lang="en-US" sz="2200" dirty="0" smtClean="0"/>
              <a:t>atient-level report for the corresponding coverage rates report for the practice</a:t>
            </a:r>
          </a:p>
          <a:p>
            <a:pPr lvl="1"/>
            <a:r>
              <a:rPr lang="en-US" sz="2200" dirty="0" smtClean="0"/>
              <a:t>Shows a list of patients who counted for (UTD) the combination rate in the report and those who counted against (Not UTD) the combination rate, with the overdue vaccines specified</a:t>
            </a:r>
          </a:p>
          <a:p>
            <a:pPr lvl="1"/>
            <a:r>
              <a:rPr lang="en-US" sz="2200" dirty="0" smtClean="0"/>
              <a:t>Do not use this report for Reminder/Recall</a:t>
            </a:r>
          </a:p>
          <a:p>
            <a:pPr lvl="3"/>
            <a:r>
              <a:rPr lang="en-US" sz="1900" dirty="0" smtClean="0"/>
              <a:t>Children may have received immunizations after their birthday, which means they might be up to date clinically at the time of the report</a:t>
            </a:r>
          </a:p>
          <a:p>
            <a:pPr lvl="3"/>
            <a:r>
              <a:rPr lang="en-US" sz="1900" dirty="0" smtClean="0"/>
              <a:t>Practices wishing to generate a Reminder/Recall list that corresponds to the IHOC Quick Picks should use the new IHOC Quick Picks on the Reminder/Recall Request page in </a:t>
            </a:r>
            <a:r>
              <a:rPr lang="en-US" sz="1900" dirty="0" err="1" smtClean="0"/>
              <a:t>ImmPact</a:t>
            </a:r>
            <a:r>
              <a:rPr lang="en-US" sz="1900" dirty="0" smtClean="0"/>
              <a:t>.</a:t>
            </a:r>
            <a:endParaRPr lang="en-US" sz="1900" dirty="0"/>
          </a:p>
        </p:txBody>
      </p:sp>
    </p:spTree>
    <p:extLst>
      <p:ext uri="{BB962C8B-B14F-4D97-AF65-F5344CB8AC3E}">
        <p14:creationId xmlns:p14="http://schemas.microsoft.com/office/powerpoint/2010/main" val="41613564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33400"/>
            <a:ext cx="8448261" cy="990600"/>
          </a:xfrm>
        </p:spPr>
        <p:txBody>
          <a:bodyPr>
            <a:normAutofit/>
          </a:bodyPr>
          <a:lstStyle/>
          <a:p>
            <a:r>
              <a:rPr lang="en-US" sz="3200" dirty="0" smtClean="0"/>
              <a:t>Why Use the IHOC Quick Pick Reports?</a:t>
            </a:r>
            <a:endParaRPr lang="en-US" sz="3200" dirty="0"/>
          </a:p>
        </p:txBody>
      </p:sp>
      <p:sp>
        <p:nvSpPr>
          <p:cNvPr id="3" name="Content Placeholder 2"/>
          <p:cNvSpPr>
            <a:spLocks noGrp="1"/>
          </p:cNvSpPr>
          <p:nvPr>
            <p:ph idx="1"/>
          </p:nvPr>
        </p:nvSpPr>
        <p:spPr>
          <a:xfrm>
            <a:off x="457200" y="1560444"/>
            <a:ext cx="8438322" cy="4876800"/>
          </a:xfrm>
        </p:spPr>
        <p:txBody>
          <a:bodyPr>
            <a:normAutofit/>
          </a:bodyPr>
          <a:lstStyle/>
          <a:p>
            <a:r>
              <a:rPr lang="en-US" dirty="0" smtClean="0"/>
              <a:t>Another way of looking at data – includes </a:t>
            </a:r>
            <a:r>
              <a:rPr lang="en-US" dirty="0" err="1" smtClean="0"/>
              <a:t>HepA</a:t>
            </a:r>
            <a:r>
              <a:rPr lang="en-US" dirty="0" smtClean="0"/>
              <a:t>, Rotavirus and Flu</a:t>
            </a:r>
          </a:p>
          <a:p>
            <a:r>
              <a:rPr lang="en-US" dirty="0" smtClean="0"/>
              <a:t>Maine </a:t>
            </a:r>
            <a:r>
              <a:rPr lang="en-US" dirty="0"/>
              <a:t>Health Management Coalition’s</a:t>
            </a:r>
            <a:r>
              <a:rPr lang="en-US" dirty="0" smtClean="0"/>
              <a:t> </a:t>
            </a:r>
            <a:r>
              <a:rPr lang="en-US" dirty="0"/>
              <a:t>Pathways to </a:t>
            </a:r>
            <a:r>
              <a:rPr lang="en-US" dirty="0" smtClean="0"/>
              <a:t>Excellence uses the rates generated by the IHOC Quick Picks for public reporting </a:t>
            </a:r>
          </a:p>
          <a:p>
            <a:endParaRPr lang="en-US" dirty="0" smtClean="0"/>
          </a:p>
          <a:p>
            <a:endParaRPr lang="en-US" dirty="0" smtClean="0"/>
          </a:p>
          <a:p>
            <a:endParaRPr lang="en-US" dirty="0"/>
          </a:p>
        </p:txBody>
      </p:sp>
    </p:spTree>
    <p:extLst>
      <p:ext uri="{BB962C8B-B14F-4D97-AF65-F5344CB8AC3E}">
        <p14:creationId xmlns:p14="http://schemas.microsoft.com/office/powerpoint/2010/main" val="557625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852" y="192512"/>
            <a:ext cx="8602580" cy="1094874"/>
          </a:xfrm>
        </p:spPr>
        <p:txBody>
          <a:bodyPr/>
          <a:lstStyle/>
          <a:p>
            <a:pPr algn="ctr"/>
            <a:r>
              <a:rPr lang="en-US" sz="3200" dirty="0" smtClean="0"/>
              <a:t>IHOC </a:t>
            </a:r>
            <a:r>
              <a:rPr lang="en-US" sz="3200" dirty="0"/>
              <a:t>Quick Pick </a:t>
            </a:r>
            <a:r>
              <a:rPr lang="en-US" sz="3200" dirty="0" smtClean="0"/>
              <a:t>Reports: What’s Different?</a:t>
            </a:r>
            <a:endParaRPr lang="en-US" sz="3200" dirty="0"/>
          </a:p>
        </p:txBody>
      </p:sp>
      <p:sp>
        <p:nvSpPr>
          <p:cNvPr id="3" name="Content Placeholder 2"/>
          <p:cNvSpPr>
            <a:spLocks noGrp="1"/>
          </p:cNvSpPr>
          <p:nvPr>
            <p:ph idx="1"/>
          </p:nvPr>
        </p:nvSpPr>
        <p:spPr>
          <a:xfrm>
            <a:off x="439387" y="1320800"/>
            <a:ext cx="8396499" cy="5537200"/>
          </a:xfrm>
        </p:spPr>
        <p:txBody>
          <a:bodyPr>
            <a:normAutofit/>
          </a:bodyPr>
          <a:lstStyle/>
          <a:p>
            <a:r>
              <a:rPr lang="en-US" dirty="0" smtClean="0">
                <a:cs typeface="Arial" panose="020B0604020202020204" pitchFamily="34" charset="0"/>
              </a:rPr>
              <a:t>IHOC Quick Pick reports differ from other </a:t>
            </a:r>
            <a:r>
              <a:rPr lang="en-US" dirty="0" err="1" smtClean="0">
                <a:cs typeface="Arial" panose="020B0604020202020204" pitchFamily="34" charset="0"/>
              </a:rPr>
              <a:t>ImmPact</a:t>
            </a:r>
            <a:r>
              <a:rPr lang="en-US" dirty="0" smtClean="0">
                <a:cs typeface="Arial" panose="020B0604020202020204" pitchFamily="34" charset="0"/>
              </a:rPr>
              <a:t> reports, the MIP AFIX Process and the National Immunization Survey in several ways:</a:t>
            </a:r>
          </a:p>
          <a:p>
            <a:pPr marL="731520" lvl="1" indent="-457200">
              <a:buFont typeface="+mj-lt"/>
              <a:buAutoNum type="arabicPeriod"/>
            </a:pPr>
            <a:r>
              <a:rPr lang="en-US" dirty="0" smtClean="0">
                <a:solidFill>
                  <a:schemeClr val="tx1"/>
                </a:solidFill>
                <a:cs typeface="Arial" panose="020B0604020202020204" pitchFamily="34" charset="0"/>
              </a:rPr>
              <a:t>IHOC immunization rates are based on the core </a:t>
            </a:r>
            <a:r>
              <a:rPr lang="en-US" dirty="0">
                <a:solidFill>
                  <a:schemeClr val="tx1"/>
                </a:solidFill>
                <a:cs typeface="Arial" panose="020B0604020202020204" pitchFamily="34" charset="0"/>
              </a:rPr>
              <a:t>set of federal childhood immunizations metrics (</a:t>
            </a:r>
            <a:r>
              <a:rPr lang="en-US" dirty="0" smtClean="0">
                <a:solidFill>
                  <a:schemeClr val="tx1"/>
                </a:solidFill>
                <a:cs typeface="Arial" panose="020B0604020202020204" pitchFamily="34" charset="0"/>
              </a:rPr>
              <a:t>CHIPRA).</a:t>
            </a:r>
          </a:p>
          <a:p>
            <a:pPr marL="731520" lvl="1" indent="-457200">
              <a:buFont typeface="+mj-lt"/>
              <a:buAutoNum type="arabicPeriod"/>
            </a:pPr>
            <a:r>
              <a:rPr lang="en-US" dirty="0">
                <a:cs typeface="Arial" panose="020B0604020202020204" pitchFamily="34" charset="0"/>
              </a:rPr>
              <a:t>Each report utilizes different age </a:t>
            </a:r>
            <a:r>
              <a:rPr lang="en-US" dirty="0" smtClean="0">
                <a:cs typeface="Arial" panose="020B0604020202020204" pitchFamily="34" charset="0"/>
              </a:rPr>
              <a:t>cohorts; all reports include children who turned the age specified in the measure during the measurement year (15</a:t>
            </a:r>
            <a:r>
              <a:rPr lang="en-US" baseline="30000" dirty="0" smtClean="0">
                <a:cs typeface="Arial" panose="020B0604020202020204" pitchFamily="34" charset="0"/>
              </a:rPr>
              <a:t>th</a:t>
            </a:r>
            <a:r>
              <a:rPr lang="en-US" dirty="0" smtClean="0">
                <a:cs typeface="Arial" panose="020B0604020202020204" pitchFamily="34" charset="0"/>
              </a:rPr>
              <a:t> of the previous month; reports run in June 2014 are for the year May 15, 2013 – May 15, 2014)</a:t>
            </a:r>
            <a:endParaRPr lang="en-US" dirty="0">
              <a:cs typeface="Arial" panose="020B0604020202020204" pitchFamily="34" charset="0"/>
            </a:endParaRPr>
          </a:p>
          <a:p>
            <a:pPr marL="731520" lvl="1" indent="-457200">
              <a:buFont typeface="+mj-lt"/>
              <a:buAutoNum type="arabicPeriod"/>
            </a:pPr>
            <a:r>
              <a:rPr lang="en-US" dirty="0">
                <a:cs typeface="Arial" panose="020B0604020202020204" pitchFamily="34" charset="0"/>
              </a:rPr>
              <a:t>IHOC immunization rates include vaccines not </a:t>
            </a:r>
            <a:r>
              <a:rPr lang="en-US" dirty="0" smtClean="0">
                <a:cs typeface="Arial" panose="020B0604020202020204" pitchFamily="34" charset="0"/>
              </a:rPr>
              <a:t>currently included in other reports:</a:t>
            </a:r>
            <a:endParaRPr lang="en-US" dirty="0">
              <a:cs typeface="Arial" panose="020B0604020202020204" pitchFamily="34" charset="0"/>
            </a:endParaRPr>
          </a:p>
          <a:p>
            <a:pPr marL="1090613" lvl="1" indent="-342900">
              <a:buFont typeface="Wingdings" panose="05000000000000000000" pitchFamily="2" charset="2"/>
              <a:buChar char="§"/>
            </a:pPr>
            <a:r>
              <a:rPr lang="en-US" dirty="0">
                <a:cs typeface="Arial" panose="020B0604020202020204" pitchFamily="34" charset="0"/>
              </a:rPr>
              <a:t>Immunizations up-to-date at age 2 years (includes </a:t>
            </a:r>
            <a:r>
              <a:rPr lang="en-US" dirty="0" err="1">
                <a:cs typeface="Arial" panose="020B0604020202020204" pitchFamily="34" charset="0"/>
              </a:rPr>
              <a:t>Hep</a:t>
            </a:r>
            <a:r>
              <a:rPr lang="en-US" dirty="0">
                <a:cs typeface="Arial" panose="020B0604020202020204" pitchFamily="34" charset="0"/>
              </a:rPr>
              <a:t> A, Rotavirus and Flu)</a:t>
            </a:r>
          </a:p>
          <a:p>
            <a:pPr marL="1090613" lvl="1" indent="-342900">
              <a:buFont typeface="Wingdings" panose="05000000000000000000" pitchFamily="2" charset="2"/>
              <a:buChar char="§"/>
            </a:pPr>
            <a:r>
              <a:rPr lang="en-US" dirty="0">
                <a:cs typeface="Arial" panose="020B0604020202020204" pitchFamily="34" charset="0"/>
              </a:rPr>
              <a:t>Immunizations up-to-date at age 13 years (HPV, MCV and </a:t>
            </a:r>
            <a:r>
              <a:rPr lang="en-US" dirty="0" err="1">
                <a:cs typeface="Arial" panose="020B0604020202020204" pitchFamily="34" charset="0"/>
              </a:rPr>
              <a:t>Tdap</a:t>
            </a:r>
            <a:r>
              <a:rPr lang="en-US" dirty="0">
                <a:cs typeface="Arial" panose="020B0604020202020204" pitchFamily="34" charset="0"/>
              </a:rPr>
              <a:t>)</a:t>
            </a:r>
          </a:p>
          <a:p>
            <a:pPr marL="731520" lvl="1" indent="-457200">
              <a:buFont typeface="+mj-lt"/>
              <a:buAutoNum type="arabicPeriod"/>
            </a:pPr>
            <a:endParaRPr lang="en-US" dirty="0" smtClean="0">
              <a:solidFill>
                <a:schemeClr val="tx1"/>
              </a:solidFill>
              <a:cs typeface="Arial" panose="020B0604020202020204" pitchFamily="34" charset="0"/>
            </a:endParaRPr>
          </a:p>
          <a:p>
            <a:pPr marL="731520" lvl="1" indent="-457200">
              <a:buFont typeface="+mj-lt"/>
              <a:buAutoNum type="arabicPeriod"/>
            </a:pPr>
            <a:endParaRPr lang="en-US" dirty="0" smtClean="0">
              <a:solidFill>
                <a:schemeClr val="tx1"/>
              </a:solidFill>
              <a:cs typeface="Arial" panose="020B0604020202020204" pitchFamily="34" charset="0"/>
            </a:endParaRPr>
          </a:p>
          <a:p>
            <a:pPr marL="344488" indent="0">
              <a:buNone/>
            </a:pPr>
            <a:endParaRPr lang="en-US" dirty="0">
              <a:solidFill>
                <a:schemeClr val="tx1"/>
              </a:solidFill>
              <a:cs typeface="Arial" panose="020B0604020202020204" pitchFamily="34" charset="0"/>
            </a:endParaRPr>
          </a:p>
          <a:p>
            <a:pPr marL="973138" lvl="1" indent="-225425">
              <a:buFont typeface="Wingdings" panose="05000000000000000000" pitchFamily="2" charset="2"/>
              <a:buChar char="§"/>
            </a:pPr>
            <a:endParaRPr lang="en-US" dirty="0" smtClean="0">
              <a:cs typeface="Arial" panose="020B0604020202020204" pitchFamily="34" charset="0"/>
            </a:endParaRPr>
          </a:p>
          <a:p>
            <a:pPr marL="457200" lvl="1" indent="0">
              <a:buNone/>
            </a:pPr>
            <a:endParaRPr lang="en-US" dirty="0">
              <a:cs typeface="Arial" panose="020B0604020202020204" pitchFamily="34" charset="0"/>
            </a:endParaRPr>
          </a:p>
        </p:txBody>
      </p:sp>
    </p:spTree>
    <p:extLst>
      <p:ext uri="{BB962C8B-B14F-4D97-AF65-F5344CB8AC3E}">
        <p14:creationId xmlns:p14="http://schemas.microsoft.com/office/powerpoint/2010/main" val="224041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2"/>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890649"/>
            <a:ext cx="9144000" cy="5967351"/>
          </a:xfrm>
          <a:prstGeom prst="rect">
            <a:avLst/>
          </a:prstGeom>
          <a:noFill/>
          <a:ln>
            <a:noFill/>
          </a:ln>
        </p:spPr>
      </p:pic>
      <p:sp>
        <p:nvSpPr>
          <p:cNvPr id="3" name="Rectangle 2"/>
          <p:cNvSpPr/>
          <p:nvPr/>
        </p:nvSpPr>
        <p:spPr>
          <a:xfrm>
            <a:off x="-12032" y="276736"/>
            <a:ext cx="9144000" cy="584775"/>
          </a:xfrm>
          <a:prstGeom prst="rect">
            <a:avLst/>
          </a:prstGeom>
          <a:ln>
            <a:solidFill>
              <a:schemeClr val="bg1"/>
            </a:solidFill>
          </a:ln>
        </p:spPr>
        <p:txBody>
          <a:bodyPr wrap="square">
            <a:spAutoFit/>
          </a:bodyPr>
          <a:lstStyle/>
          <a:p>
            <a:pPr algn="ctr"/>
            <a:r>
              <a:rPr lang="en-US" sz="3200" dirty="0" smtClean="0">
                <a:solidFill>
                  <a:schemeClr val="tx2"/>
                </a:solidFill>
              </a:rPr>
              <a:t>Generating IHOC Quick Pick Reports</a:t>
            </a:r>
            <a:endParaRPr lang="en-US" sz="3200" dirty="0">
              <a:solidFill>
                <a:schemeClr val="tx2"/>
              </a:solidFill>
            </a:endParaRPr>
          </a:p>
        </p:txBody>
      </p:sp>
    </p:spTree>
    <p:extLst>
      <p:ext uri="{BB962C8B-B14F-4D97-AF65-F5344CB8AC3E}">
        <p14:creationId xmlns:p14="http://schemas.microsoft.com/office/powerpoint/2010/main" val="38471357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044609" cy="1320800"/>
          </a:xfrm>
        </p:spPr>
        <p:txBody>
          <a:bodyPr>
            <a:normAutofit/>
          </a:bodyPr>
          <a:lstStyle/>
          <a:p>
            <a:pPr algn="ctr"/>
            <a:r>
              <a:rPr lang="en-US" sz="3200" dirty="0" smtClean="0"/>
              <a:t>ACO Influenza Measure</a:t>
            </a:r>
            <a:endParaRPr lang="en-US" sz="3200" dirty="0"/>
          </a:p>
        </p:txBody>
      </p:sp>
      <p:sp>
        <p:nvSpPr>
          <p:cNvPr id="3" name="Content Placeholder 2"/>
          <p:cNvSpPr>
            <a:spLocks noGrp="1"/>
          </p:cNvSpPr>
          <p:nvPr>
            <p:ph idx="1"/>
          </p:nvPr>
        </p:nvSpPr>
        <p:spPr>
          <a:xfrm>
            <a:off x="208722" y="1122020"/>
            <a:ext cx="8746435" cy="5537199"/>
          </a:xfrm>
        </p:spPr>
        <p:txBody>
          <a:bodyPr>
            <a:noAutofit/>
          </a:bodyPr>
          <a:lstStyle/>
          <a:p>
            <a:r>
              <a:rPr lang="en-US" dirty="0" smtClean="0"/>
              <a:t>Can </a:t>
            </a:r>
            <a:r>
              <a:rPr lang="en-US" dirty="0"/>
              <a:t>also run </a:t>
            </a:r>
            <a:r>
              <a:rPr lang="en-US" dirty="0" smtClean="0"/>
              <a:t>a </a:t>
            </a:r>
            <a:r>
              <a:rPr lang="en-US" dirty="0"/>
              <a:t>report to </a:t>
            </a:r>
            <a:r>
              <a:rPr lang="en-US" dirty="0" smtClean="0"/>
              <a:t>capture </a:t>
            </a:r>
            <a:r>
              <a:rPr lang="en-US" dirty="0"/>
              <a:t>influenza vaccine rates for children ages 6 months and older, which aligns with the CMS Accountable Care Organization (ACO) measure. </a:t>
            </a:r>
            <a:endParaRPr lang="en-US" dirty="0" smtClean="0"/>
          </a:p>
          <a:p>
            <a:pPr marL="0" indent="0">
              <a:buNone/>
            </a:pPr>
            <a:endParaRPr lang="en-US" sz="1600" dirty="0" smtClean="0"/>
          </a:p>
          <a:p>
            <a:r>
              <a:rPr lang="en-US" b="1" u="sng" dirty="0" smtClean="0"/>
              <a:t>Note:</a:t>
            </a:r>
            <a:r>
              <a:rPr lang="en-US" b="1" dirty="0" smtClean="0"/>
              <a:t> </a:t>
            </a:r>
            <a:r>
              <a:rPr lang="en-US" dirty="0" smtClean="0"/>
              <a:t>The influenza </a:t>
            </a:r>
            <a:r>
              <a:rPr lang="en-US" dirty="0"/>
              <a:t>vaccine is included in both the Childhood Immunization Status measure and the Influenza Immunization </a:t>
            </a:r>
            <a:r>
              <a:rPr lang="en-US" dirty="0" smtClean="0"/>
              <a:t>measure.</a:t>
            </a:r>
            <a:endParaRPr lang="en-US" dirty="0"/>
          </a:p>
          <a:p>
            <a:pPr marL="1081088" indent="-392113">
              <a:buFont typeface="Wingdings" panose="05000000000000000000" pitchFamily="2" charset="2"/>
              <a:buChar char="§"/>
            </a:pPr>
            <a:r>
              <a:rPr lang="en-US" sz="2000" dirty="0" smtClean="0"/>
              <a:t>The </a:t>
            </a:r>
            <a:r>
              <a:rPr lang="en-US" sz="2000" dirty="0"/>
              <a:t>Childhood Immunization Status </a:t>
            </a:r>
            <a:r>
              <a:rPr lang="en-US" sz="2000" dirty="0" smtClean="0"/>
              <a:t>measure </a:t>
            </a:r>
            <a:r>
              <a:rPr lang="en-US" sz="2000" dirty="0"/>
              <a:t>corresponds to the Meaningful Use measure </a:t>
            </a:r>
            <a:r>
              <a:rPr lang="en-US" sz="2000" dirty="0" smtClean="0"/>
              <a:t>which only </a:t>
            </a:r>
            <a:r>
              <a:rPr lang="en-US" sz="2000" dirty="0"/>
              <a:t>counts influenza vaccines for children by 2 years </a:t>
            </a:r>
            <a:r>
              <a:rPr lang="en-US" sz="2000" dirty="0" smtClean="0"/>
              <a:t>old.</a:t>
            </a:r>
          </a:p>
          <a:p>
            <a:pPr marL="1081088" indent="-392113">
              <a:buFont typeface="Wingdings" panose="05000000000000000000" pitchFamily="2" charset="2"/>
              <a:buChar char="§"/>
            </a:pPr>
            <a:r>
              <a:rPr lang="en-US" sz="2000" dirty="0" smtClean="0"/>
              <a:t>The CMS </a:t>
            </a:r>
            <a:r>
              <a:rPr lang="en-US" sz="2000" dirty="0"/>
              <a:t>ACO Influenza Immunization measure counts influenza vaccines for all clients aged 6 months and older, within the </a:t>
            </a:r>
            <a:r>
              <a:rPr lang="en-US" sz="2000" dirty="0" smtClean="0"/>
              <a:t>specified age range.</a:t>
            </a:r>
            <a:endParaRPr lang="en-US" sz="2000" dirty="0"/>
          </a:p>
        </p:txBody>
      </p:sp>
    </p:spTree>
    <p:extLst>
      <p:ext uri="{BB962C8B-B14F-4D97-AF65-F5344CB8AC3E}">
        <p14:creationId xmlns:p14="http://schemas.microsoft.com/office/powerpoint/2010/main" val="3575378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Questions?</a:t>
            </a:r>
            <a:endParaRPr lang="en-US" sz="3200" dirty="0"/>
          </a:p>
        </p:txBody>
      </p:sp>
      <p:sp>
        <p:nvSpPr>
          <p:cNvPr id="3" name="Content Placeholder 2"/>
          <p:cNvSpPr>
            <a:spLocks noGrp="1"/>
          </p:cNvSpPr>
          <p:nvPr>
            <p:ph idx="1"/>
          </p:nvPr>
        </p:nvSpPr>
        <p:spPr>
          <a:xfrm>
            <a:off x="264695" y="1600200"/>
            <a:ext cx="8698831" cy="4876800"/>
          </a:xfrm>
        </p:spPr>
        <p:txBody>
          <a:bodyPr/>
          <a:lstStyle/>
          <a:p>
            <a:pPr lvl="0"/>
            <a:r>
              <a:rPr lang="en-US" dirty="0"/>
              <a:t>Questions about reports should be directed to the </a:t>
            </a:r>
            <a:r>
              <a:rPr lang="en-US" dirty="0" err="1"/>
              <a:t>ImmPact</a:t>
            </a:r>
            <a:r>
              <a:rPr lang="en-US" dirty="0"/>
              <a:t> Support Line (</a:t>
            </a:r>
            <a:r>
              <a:rPr lang="en-US" dirty="0" smtClean="0"/>
              <a:t>1-800-906-8754)</a:t>
            </a:r>
          </a:p>
          <a:p>
            <a:pPr marL="0" lvl="0" indent="0">
              <a:buNone/>
            </a:pPr>
            <a:endParaRPr lang="en-US" sz="1600" dirty="0"/>
          </a:p>
          <a:p>
            <a:pPr lvl="0"/>
            <a:r>
              <a:rPr lang="en-US" dirty="0"/>
              <a:t>Instructions on how to print IHOC Quick Pick and ACO Influenza reports are available at: </a:t>
            </a:r>
            <a:r>
              <a:rPr lang="en-US" dirty="0">
                <a:hlinkClick r:id="rId2"/>
              </a:rPr>
              <a:t>http://www.mainequalitycounts.org/image_upload/IHOC%20Quick%20Picks%20in%20ImmPact%20Info%202-24-2014.pdf</a:t>
            </a:r>
            <a:endParaRPr lang="en-US" dirty="0"/>
          </a:p>
        </p:txBody>
      </p:sp>
    </p:spTree>
    <p:extLst>
      <p:ext uri="{BB962C8B-B14F-4D97-AF65-F5344CB8AC3E}">
        <p14:creationId xmlns:p14="http://schemas.microsoft.com/office/powerpoint/2010/main" val="1992495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Data is Great – But what do you do with it?</a:t>
            </a:r>
            <a:endParaRPr lang="en-US" sz="3200" dirty="0"/>
          </a:p>
        </p:txBody>
      </p:sp>
      <p:sp>
        <p:nvSpPr>
          <p:cNvPr id="3" name="Content Placeholder 2"/>
          <p:cNvSpPr>
            <a:spLocks noGrp="1"/>
          </p:cNvSpPr>
          <p:nvPr>
            <p:ph idx="1"/>
          </p:nvPr>
        </p:nvSpPr>
        <p:spPr/>
        <p:txBody>
          <a:bodyPr/>
          <a:lstStyle/>
          <a:p>
            <a:r>
              <a:rPr lang="en-US" dirty="0" smtClean="0"/>
              <a:t>Measure current state of affairs - baseline</a:t>
            </a:r>
          </a:p>
          <a:p>
            <a:r>
              <a:rPr lang="en-US" dirty="0" smtClean="0"/>
              <a:t>See where there are gaps</a:t>
            </a:r>
          </a:p>
          <a:p>
            <a:r>
              <a:rPr lang="en-US" dirty="0" smtClean="0"/>
              <a:t>Focus on making small changes (PDSA cycles) – such as reminder/recall for a select vaccine or age</a:t>
            </a:r>
            <a:endParaRPr lang="en-US" dirty="0"/>
          </a:p>
          <a:p>
            <a:r>
              <a:rPr lang="en-US" dirty="0"/>
              <a:t>T</a:t>
            </a:r>
            <a:r>
              <a:rPr lang="en-US" dirty="0" smtClean="0"/>
              <a:t>rack progress and ensure sustainability</a:t>
            </a:r>
            <a:r>
              <a:rPr lang="en-US" dirty="0"/>
              <a:t> </a:t>
            </a:r>
            <a:r>
              <a:rPr lang="en-US" dirty="0" smtClean="0"/>
              <a:t>– look at it consistently and critically as a team</a:t>
            </a:r>
          </a:p>
        </p:txBody>
      </p:sp>
    </p:spTree>
    <p:extLst>
      <p:ext uri="{BB962C8B-B14F-4D97-AF65-F5344CB8AC3E}">
        <p14:creationId xmlns:p14="http://schemas.microsoft.com/office/powerpoint/2010/main" val="2141852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A Change Package: Evidence-based Approach to Improving Childhood Immunization Rates</a:t>
            </a:r>
            <a:endParaRPr lang="en-US" sz="3200" dirty="0"/>
          </a:p>
        </p:txBody>
      </p:sp>
      <p:sp>
        <p:nvSpPr>
          <p:cNvPr id="3" name="Content Placeholder 2"/>
          <p:cNvSpPr>
            <a:spLocks noGrp="1"/>
          </p:cNvSpPr>
          <p:nvPr>
            <p:ph idx="1"/>
          </p:nvPr>
        </p:nvSpPr>
        <p:spPr>
          <a:xfrm>
            <a:off x="288757" y="1696456"/>
            <a:ext cx="8662737" cy="4876800"/>
          </a:xfrm>
        </p:spPr>
        <p:txBody>
          <a:bodyPr>
            <a:normAutofit/>
          </a:bodyPr>
          <a:lstStyle/>
          <a:p>
            <a:r>
              <a:rPr lang="en-US" sz="2600" dirty="0" smtClean="0">
                <a:latin typeface="Arial" panose="020B0604020202020204" pitchFamily="34" charset="0"/>
                <a:cs typeface="Arial" panose="020B0604020202020204" pitchFamily="34" charset="0"/>
              </a:rPr>
              <a:t>Improving Immunizations Change Package Toolkit includes: system </a:t>
            </a:r>
            <a:r>
              <a:rPr lang="en-US" sz="2600" dirty="0">
                <a:latin typeface="Arial" panose="020B0604020202020204" pitchFamily="34" charset="0"/>
                <a:cs typeface="Arial" panose="020B0604020202020204" pitchFamily="34" charset="0"/>
              </a:rPr>
              <a:t>index, checklist of improvement ideas, action planning and full change </a:t>
            </a:r>
            <a:r>
              <a:rPr lang="en-US" sz="2600" dirty="0" smtClean="0">
                <a:latin typeface="Arial" panose="020B0604020202020204" pitchFamily="34" charset="0"/>
                <a:cs typeface="Arial" panose="020B0604020202020204" pitchFamily="34" charset="0"/>
              </a:rPr>
              <a:t>package</a:t>
            </a:r>
          </a:p>
          <a:p>
            <a:pPr marL="0" indent="0">
              <a:buNone/>
            </a:pPr>
            <a:endParaRPr lang="en-US" sz="1700" dirty="0"/>
          </a:p>
          <a:p>
            <a:r>
              <a:rPr lang="en-US" sz="2600" dirty="0" smtClean="0">
                <a:hlinkClick r:id="rId3"/>
              </a:rPr>
              <a:t>Available </a:t>
            </a:r>
            <a:r>
              <a:rPr lang="en-US" sz="2600" dirty="0">
                <a:hlinkClick r:id="rId3"/>
              </a:rPr>
              <a:t>on the Quality Counts Website: http://www.mainequalitycounts.org/page/2-688/phase-i-updates</a:t>
            </a:r>
            <a:endParaRPr lang="en-US" sz="2600" dirty="0"/>
          </a:p>
        </p:txBody>
      </p:sp>
    </p:spTree>
    <p:extLst>
      <p:ext uri="{BB962C8B-B14F-4D97-AF65-F5344CB8AC3E}">
        <p14:creationId xmlns:p14="http://schemas.microsoft.com/office/powerpoint/2010/main" val="3870825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Quarterly Reports</a:t>
            </a:r>
            <a:endParaRPr lang="en-US" dirty="0"/>
          </a:p>
        </p:txBody>
      </p:sp>
      <p:sp>
        <p:nvSpPr>
          <p:cNvPr id="5" name="Content Placeholder 4"/>
          <p:cNvSpPr>
            <a:spLocks noGrp="1"/>
          </p:cNvSpPr>
          <p:nvPr>
            <p:ph idx="1"/>
          </p:nvPr>
        </p:nvSpPr>
        <p:spPr/>
        <p:txBody>
          <a:bodyPr>
            <a:normAutofit/>
          </a:bodyPr>
          <a:lstStyle/>
          <a:p>
            <a:r>
              <a:rPr lang="en-US" dirty="0" smtClean="0"/>
              <a:t>Run January 1</a:t>
            </a:r>
            <a:r>
              <a:rPr lang="en-US" baseline="30000" dirty="0" smtClean="0"/>
              <a:t>st</a:t>
            </a:r>
            <a:r>
              <a:rPr lang="en-US" dirty="0" smtClean="0"/>
              <a:t>, April 1</a:t>
            </a:r>
            <a:r>
              <a:rPr lang="en-US" baseline="30000" dirty="0" smtClean="0"/>
              <a:t>st</a:t>
            </a:r>
            <a:r>
              <a:rPr lang="en-US" dirty="0" smtClean="0"/>
              <a:t>, July 1</a:t>
            </a:r>
            <a:r>
              <a:rPr lang="en-US" baseline="30000" dirty="0" smtClean="0"/>
              <a:t>st</a:t>
            </a:r>
            <a:r>
              <a:rPr lang="en-US" dirty="0" smtClean="0"/>
              <a:t>, October 1</a:t>
            </a:r>
            <a:r>
              <a:rPr lang="en-US" baseline="30000" dirty="0" smtClean="0"/>
              <a:t>st</a:t>
            </a:r>
            <a:r>
              <a:rPr lang="en-US" dirty="0" smtClean="0"/>
              <a:t>  (4)</a:t>
            </a:r>
          </a:p>
          <a:p>
            <a:r>
              <a:rPr lang="en-US" dirty="0" smtClean="0"/>
              <a:t>To be used as a trending tool for rate increases or decreases over the past year</a:t>
            </a:r>
          </a:p>
          <a:p>
            <a:r>
              <a:rPr lang="en-US" dirty="0" smtClean="0"/>
              <a:t>Uses ImmPact data run through CDC software</a:t>
            </a:r>
          </a:p>
          <a:p>
            <a:r>
              <a:rPr lang="en-US" dirty="0" smtClean="0"/>
              <a:t>Not to be compared to any other reports</a:t>
            </a:r>
          </a:p>
          <a:p>
            <a:pPr lvl="1"/>
            <a:r>
              <a:rPr lang="en-US" dirty="0" smtClean="0"/>
              <a:t>Childhood </a:t>
            </a:r>
          </a:p>
          <a:p>
            <a:pPr lvl="2"/>
            <a:r>
              <a:rPr lang="en-US" dirty="0" smtClean="0"/>
              <a:t>24-35 months</a:t>
            </a:r>
          </a:p>
          <a:p>
            <a:pPr lvl="2"/>
            <a:r>
              <a:rPr lang="en-US" dirty="0"/>
              <a:t>S</a:t>
            </a:r>
            <a:r>
              <a:rPr lang="en-US" dirty="0" smtClean="0"/>
              <a:t>eries 4-3-1-3-3-1-4</a:t>
            </a:r>
          </a:p>
          <a:p>
            <a:pPr lvl="2"/>
            <a:r>
              <a:rPr lang="en-US" dirty="0" smtClean="0"/>
              <a:t>Immunized as of 2 years old</a:t>
            </a:r>
          </a:p>
          <a:p>
            <a:pPr lvl="1"/>
            <a:r>
              <a:rPr lang="en-US" dirty="0" smtClean="0"/>
              <a:t>State Comparison</a:t>
            </a:r>
          </a:p>
          <a:p>
            <a:pPr lvl="2"/>
            <a:r>
              <a:rPr lang="en-US" dirty="0" smtClean="0"/>
              <a:t>24-35 month rate from Childhood Report</a:t>
            </a:r>
          </a:p>
          <a:p>
            <a:pPr lvl="2"/>
            <a:r>
              <a:rPr lang="en-US" dirty="0" smtClean="0"/>
              <a:t>Compares practice rate, county rate and state rate</a:t>
            </a:r>
            <a:endParaRPr lang="en-US" dirty="0"/>
          </a:p>
        </p:txBody>
      </p:sp>
    </p:spTree>
    <p:extLst>
      <p:ext uri="{BB962C8B-B14F-4D97-AF65-F5344CB8AC3E}">
        <p14:creationId xmlns:p14="http://schemas.microsoft.com/office/powerpoint/2010/main" val="3234562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947" y="1864744"/>
            <a:ext cx="8229600" cy="3638909"/>
          </a:xfrm>
        </p:spPr>
        <p:txBody>
          <a:bodyPr>
            <a:normAutofit/>
          </a:bodyPr>
          <a:lstStyle/>
          <a:p>
            <a:pPr lvl="1"/>
            <a:r>
              <a:rPr lang="en-US" dirty="0" smtClean="0"/>
              <a:t>Adolescent Report</a:t>
            </a:r>
          </a:p>
          <a:p>
            <a:pPr lvl="2"/>
            <a:r>
              <a:rPr lang="en-US" dirty="0" smtClean="0"/>
              <a:t>Children 13-18 years of age </a:t>
            </a:r>
          </a:p>
          <a:p>
            <a:pPr lvl="2"/>
            <a:r>
              <a:rPr lang="en-US" dirty="0" smtClean="0"/>
              <a:t>3 </a:t>
            </a:r>
            <a:r>
              <a:rPr lang="en-US" dirty="0" err="1" smtClean="0"/>
              <a:t>HepB</a:t>
            </a:r>
            <a:r>
              <a:rPr lang="en-US" dirty="0" smtClean="0"/>
              <a:t>, 1 Meningococcal, 2 MMR, 2 Varicella, 1 </a:t>
            </a:r>
            <a:r>
              <a:rPr lang="en-US" dirty="0" err="1" smtClean="0"/>
              <a:t>Tdap</a:t>
            </a:r>
            <a:endParaRPr lang="en-US" dirty="0" smtClean="0"/>
          </a:p>
          <a:p>
            <a:pPr lvl="2"/>
            <a:r>
              <a:rPr lang="en-US" dirty="0" smtClean="0"/>
              <a:t>Immunized as of the report date (no age cut off) </a:t>
            </a:r>
          </a:p>
          <a:p>
            <a:pPr lvl="1"/>
            <a:r>
              <a:rPr lang="en-US" dirty="0" smtClean="0"/>
              <a:t>HPV Report</a:t>
            </a:r>
          </a:p>
          <a:p>
            <a:pPr lvl="2"/>
            <a:r>
              <a:rPr lang="en-US" dirty="0" smtClean="0"/>
              <a:t>Females 13-18 years</a:t>
            </a:r>
          </a:p>
          <a:p>
            <a:pPr lvl="2"/>
            <a:r>
              <a:rPr lang="en-US" dirty="0" smtClean="0"/>
              <a:t>All 3 doses of HPV</a:t>
            </a:r>
          </a:p>
          <a:p>
            <a:pPr lvl="2"/>
            <a:r>
              <a:rPr lang="en-US" dirty="0" smtClean="0"/>
              <a:t>Immunized as of the report date (no age cut off)</a:t>
            </a:r>
          </a:p>
          <a:p>
            <a:pPr lvl="2"/>
            <a:r>
              <a:rPr lang="en-US" dirty="0" smtClean="0"/>
              <a:t>A female &amp; male rate is now included in each report for the current quarter, and will take the place of the female only in 2015.</a:t>
            </a:r>
          </a:p>
          <a:p>
            <a:pPr marL="0" indent="0">
              <a:buNone/>
            </a:pPr>
            <a:endParaRPr lang="en-US" dirty="0" smtClean="0"/>
          </a:p>
          <a:p>
            <a:endParaRPr lang="en-US" dirty="0"/>
          </a:p>
        </p:txBody>
      </p:sp>
      <p:sp>
        <p:nvSpPr>
          <p:cNvPr id="4" name="Title 3"/>
          <p:cNvSpPr>
            <a:spLocks noGrp="1"/>
          </p:cNvSpPr>
          <p:nvPr>
            <p:ph type="title"/>
          </p:nvPr>
        </p:nvSpPr>
        <p:spPr>
          <a:xfrm>
            <a:off x="457200" y="533400"/>
            <a:ext cx="8229600" cy="990600"/>
          </a:xfrm>
        </p:spPr>
        <p:txBody>
          <a:bodyPr/>
          <a:lstStyle/>
          <a:p>
            <a:r>
              <a:rPr lang="en-US" dirty="0" smtClean="0"/>
              <a:t>Assessment Reports</a:t>
            </a:r>
            <a:endParaRPr lang="en-US" dirty="0"/>
          </a:p>
        </p:txBody>
      </p:sp>
    </p:spTree>
    <p:extLst>
      <p:ext uri="{BB962C8B-B14F-4D97-AF65-F5344CB8AC3E}">
        <p14:creationId xmlns:p14="http://schemas.microsoft.com/office/powerpoint/2010/main" val="4279975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AFIX Reports</a:t>
            </a:r>
            <a:endParaRPr lang="en-US" dirty="0"/>
          </a:p>
        </p:txBody>
      </p:sp>
      <p:sp>
        <p:nvSpPr>
          <p:cNvPr id="3" name="Content Placeholder 2"/>
          <p:cNvSpPr>
            <a:spLocks noGrp="1"/>
          </p:cNvSpPr>
          <p:nvPr>
            <p:ph idx="1"/>
          </p:nvPr>
        </p:nvSpPr>
        <p:spPr>
          <a:xfrm>
            <a:off x="457200" y="1600200"/>
            <a:ext cx="8229600" cy="4123706"/>
          </a:xfrm>
        </p:spPr>
        <p:txBody>
          <a:bodyPr>
            <a:normAutofit/>
          </a:bodyPr>
          <a:lstStyle/>
          <a:p>
            <a:r>
              <a:rPr lang="en-US" dirty="0" smtClean="0"/>
              <a:t>AFIX will use the most recent</a:t>
            </a:r>
          </a:p>
          <a:p>
            <a:pPr marL="0" indent="0">
              <a:buNone/>
            </a:pPr>
            <a:r>
              <a:rPr lang="en-US" dirty="0"/>
              <a:t>q</a:t>
            </a:r>
            <a:r>
              <a:rPr lang="en-US" dirty="0" smtClean="0"/>
              <a:t>uarterly reports for both Childhood &amp; Adolescent rates</a:t>
            </a:r>
          </a:p>
          <a:p>
            <a:pPr marL="0" indent="0">
              <a:buNone/>
            </a:pPr>
            <a:endParaRPr lang="en-US" dirty="0"/>
          </a:p>
          <a:p>
            <a:r>
              <a:rPr lang="en-US" dirty="0" smtClean="0"/>
              <a:t>Summary Report</a:t>
            </a:r>
          </a:p>
          <a:p>
            <a:r>
              <a:rPr lang="en-US" dirty="0" smtClean="0"/>
              <a:t>Diagnostic Childhood Report</a:t>
            </a:r>
          </a:p>
          <a:p>
            <a:r>
              <a:rPr lang="en-US" dirty="0" smtClean="0"/>
              <a:t>Single Antigen Childhood</a:t>
            </a:r>
          </a:p>
          <a:p>
            <a:r>
              <a:rPr lang="en-US" dirty="0" smtClean="0"/>
              <a:t>Missed Opportunities </a:t>
            </a:r>
          </a:p>
          <a:p>
            <a:r>
              <a:rPr lang="en-US" dirty="0" smtClean="0"/>
              <a:t>Invalid Dose</a:t>
            </a:r>
          </a:p>
          <a:p>
            <a:r>
              <a:rPr lang="en-US" dirty="0" smtClean="0"/>
              <a:t>Not up to Date</a:t>
            </a:r>
          </a:p>
          <a:p>
            <a:pPr marL="0" indent="0">
              <a:buNone/>
            </a:pPr>
            <a:endParaRPr lang="en-US" dirty="0"/>
          </a:p>
        </p:txBody>
      </p:sp>
      <p:pic>
        <p:nvPicPr>
          <p:cNvPr id="4" name="Picture 3" descr="AFIX"/>
          <p:cNvPicPr/>
          <p:nvPr/>
        </p:nvPicPr>
        <p:blipFill>
          <a:blip r:embed="rId3">
            <a:extLst>
              <a:ext uri="{28A0092B-C50C-407E-A947-70E740481C1C}">
                <a14:useLocalDpi xmlns:a14="http://schemas.microsoft.com/office/drawing/2010/main" val="0"/>
              </a:ext>
            </a:extLst>
          </a:blip>
          <a:srcRect/>
          <a:stretch>
            <a:fillRect/>
          </a:stretch>
        </p:blipFill>
        <p:spPr bwMode="auto">
          <a:xfrm>
            <a:off x="4928259" y="2917232"/>
            <a:ext cx="3912795" cy="27182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46665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ImmPact Home Graph</a:t>
            </a:r>
            <a:endParaRPr lang="en-US"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1501" t="19451" r="33226" b="15712"/>
          <a:stretch/>
        </p:blipFill>
        <p:spPr bwMode="auto">
          <a:xfrm>
            <a:off x="879895" y="1723980"/>
            <a:ext cx="7441380" cy="489772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8724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Client Report Status</a:t>
            </a:r>
            <a:endParaRPr lang="en-US" dirty="0"/>
          </a:p>
        </p:txBody>
      </p:sp>
      <p:pic>
        <p:nvPicPr>
          <p:cNvPr id="4" name="Picture 3"/>
          <p:cNvPicPr/>
          <p:nvPr/>
        </p:nvPicPr>
        <p:blipFill rotWithShape="1">
          <a:blip r:embed="rId3"/>
          <a:srcRect l="10082" t="9988" r="46697" b="50982"/>
          <a:stretch/>
        </p:blipFill>
        <p:spPr>
          <a:xfrm>
            <a:off x="549505" y="1696280"/>
            <a:ext cx="7896384" cy="4903304"/>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342527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a:t>
            </a:r>
            <a:r>
              <a:rPr lang="en-US" dirty="0" smtClean="0"/>
              <a:t>equest Immunization </a:t>
            </a:r>
            <a:r>
              <a:rPr lang="en-US" dirty="0"/>
              <a:t>C</a:t>
            </a:r>
            <a:r>
              <a:rPr lang="en-US" dirty="0" smtClean="0"/>
              <a:t>overage Report</a:t>
            </a:r>
            <a:endParaRPr lang="en-US" dirty="0"/>
          </a:p>
        </p:txBody>
      </p:sp>
      <p:pic>
        <p:nvPicPr>
          <p:cNvPr id="6" name="Picture 5"/>
          <p:cNvPicPr/>
          <p:nvPr/>
        </p:nvPicPr>
        <p:blipFill rotWithShape="1">
          <a:blip r:embed="rId3"/>
          <a:srcRect l="9936" t="17921" r="40545" b="4739"/>
          <a:stretch/>
        </p:blipFill>
        <p:spPr>
          <a:xfrm>
            <a:off x="1514475" y="1581148"/>
            <a:ext cx="5924550" cy="504825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39559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8061158" cy="1927225"/>
          </a:xfrm>
        </p:spPr>
        <p:txBody>
          <a:bodyPr/>
          <a:lstStyle/>
          <a:p>
            <a:r>
              <a:rPr lang="en-US" sz="4000" dirty="0" smtClean="0"/>
              <a:t>IHOC Quick Pick Reports and Using Data for Improvement</a:t>
            </a:r>
            <a:endParaRPr lang="en-US" sz="4000" dirty="0"/>
          </a:p>
        </p:txBody>
      </p:sp>
      <p:sp>
        <p:nvSpPr>
          <p:cNvPr id="3" name="Subtitle 2"/>
          <p:cNvSpPr>
            <a:spLocks noGrp="1"/>
          </p:cNvSpPr>
          <p:nvPr>
            <p:ph type="subTitle" idx="1"/>
          </p:nvPr>
        </p:nvSpPr>
        <p:spPr>
          <a:xfrm>
            <a:off x="685800" y="3505200"/>
            <a:ext cx="7881730" cy="1752600"/>
          </a:xfrm>
        </p:spPr>
        <p:txBody>
          <a:bodyPr>
            <a:normAutofit fontScale="85000" lnSpcReduction="20000"/>
          </a:bodyPr>
          <a:lstStyle/>
          <a:p>
            <a:pPr algn="ctr"/>
            <a:r>
              <a:rPr lang="en-US" sz="1600" dirty="0" smtClean="0">
                <a:solidFill>
                  <a:schemeClr val="tx2"/>
                </a:solidFill>
                <a:latin typeface="Arial" panose="020B0604020202020204" pitchFamily="34" charset="0"/>
                <a:cs typeface="Arial" panose="020B0604020202020204" pitchFamily="34" charset="0"/>
              </a:rPr>
              <a:t>Developed in partnership with:</a:t>
            </a:r>
          </a:p>
          <a:p>
            <a:pPr algn="ctr"/>
            <a:r>
              <a:rPr lang="en-US" sz="1600" dirty="0" smtClean="0">
                <a:solidFill>
                  <a:schemeClr val="tx2"/>
                </a:solidFill>
                <a:latin typeface="Arial" panose="020B0604020202020204" pitchFamily="34" charset="0"/>
                <a:cs typeface="Arial" panose="020B0604020202020204" pitchFamily="34" charset="0"/>
              </a:rPr>
              <a:t>Maine’s Improving </a:t>
            </a:r>
            <a:r>
              <a:rPr lang="en-US" sz="1600" dirty="0">
                <a:solidFill>
                  <a:schemeClr val="tx2"/>
                </a:solidFill>
                <a:latin typeface="Arial" panose="020B0604020202020204" pitchFamily="34" charset="0"/>
                <a:cs typeface="Arial" panose="020B0604020202020204" pitchFamily="34" charset="0"/>
              </a:rPr>
              <a:t>Health Outcomes for Children (IHOC) CHIPRA Quality Demonstration Grant</a:t>
            </a:r>
          </a:p>
          <a:p>
            <a:endParaRPr lang="en-US" sz="1600" dirty="0" smtClean="0"/>
          </a:p>
          <a:p>
            <a:pPr algn="ctr"/>
            <a:r>
              <a:rPr lang="en-US" dirty="0" smtClean="0"/>
              <a:t>Presented by:</a:t>
            </a:r>
          </a:p>
          <a:p>
            <a:pPr algn="ctr"/>
            <a:r>
              <a:rPr lang="en-US" dirty="0" smtClean="0"/>
              <a:t>Cassandra Cote Grantham,</a:t>
            </a:r>
          </a:p>
          <a:p>
            <a:pPr algn="ctr"/>
            <a:r>
              <a:rPr lang="en-US" dirty="0" smtClean="0"/>
              <a:t>MA, Program Director, MaineHealth</a:t>
            </a:r>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813428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0" y="39756"/>
            <a:ext cx="8756374" cy="1320800"/>
          </a:xfrm>
        </p:spPr>
        <p:txBody>
          <a:bodyPr>
            <a:normAutofit/>
          </a:bodyPr>
          <a:lstStyle/>
          <a:p>
            <a:pPr algn="ctr"/>
            <a:r>
              <a:rPr lang="en-US" sz="3200" dirty="0" smtClean="0"/>
              <a:t>IHOC </a:t>
            </a:r>
            <a:r>
              <a:rPr lang="en-US" sz="3200" dirty="0"/>
              <a:t>Quick Pick Reports in </a:t>
            </a:r>
            <a:r>
              <a:rPr lang="en-US" sz="3200" dirty="0" err="1" smtClean="0"/>
              <a:t>ImmPact</a:t>
            </a:r>
            <a:endParaRPr lang="en-US" sz="3200" dirty="0"/>
          </a:p>
        </p:txBody>
      </p:sp>
      <p:sp>
        <p:nvSpPr>
          <p:cNvPr id="3" name="Content Placeholder 2"/>
          <p:cNvSpPr>
            <a:spLocks noGrp="1"/>
          </p:cNvSpPr>
          <p:nvPr>
            <p:ph idx="1"/>
          </p:nvPr>
        </p:nvSpPr>
        <p:spPr>
          <a:xfrm>
            <a:off x="156411" y="1066364"/>
            <a:ext cx="8855242" cy="5015992"/>
          </a:xfrm>
        </p:spPr>
        <p:txBody>
          <a:bodyPr>
            <a:noAutofit/>
          </a:bodyPr>
          <a:lstStyle/>
          <a:p>
            <a:r>
              <a:rPr lang="en-US" dirty="0" smtClean="0"/>
              <a:t>IHOC </a:t>
            </a:r>
            <a:r>
              <a:rPr lang="en-US" dirty="0"/>
              <a:t>Quick Pick functionality on the </a:t>
            </a:r>
            <a:r>
              <a:rPr lang="en-US" dirty="0" err="1"/>
              <a:t>ImmPact</a:t>
            </a:r>
            <a:r>
              <a:rPr lang="en-US" dirty="0"/>
              <a:t> Immunization Coverage Report Criteria Page generates reports based </a:t>
            </a:r>
            <a:r>
              <a:rPr lang="en-US" dirty="0" smtClean="0"/>
              <a:t>on the CHIPRA childhood </a:t>
            </a:r>
            <a:r>
              <a:rPr lang="en-US" dirty="0"/>
              <a:t>and adolescent immunizations </a:t>
            </a:r>
            <a:r>
              <a:rPr lang="en-US" dirty="0" smtClean="0"/>
              <a:t>measures.</a:t>
            </a:r>
          </a:p>
          <a:p>
            <a:r>
              <a:rPr lang="en-US" dirty="0"/>
              <a:t>Practices need to submit per </a:t>
            </a:r>
            <a:r>
              <a:rPr lang="en-US" dirty="0" smtClean="0"/>
              <a:t>patient </a:t>
            </a:r>
            <a:r>
              <a:rPr lang="en-US" dirty="0"/>
              <a:t>dose </a:t>
            </a:r>
            <a:r>
              <a:rPr lang="en-US" dirty="0" smtClean="0"/>
              <a:t>info </a:t>
            </a:r>
            <a:r>
              <a:rPr lang="en-US" dirty="0"/>
              <a:t>to run </a:t>
            </a:r>
            <a:r>
              <a:rPr lang="en-US" dirty="0" smtClean="0"/>
              <a:t>IHOC Quick Pick reports</a:t>
            </a:r>
            <a:endParaRPr lang="en-US" sz="1400" dirty="0" smtClean="0"/>
          </a:p>
          <a:p>
            <a:r>
              <a:rPr lang="en-US" dirty="0" smtClean="0"/>
              <a:t>IHOC Quick Pick Reports can be run </a:t>
            </a:r>
            <a:r>
              <a:rPr lang="en-US" dirty="0"/>
              <a:t>by </a:t>
            </a:r>
            <a:r>
              <a:rPr lang="en-US" dirty="0" smtClean="0"/>
              <a:t>gender</a:t>
            </a:r>
            <a:endParaRPr lang="en-US" sz="1400" dirty="0"/>
          </a:p>
          <a:p>
            <a:r>
              <a:rPr lang="en-US" dirty="0" smtClean="0"/>
              <a:t>IHOC </a:t>
            </a:r>
            <a:r>
              <a:rPr lang="en-US" dirty="0"/>
              <a:t>Quick </a:t>
            </a:r>
            <a:r>
              <a:rPr lang="en-US" dirty="0" smtClean="0"/>
              <a:t>Pick reports display </a:t>
            </a:r>
            <a:r>
              <a:rPr lang="en-US" dirty="0"/>
              <a:t>single vaccine rates </a:t>
            </a:r>
            <a:r>
              <a:rPr lang="en-US" dirty="0" smtClean="0"/>
              <a:t>and </a:t>
            </a:r>
            <a:r>
              <a:rPr lang="en-US" dirty="0"/>
              <a:t>combination rates for </a:t>
            </a:r>
            <a:r>
              <a:rPr lang="en-US" dirty="0" smtClean="0"/>
              <a:t>the CHIPRA </a:t>
            </a:r>
            <a:r>
              <a:rPr lang="en-US" dirty="0"/>
              <a:t>immunization </a:t>
            </a:r>
            <a:r>
              <a:rPr lang="en-US" dirty="0" smtClean="0"/>
              <a:t>measures*:</a:t>
            </a:r>
            <a:endParaRPr lang="en-US" dirty="0"/>
          </a:p>
          <a:p>
            <a:pPr marL="914400" indent="-338138">
              <a:buFont typeface="Wingdings" panose="05000000000000000000" pitchFamily="2" charset="2"/>
              <a:buChar char="§"/>
            </a:pPr>
            <a:r>
              <a:rPr lang="en-US" sz="2000" dirty="0" smtClean="0"/>
              <a:t>Immunizations by 2 </a:t>
            </a:r>
            <a:r>
              <a:rPr lang="en-US" sz="2000" dirty="0" err="1" smtClean="0"/>
              <a:t>yrs</a:t>
            </a:r>
            <a:r>
              <a:rPr lang="en-US" sz="2000" dirty="0" smtClean="0"/>
              <a:t> – 4.3.1.3.3.1.4, 1 </a:t>
            </a:r>
            <a:r>
              <a:rPr lang="en-US" sz="2000" dirty="0" err="1" smtClean="0"/>
              <a:t>HepA</a:t>
            </a:r>
            <a:r>
              <a:rPr lang="en-US" sz="2000" dirty="0" smtClean="0"/>
              <a:t>, 2or 3 Rotavirus, 2 Flu</a:t>
            </a:r>
            <a:endParaRPr lang="en-US" sz="2000" dirty="0"/>
          </a:p>
          <a:p>
            <a:pPr marL="914400" indent="-338138">
              <a:buFont typeface="Wingdings" panose="05000000000000000000" pitchFamily="2" charset="2"/>
              <a:buChar char="§"/>
            </a:pPr>
            <a:r>
              <a:rPr lang="en-US" sz="2000" dirty="0" smtClean="0"/>
              <a:t>Immunizations </a:t>
            </a:r>
            <a:r>
              <a:rPr lang="en-US" sz="2000" dirty="0"/>
              <a:t>by 6 </a:t>
            </a:r>
            <a:r>
              <a:rPr lang="en-US" sz="2000" dirty="0" err="1" smtClean="0"/>
              <a:t>Yrs</a:t>
            </a:r>
            <a:r>
              <a:rPr lang="en-US" sz="2000" dirty="0" smtClean="0"/>
              <a:t> – 2 MMR, 2 VAR, 5 </a:t>
            </a:r>
            <a:r>
              <a:rPr lang="en-US" sz="2000" dirty="0" err="1" smtClean="0"/>
              <a:t>DTaP</a:t>
            </a:r>
            <a:r>
              <a:rPr lang="en-US" sz="2000" dirty="0" smtClean="0"/>
              <a:t>, and 4 IPV</a:t>
            </a:r>
            <a:endParaRPr lang="en-US" sz="2000" dirty="0"/>
          </a:p>
          <a:p>
            <a:pPr marL="914400" indent="-338138">
              <a:buFont typeface="Wingdings" panose="05000000000000000000" pitchFamily="2" charset="2"/>
              <a:buChar char="§"/>
            </a:pPr>
            <a:r>
              <a:rPr lang="en-US" sz="2000" dirty="0" smtClean="0"/>
              <a:t>Immunizations by 13 </a:t>
            </a:r>
            <a:r>
              <a:rPr lang="en-US" sz="2000" dirty="0" err="1" smtClean="0"/>
              <a:t>yrs</a:t>
            </a:r>
            <a:r>
              <a:rPr lang="en-US" sz="2000" dirty="0" smtClean="0"/>
              <a:t>) – 1 MCV and 1 </a:t>
            </a:r>
            <a:r>
              <a:rPr lang="en-US" sz="2000" dirty="0" err="1" smtClean="0"/>
              <a:t>Tdap</a:t>
            </a:r>
            <a:r>
              <a:rPr lang="en-US" sz="2000" dirty="0" smtClean="0"/>
              <a:t>/Td</a:t>
            </a:r>
            <a:endParaRPr lang="en-US" sz="2000" dirty="0"/>
          </a:p>
          <a:p>
            <a:pPr marL="914400" indent="-338138">
              <a:buFont typeface="Wingdings" panose="05000000000000000000" pitchFamily="2" charset="2"/>
              <a:buChar char="§"/>
            </a:pPr>
            <a:r>
              <a:rPr lang="en-US" sz="2000" dirty="0" smtClean="0"/>
              <a:t>HPV </a:t>
            </a:r>
            <a:r>
              <a:rPr lang="en-US" sz="2000" dirty="0"/>
              <a:t>for Female and Male Adolescents </a:t>
            </a:r>
            <a:r>
              <a:rPr lang="en-US" sz="2000" dirty="0" smtClean="0"/>
              <a:t>(3 doses </a:t>
            </a:r>
            <a:r>
              <a:rPr lang="en-US" sz="2000" dirty="0"/>
              <a:t>b</a:t>
            </a:r>
            <a:r>
              <a:rPr lang="en-US" sz="2000" dirty="0" smtClean="0"/>
              <a:t>y 13 </a:t>
            </a:r>
            <a:r>
              <a:rPr lang="en-US" sz="2000" dirty="0" err="1" smtClean="0"/>
              <a:t>yrs</a:t>
            </a:r>
            <a:r>
              <a:rPr lang="en-US" sz="2000" dirty="0" smtClean="0"/>
              <a:t>)</a:t>
            </a:r>
            <a:endParaRPr lang="en-US" sz="2000" dirty="0"/>
          </a:p>
        </p:txBody>
      </p:sp>
      <p:sp>
        <p:nvSpPr>
          <p:cNvPr id="5" name="TextBox 4"/>
          <p:cNvSpPr txBox="1"/>
          <p:nvPr/>
        </p:nvSpPr>
        <p:spPr>
          <a:xfrm>
            <a:off x="576470" y="6440557"/>
            <a:ext cx="8001000" cy="369332"/>
          </a:xfrm>
          <a:prstGeom prst="rect">
            <a:avLst/>
          </a:prstGeom>
          <a:noFill/>
        </p:spPr>
        <p:txBody>
          <a:bodyPr wrap="square" rtlCol="0">
            <a:spAutoFit/>
          </a:bodyPr>
          <a:lstStyle/>
          <a:p>
            <a:pPr algn="ctr"/>
            <a:r>
              <a:rPr lang="en-US" dirty="0" smtClean="0"/>
              <a:t>* </a:t>
            </a:r>
            <a:r>
              <a:rPr lang="en-US" sz="1600" i="1" dirty="0" smtClean="0"/>
              <a:t>See handout for detailed descriptions of measure definitions</a:t>
            </a:r>
            <a:endParaRPr lang="en-US" sz="1600" i="1" dirty="0"/>
          </a:p>
        </p:txBody>
      </p:sp>
    </p:spTree>
    <p:extLst>
      <p:ext uri="{BB962C8B-B14F-4D97-AF65-F5344CB8AC3E}">
        <p14:creationId xmlns:p14="http://schemas.microsoft.com/office/powerpoint/2010/main" val="32363572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2447</TotalTime>
  <Words>1951</Words>
  <Application>Microsoft Office PowerPoint</Application>
  <PresentationFormat>On-screen Show (4:3)</PresentationFormat>
  <Paragraphs>190</Paragraphs>
  <Slides>17</Slides>
  <Notes>10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Clarity</vt:lpstr>
      <vt:lpstr>ImmPact Reports Danielle Hall danielle.hall@maine.gov </vt:lpstr>
      <vt:lpstr>Quarterly Reports</vt:lpstr>
      <vt:lpstr>Assessment Reports</vt:lpstr>
      <vt:lpstr>AFIX Reports</vt:lpstr>
      <vt:lpstr>ImmPact Home Graph</vt:lpstr>
      <vt:lpstr>Daily Client Report Status</vt:lpstr>
      <vt:lpstr>Request Immunization Coverage Report</vt:lpstr>
      <vt:lpstr>IHOC Quick Pick Reports and Using Data for Improvement</vt:lpstr>
      <vt:lpstr>IHOC Quick Pick Reports in ImmPact</vt:lpstr>
      <vt:lpstr>Choosing the Right Report – 2 Options</vt:lpstr>
      <vt:lpstr>Why Use the IHOC Quick Pick Reports?</vt:lpstr>
      <vt:lpstr>IHOC Quick Pick Reports: What’s Different?</vt:lpstr>
      <vt:lpstr>PowerPoint Presentation</vt:lpstr>
      <vt:lpstr>ACO Influenza Measure</vt:lpstr>
      <vt:lpstr>Questions?</vt:lpstr>
      <vt:lpstr>Data is Great – But what do you do with it?</vt:lpstr>
      <vt:lpstr>A Change Package: Evidence-based Approach to Improving Childhood Immunization Rates</vt:lpstr>
    </vt:vector>
  </TitlesOfParts>
  <Company>University Of Southern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IHOC Quick Picks</dc:title>
  <dc:creator>Kyra Chamberlain</dc:creator>
  <cp:lastModifiedBy>michael.morin</cp:lastModifiedBy>
  <cp:revision>73</cp:revision>
  <dcterms:created xsi:type="dcterms:W3CDTF">2014-05-15T14:32:58Z</dcterms:created>
  <dcterms:modified xsi:type="dcterms:W3CDTF">2014-08-27T14:21:19Z</dcterms:modified>
</cp:coreProperties>
</file>