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1"/>
  </p:notesMasterIdLst>
  <p:handoutMasterIdLst>
    <p:handoutMasterId r:id="rId22"/>
  </p:handoutMasterIdLst>
  <p:sldIdLst>
    <p:sldId id="256" r:id="rId2"/>
    <p:sldId id="272" r:id="rId3"/>
    <p:sldId id="270" r:id="rId4"/>
    <p:sldId id="260" r:id="rId5"/>
    <p:sldId id="259" r:id="rId6"/>
    <p:sldId id="262" r:id="rId7"/>
    <p:sldId id="269" r:id="rId8"/>
    <p:sldId id="283" r:id="rId9"/>
    <p:sldId id="268" r:id="rId10"/>
    <p:sldId id="264" r:id="rId11"/>
    <p:sldId id="273" r:id="rId12"/>
    <p:sldId id="278" r:id="rId13"/>
    <p:sldId id="275" r:id="rId14"/>
    <p:sldId id="281" r:id="rId15"/>
    <p:sldId id="282" r:id="rId16"/>
    <p:sldId id="279" r:id="rId17"/>
    <p:sldId id="280" r:id="rId18"/>
    <p:sldId id="276" r:id="rId19"/>
    <p:sldId id="277" r:id="rId20"/>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8" autoAdjust="0"/>
    <p:restoredTop sz="68766" autoAdjust="0"/>
  </p:normalViewPr>
  <p:slideViewPr>
    <p:cSldViewPr>
      <p:cViewPr varScale="1">
        <p:scale>
          <a:sx n="56" d="100"/>
          <a:sy n="56" d="100"/>
        </p:scale>
        <p:origin x="-154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oit-teaqfsemc11.som.w2k.state.me.us\dhhs-cdc\MIP\MIP-Shared\Immunize\NIS_Data\SPREADSHEET\N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oit-teaqfsemc11.som.w2k.state.me.us\dhhs-cdc\MIP\MIP-Shared\Immunize\NIS_Data\SPREADSHEET\N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Influenza</a:t>
            </a:r>
            <a:r>
              <a:rPr lang="en-US" sz="1600" baseline="0" dirty="0"/>
              <a:t> Vaccination Coverage Estimate Among Children 6 Months-17 Years, Maine and U.S., 2009-10 through 2012-13</a:t>
            </a:r>
            <a:endParaRPr lang="en-US" sz="1600" dirty="0"/>
          </a:p>
        </c:rich>
      </c:tx>
      <c:layout>
        <c:manualLayout>
          <c:xMode val="edge"/>
          <c:yMode val="edge"/>
          <c:x val="0.1026388888888889"/>
          <c:y val="1.7422865521772524E-2"/>
        </c:manualLayout>
      </c:layout>
      <c:overlay val="0"/>
    </c:title>
    <c:autoTitleDeleted val="0"/>
    <c:plotArea>
      <c:layout/>
      <c:lineChart>
        <c:grouping val="standard"/>
        <c:varyColors val="0"/>
        <c:ser>
          <c:idx val="0"/>
          <c:order val="0"/>
          <c:tx>
            <c:strRef>
              <c:f>'6M-17Yrs_FLU'!$A$17</c:f>
              <c:strCache>
                <c:ptCount val="1"/>
                <c:pt idx="0">
                  <c:v>Maine</c:v>
                </c:pt>
              </c:strCache>
            </c:strRef>
          </c:tx>
          <c:cat>
            <c:strRef>
              <c:f>'6M-17Yrs_FLU'!$B$15:$E$16</c:f>
              <c:strCache>
                <c:ptCount val="4"/>
                <c:pt idx="0">
                  <c:v>2009-10</c:v>
                </c:pt>
                <c:pt idx="1">
                  <c:v>2010-11</c:v>
                </c:pt>
                <c:pt idx="2">
                  <c:v>2011-12</c:v>
                </c:pt>
                <c:pt idx="3">
                  <c:v>2012-13</c:v>
                </c:pt>
              </c:strCache>
            </c:strRef>
          </c:cat>
          <c:val>
            <c:numRef>
              <c:f>'6M-17Yrs_FLU'!$B$17:$E$17</c:f>
              <c:numCache>
                <c:formatCode>0.0%</c:formatCode>
                <c:ptCount val="4"/>
                <c:pt idx="0">
                  <c:v>0.63300000000000001</c:v>
                </c:pt>
                <c:pt idx="1">
                  <c:v>0.57799999999999996</c:v>
                </c:pt>
                <c:pt idx="2">
                  <c:v>0.58599999999999997</c:v>
                </c:pt>
                <c:pt idx="3" formatCode="0.00%">
                  <c:v>0.626</c:v>
                </c:pt>
              </c:numCache>
            </c:numRef>
          </c:val>
          <c:smooth val="0"/>
        </c:ser>
        <c:ser>
          <c:idx val="1"/>
          <c:order val="1"/>
          <c:tx>
            <c:strRef>
              <c:f>'6M-17Yrs_FLU'!$A$18</c:f>
              <c:strCache>
                <c:ptCount val="1"/>
                <c:pt idx="0">
                  <c:v>U.S National</c:v>
                </c:pt>
              </c:strCache>
            </c:strRef>
          </c:tx>
          <c:cat>
            <c:strRef>
              <c:f>'6M-17Yrs_FLU'!$B$15:$E$16</c:f>
              <c:strCache>
                <c:ptCount val="4"/>
                <c:pt idx="0">
                  <c:v>2009-10</c:v>
                </c:pt>
                <c:pt idx="1">
                  <c:v>2010-11</c:v>
                </c:pt>
                <c:pt idx="2">
                  <c:v>2011-12</c:v>
                </c:pt>
                <c:pt idx="3">
                  <c:v>2012-13</c:v>
                </c:pt>
              </c:strCache>
            </c:strRef>
          </c:cat>
          <c:val>
            <c:numRef>
              <c:f>'6M-17Yrs_FLU'!$B$18:$E$18</c:f>
              <c:numCache>
                <c:formatCode>0.0%</c:formatCode>
                <c:ptCount val="4"/>
                <c:pt idx="0">
                  <c:v>0.47299999999999998</c:v>
                </c:pt>
                <c:pt idx="1">
                  <c:v>0.51</c:v>
                </c:pt>
                <c:pt idx="2">
                  <c:v>0.51500000000000001</c:v>
                </c:pt>
                <c:pt idx="3" formatCode="0.00%">
                  <c:v>0.56599999999999995</c:v>
                </c:pt>
              </c:numCache>
            </c:numRef>
          </c:val>
          <c:smooth val="0"/>
        </c:ser>
        <c:dLbls>
          <c:showLegendKey val="0"/>
          <c:showVal val="0"/>
          <c:showCatName val="0"/>
          <c:showSerName val="0"/>
          <c:showPercent val="0"/>
          <c:showBubbleSize val="0"/>
        </c:dLbls>
        <c:marker val="1"/>
        <c:smooth val="0"/>
        <c:axId val="11384320"/>
        <c:axId val="11385856"/>
      </c:lineChart>
      <c:catAx>
        <c:axId val="11384320"/>
        <c:scaling>
          <c:orientation val="minMax"/>
        </c:scaling>
        <c:delete val="0"/>
        <c:axPos val="b"/>
        <c:majorTickMark val="none"/>
        <c:minorTickMark val="none"/>
        <c:tickLblPos val="nextTo"/>
        <c:crossAx val="11385856"/>
        <c:crosses val="autoZero"/>
        <c:auto val="1"/>
        <c:lblAlgn val="ctr"/>
        <c:lblOffset val="100"/>
        <c:noMultiLvlLbl val="0"/>
      </c:catAx>
      <c:valAx>
        <c:axId val="11385856"/>
        <c:scaling>
          <c:orientation val="minMax"/>
        </c:scaling>
        <c:delete val="0"/>
        <c:axPos val="l"/>
        <c:majorGridlines/>
        <c:numFmt formatCode="0.0%" sourceLinked="1"/>
        <c:majorTickMark val="none"/>
        <c:minorTickMark val="none"/>
        <c:tickLblPos val="nextTo"/>
        <c:spPr>
          <a:ln w="9525">
            <a:noFill/>
          </a:ln>
        </c:spPr>
        <c:crossAx val="11384320"/>
        <c:crosses val="autoZero"/>
        <c:crossBetween val="between"/>
      </c:valAx>
      <c:dTable>
        <c:showHorzBorder val="1"/>
        <c:showVertBorder val="1"/>
        <c:showOutline val="1"/>
        <c:showKeys val="0"/>
      </c:dTable>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Influenza</a:t>
            </a:r>
            <a:r>
              <a:rPr lang="en-US" baseline="0"/>
              <a:t> Vaccination Coverage Estaimated Among Adults 18 Years+, Maine and U.S. 2009-10 through 2012-13</a:t>
            </a:r>
            <a:endParaRPr lang="en-US"/>
          </a:p>
        </c:rich>
      </c:tx>
      <c:layout/>
      <c:overlay val="0"/>
    </c:title>
    <c:autoTitleDeleted val="0"/>
    <c:plotArea>
      <c:layout/>
      <c:lineChart>
        <c:grouping val="standard"/>
        <c:varyColors val="0"/>
        <c:ser>
          <c:idx val="0"/>
          <c:order val="0"/>
          <c:tx>
            <c:strRef>
              <c:f>GE18YRS_FLU!$A$17</c:f>
              <c:strCache>
                <c:ptCount val="1"/>
                <c:pt idx="0">
                  <c:v>Maine</c:v>
                </c:pt>
              </c:strCache>
            </c:strRef>
          </c:tx>
          <c:cat>
            <c:strRef>
              <c:f>GE18YRS_FLU!$B$16:$E$16</c:f>
              <c:strCache>
                <c:ptCount val="4"/>
                <c:pt idx="0">
                  <c:v>2009-10</c:v>
                </c:pt>
                <c:pt idx="1">
                  <c:v>2010-11</c:v>
                </c:pt>
                <c:pt idx="2">
                  <c:v>2011-12</c:v>
                </c:pt>
                <c:pt idx="3">
                  <c:v>2012-13</c:v>
                </c:pt>
              </c:strCache>
            </c:strRef>
          </c:cat>
          <c:val>
            <c:numRef>
              <c:f>GE18YRS_FLU!$B$17:$E$17</c:f>
              <c:numCache>
                <c:formatCode>0.0%</c:formatCode>
                <c:ptCount val="4"/>
                <c:pt idx="0">
                  <c:v>0.47299999999999998</c:v>
                </c:pt>
                <c:pt idx="1">
                  <c:v>0.436</c:v>
                </c:pt>
                <c:pt idx="2">
                  <c:v>0.42499999999999999</c:v>
                </c:pt>
                <c:pt idx="3">
                  <c:v>0.46899999999999997</c:v>
                </c:pt>
              </c:numCache>
            </c:numRef>
          </c:val>
          <c:smooth val="0"/>
        </c:ser>
        <c:ser>
          <c:idx val="1"/>
          <c:order val="1"/>
          <c:tx>
            <c:strRef>
              <c:f>GE18YRS_FLU!$A$18</c:f>
              <c:strCache>
                <c:ptCount val="1"/>
                <c:pt idx="0">
                  <c:v>U.S National</c:v>
                </c:pt>
              </c:strCache>
            </c:strRef>
          </c:tx>
          <c:cat>
            <c:strRef>
              <c:f>GE18YRS_FLU!$B$16:$E$16</c:f>
              <c:strCache>
                <c:ptCount val="4"/>
                <c:pt idx="0">
                  <c:v>2009-10</c:v>
                </c:pt>
                <c:pt idx="1">
                  <c:v>2010-11</c:v>
                </c:pt>
                <c:pt idx="2">
                  <c:v>2011-12</c:v>
                </c:pt>
                <c:pt idx="3">
                  <c:v>2012-13</c:v>
                </c:pt>
              </c:strCache>
            </c:strRef>
          </c:cat>
          <c:val>
            <c:numRef>
              <c:f>GE18YRS_FLU!$B$18:$E$18</c:f>
              <c:numCache>
                <c:formatCode>0.0%</c:formatCode>
                <c:ptCount val="4"/>
                <c:pt idx="0">
                  <c:v>0.40400000000000003</c:v>
                </c:pt>
                <c:pt idx="1">
                  <c:v>0.40500000000000003</c:v>
                </c:pt>
                <c:pt idx="2">
                  <c:v>0.38800000000000001</c:v>
                </c:pt>
                <c:pt idx="3">
                  <c:v>0.41499999999999998</c:v>
                </c:pt>
              </c:numCache>
            </c:numRef>
          </c:val>
          <c:smooth val="0"/>
        </c:ser>
        <c:dLbls>
          <c:showLegendKey val="0"/>
          <c:showVal val="0"/>
          <c:showCatName val="0"/>
          <c:showSerName val="0"/>
          <c:showPercent val="0"/>
          <c:showBubbleSize val="0"/>
        </c:dLbls>
        <c:marker val="1"/>
        <c:smooth val="0"/>
        <c:axId val="11414912"/>
        <c:axId val="11424896"/>
      </c:lineChart>
      <c:catAx>
        <c:axId val="11414912"/>
        <c:scaling>
          <c:orientation val="minMax"/>
        </c:scaling>
        <c:delete val="0"/>
        <c:axPos val="b"/>
        <c:majorTickMark val="out"/>
        <c:minorTickMark val="none"/>
        <c:tickLblPos val="nextTo"/>
        <c:crossAx val="11424896"/>
        <c:crossesAt val="0"/>
        <c:auto val="1"/>
        <c:lblAlgn val="ctr"/>
        <c:lblOffset val="100"/>
        <c:noMultiLvlLbl val="0"/>
      </c:catAx>
      <c:valAx>
        <c:axId val="11424896"/>
        <c:scaling>
          <c:orientation val="minMax"/>
        </c:scaling>
        <c:delete val="0"/>
        <c:axPos val="l"/>
        <c:majorGridlines/>
        <c:numFmt formatCode="0.0%" sourceLinked="1"/>
        <c:majorTickMark val="out"/>
        <c:minorTickMark val="none"/>
        <c:tickLblPos val="nextTo"/>
        <c:crossAx val="11414912"/>
        <c:crosses val="autoZero"/>
        <c:crossBetween val="between"/>
      </c:valAx>
      <c:dTable>
        <c:showHorzBorder val="1"/>
        <c:showVertBorder val="1"/>
        <c:showOutline val="1"/>
        <c:showKeys val="0"/>
      </c:dTable>
    </c:plotArea>
    <c:legend>
      <c:legendPos val="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C380BCC1-92A5-42A0-AF23-9ACB9350C679}" type="datetimeFigureOut">
              <a:rPr lang="en-US" smtClean="0"/>
              <a:t>8/27/2014</a:t>
            </a:fld>
            <a:endParaRPr lang="en-US"/>
          </a:p>
        </p:txBody>
      </p:sp>
      <p:sp>
        <p:nvSpPr>
          <p:cNvPr id="4" name="Footer Placeholder 3"/>
          <p:cNvSpPr>
            <a:spLocks noGrp="1"/>
          </p:cNvSpPr>
          <p:nvPr>
            <p:ph type="ftr" sz="quarter" idx="2"/>
          </p:nvPr>
        </p:nvSpPr>
        <p:spPr>
          <a:xfrm>
            <a:off x="0" y="88058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05863"/>
            <a:ext cx="3032125" cy="463550"/>
          </a:xfrm>
          <a:prstGeom prst="rect">
            <a:avLst/>
          </a:prstGeom>
        </p:spPr>
        <p:txBody>
          <a:bodyPr vert="horz" lIns="91440" tIns="45720" rIns="91440" bIns="45720" rtlCol="0" anchor="b"/>
          <a:lstStyle>
            <a:lvl1pPr algn="r">
              <a:defRPr sz="1200"/>
            </a:lvl1pPr>
          </a:lstStyle>
          <a:p>
            <a:fld id="{338C17E3-676D-428C-8DAD-E790A86F9FCF}" type="slidenum">
              <a:rPr lang="en-US" smtClean="0"/>
              <a:t>‹#›</a:t>
            </a:fld>
            <a:endParaRPr lang="en-US"/>
          </a:p>
        </p:txBody>
      </p:sp>
    </p:spTree>
    <p:extLst>
      <p:ext uri="{BB962C8B-B14F-4D97-AF65-F5344CB8AC3E}">
        <p14:creationId xmlns:p14="http://schemas.microsoft.com/office/powerpoint/2010/main" val="1538792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337" cy="463550"/>
          </a:xfrm>
          <a:prstGeom prst="rect">
            <a:avLst/>
          </a:prstGeom>
        </p:spPr>
        <p:txBody>
          <a:bodyPr vert="horz" lIns="92950" tIns="46475" rIns="92950" bIns="46475" rtlCol="0"/>
          <a:lstStyle>
            <a:lvl1pPr algn="l">
              <a:defRPr sz="1200"/>
            </a:lvl1pPr>
          </a:lstStyle>
          <a:p>
            <a:endParaRPr lang="en-US"/>
          </a:p>
        </p:txBody>
      </p:sp>
      <p:sp>
        <p:nvSpPr>
          <p:cNvPr id="3" name="Date Placeholder 2"/>
          <p:cNvSpPr>
            <a:spLocks noGrp="1"/>
          </p:cNvSpPr>
          <p:nvPr>
            <p:ph type="dt" idx="1"/>
          </p:nvPr>
        </p:nvSpPr>
        <p:spPr>
          <a:xfrm>
            <a:off x="3963745" y="0"/>
            <a:ext cx="3032337" cy="463550"/>
          </a:xfrm>
          <a:prstGeom prst="rect">
            <a:avLst/>
          </a:prstGeom>
        </p:spPr>
        <p:txBody>
          <a:bodyPr vert="horz" lIns="92950" tIns="46475" rIns="92950" bIns="46475" rtlCol="0"/>
          <a:lstStyle>
            <a:lvl1pPr algn="r">
              <a:defRPr sz="1200"/>
            </a:lvl1pPr>
          </a:lstStyle>
          <a:p>
            <a:fld id="{47AEC886-5F2E-428F-A99A-4D64B818379B}" type="datetimeFigureOut">
              <a:rPr lang="en-US" smtClean="0"/>
              <a:t>8/27/2014</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0" tIns="46475" rIns="92950" bIns="46475" rtlCol="0" anchor="ctr"/>
          <a:lstStyle/>
          <a:p>
            <a:endParaRPr lang="en-US"/>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0" tIns="46475" rIns="92950" bIns="464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05841"/>
            <a:ext cx="3032337" cy="463550"/>
          </a:xfrm>
          <a:prstGeom prst="rect">
            <a:avLst/>
          </a:prstGeom>
        </p:spPr>
        <p:txBody>
          <a:bodyPr vert="horz" lIns="92950" tIns="46475" rIns="92950" bIns="46475" rtlCol="0" anchor="b"/>
          <a:lstStyle>
            <a:lvl1pPr algn="l">
              <a:defRPr sz="1200"/>
            </a:lvl1pPr>
          </a:lstStyle>
          <a:p>
            <a:endParaRPr lang="en-US"/>
          </a:p>
        </p:txBody>
      </p:sp>
      <p:sp>
        <p:nvSpPr>
          <p:cNvPr id="7" name="Slide Number Placeholder 6"/>
          <p:cNvSpPr>
            <a:spLocks noGrp="1"/>
          </p:cNvSpPr>
          <p:nvPr>
            <p:ph type="sldNum" sz="quarter" idx="5"/>
          </p:nvPr>
        </p:nvSpPr>
        <p:spPr>
          <a:xfrm>
            <a:off x="3963745" y="8805841"/>
            <a:ext cx="3032337" cy="463550"/>
          </a:xfrm>
          <a:prstGeom prst="rect">
            <a:avLst/>
          </a:prstGeom>
        </p:spPr>
        <p:txBody>
          <a:bodyPr vert="horz" lIns="92950" tIns="46475" rIns="92950" bIns="46475" rtlCol="0" anchor="b"/>
          <a:lstStyle>
            <a:lvl1pPr algn="r">
              <a:defRPr sz="1200"/>
            </a:lvl1pPr>
          </a:lstStyle>
          <a:p>
            <a:fld id="{D772B954-5298-4EF0-896C-B04367189A84}" type="slidenum">
              <a:rPr lang="en-US" smtClean="0"/>
              <a:t>‹#›</a:t>
            </a:fld>
            <a:endParaRPr lang="en-US"/>
          </a:p>
        </p:txBody>
      </p:sp>
    </p:spTree>
    <p:extLst>
      <p:ext uri="{BB962C8B-B14F-4D97-AF65-F5344CB8AC3E}">
        <p14:creationId xmlns:p14="http://schemas.microsoft.com/office/powerpoint/2010/main" val="348578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Flu vaccination coverage among children increased by 5.1 percentage points for the 2012–13 season compared to the 2011–12 season and 12.9 percentage points from the 2009-10 season. </a:t>
            </a:r>
          </a:p>
          <a:p>
            <a:endParaRPr lang="en-US" dirty="0"/>
          </a:p>
          <a:p>
            <a:r>
              <a:rPr lang="en-US" dirty="0"/>
              <a:t> Flu vaccination coverage among adults increased by 2.7 percentage points for the 2012-13 season compared to the 2011-12 season and 1.1 percentage points from the 2009-10 season. </a:t>
            </a:r>
          </a:p>
          <a:p>
            <a:endParaRPr lang="en-US" dirty="0"/>
          </a:p>
          <a:p>
            <a:r>
              <a:rPr lang="en-US" dirty="0" smtClean="0"/>
              <a:t>Mention</a:t>
            </a:r>
            <a:r>
              <a:rPr lang="en-US" baseline="0" dirty="0" smtClean="0"/>
              <a:t> that Maine has seen a steady increase in Influenza Immunization Rates over the past 4 yrs.</a:t>
            </a:r>
            <a:endParaRPr lang="en-US" dirty="0" smtClean="0"/>
          </a:p>
        </p:txBody>
      </p:sp>
      <p:sp>
        <p:nvSpPr>
          <p:cNvPr id="4" name="Slide Number Placeholder 3"/>
          <p:cNvSpPr>
            <a:spLocks noGrp="1"/>
          </p:cNvSpPr>
          <p:nvPr>
            <p:ph type="sldNum" sz="quarter" idx="10"/>
          </p:nvPr>
        </p:nvSpPr>
        <p:spPr/>
        <p:txBody>
          <a:bodyPr/>
          <a:lstStyle/>
          <a:p>
            <a:fld id="{D772B954-5298-4EF0-896C-B04367189A84}" type="slidenum">
              <a:rPr lang="en-US" smtClean="0"/>
              <a:t>3</a:t>
            </a:fld>
            <a:endParaRPr lang="en-US"/>
          </a:p>
        </p:txBody>
      </p:sp>
    </p:spTree>
    <p:extLst>
      <p:ext uri="{BB962C8B-B14F-4D97-AF65-F5344CB8AC3E}">
        <p14:creationId xmlns:p14="http://schemas.microsoft.com/office/powerpoint/2010/main" val="604458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a:t>
            </a:r>
            <a:r>
              <a:rPr lang="en-US" dirty="0" err="1" smtClean="0"/>
              <a:t>criterea</a:t>
            </a:r>
            <a:r>
              <a:rPr lang="en-US" dirty="0" smtClean="0"/>
              <a:t> on the</a:t>
            </a:r>
            <a:r>
              <a:rPr lang="en-US" baseline="0" dirty="0" smtClean="0"/>
              <a:t> slides.</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14</a:t>
            </a:fld>
            <a:endParaRPr lang="en-US"/>
          </a:p>
        </p:txBody>
      </p:sp>
    </p:spTree>
    <p:extLst>
      <p:ext uri="{BB962C8B-B14F-4D97-AF65-F5344CB8AC3E}">
        <p14:creationId xmlns:p14="http://schemas.microsoft.com/office/powerpoint/2010/main" val="2378285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9500" rtl="0" eaLnBrk="1" fontAlgn="auto" latinLnBrk="0" hangingPunct="1">
              <a:lnSpc>
                <a:spcPct val="100000"/>
              </a:lnSpc>
              <a:spcBef>
                <a:spcPts val="0"/>
              </a:spcBef>
              <a:spcAft>
                <a:spcPts val="0"/>
              </a:spcAft>
              <a:buClrTx/>
              <a:buSzTx/>
              <a:buFontTx/>
              <a:buNone/>
              <a:tabLst/>
              <a:defRPr/>
            </a:pPr>
            <a:r>
              <a:rPr lang="en-US" dirty="0" smtClean="0"/>
              <a:t>HAND OUT THE SCHEDULE</a:t>
            </a:r>
            <a:r>
              <a:rPr lang="en-US" baseline="0" dirty="0" smtClean="0"/>
              <a:t> </a:t>
            </a:r>
          </a:p>
          <a:p>
            <a:pPr defTabSz="929500"/>
            <a:r>
              <a:rPr lang="en-US" dirty="0" smtClean="0"/>
              <a:t>Ask if there is</a:t>
            </a:r>
            <a:r>
              <a:rPr lang="en-US" baseline="0" dirty="0" smtClean="0"/>
              <a:t> anyone who needs further guidance on the schedule.</a:t>
            </a:r>
          </a:p>
          <a:p>
            <a:pPr defTabSz="929500"/>
            <a:endParaRPr lang="en-US" baseline="0" dirty="0" smtClean="0"/>
          </a:p>
          <a:p>
            <a:r>
              <a:rPr lang="en-US" b="1" dirty="0" smtClean="0"/>
              <a:t>Prevention and Control of Seasonal Influenza with Vaccines: Recommendations of the Advisory Committee on Immunization Practices (ACIP) — United States, 2014–15 Influenza Season</a:t>
            </a:r>
          </a:p>
          <a:p>
            <a:r>
              <a:rPr lang="en-US" b="1" i="1" dirty="0" smtClean="0"/>
              <a:t>Weekly</a:t>
            </a:r>
          </a:p>
          <a:p>
            <a:r>
              <a:rPr lang="en-US" b="1" dirty="0" smtClean="0"/>
              <a:t>August 15, 2014 / 63(32);691-697</a:t>
            </a:r>
            <a:r>
              <a:rPr lang="en-US" dirty="0" smtClean="0"/>
              <a:t/>
            </a:r>
            <a:br>
              <a:rPr lang="en-US" dirty="0" smtClean="0"/>
            </a:br>
            <a:r>
              <a:rPr lang="en-US" dirty="0" smtClean="0"/>
              <a:t/>
            </a:r>
            <a:br>
              <a:rPr lang="en-US" dirty="0" smtClean="0"/>
            </a:br>
            <a:endParaRPr lang="en-US" dirty="0" smtClean="0"/>
          </a:p>
          <a:p>
            <a:pPr defTabSz="929500"/>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16</a:t>
            </a:fld>
            <a:endParaRPr lang="en-US"/>
          </a:p>
        </p:txBody>
      </p:sp>
    </p:spTree>
    <p:extLst>
      <p:ext uri="{BB962C8B-B14F-4D97-AF65-F5344CB8AC3E}">
        <p14:creationId xmlns:p14="http://schemas.microsoft.com/office/powerpoint/2010/main" val="1186523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9500" rtl="0" eaLnBrk="1" fontAlgn="auto" latinLnBrk="0" hangingPunct="1">
              <a:lnSpc>
                <a:spcPct val="100000"/>
              </a:lnSpc>
              <a:spcBef>
                <a:spcPts val="0"/>
              </a:spcBef>
              <a:spcAft>
                <a:spcPts val="0"/>
              </a:spcAft>
              <a:buClrTx/>
              <a:buSzTx/>
              <a:buFontTx/>
              <a:buNone/>
              <a:tabLst/>
              <a:defRPr/>
            </a:pPr>
            <a:r>
              <a:rPr lang="en-US" b="1" dirty="0" smtClean="0"/>
              <a:t>FIGURE 1. Influenza vaccine dosing algorithm for children aged 6 months through 8 years — Advisory Committee on Immunization Practices, United States, 2014–15 influenza season*</a:t>
            </a:r>
            <a:endParaRPr lang="en-US" dirty="0" smtClean="0"/>
          </a:p>
          <a:p>
            <a:pPr defTabSz="929500"/>
            <a:endParaRPr lang="en-US" dirty="0" smtClean="0"/>
          </a:p>
          <a:p>
            <a:pPr defTabSz="929500"/>
            <a:r>
              <a:rPr lang="en-US" dirty="0" smtClean="0"/>
              <a:t>Children </a:t>
            </a:r>
            <a:r>
              <a:rPr lang="en-US" dirty="0"/>
              <a:t>6 months through 8 years of age for whom one of these conditions is not met require 2 doses in 2013-14.</a:t>
            </a:r>
          </a:p>
          <a:p>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17</a:t>
            </a:fld>
            <a:endParaRPr lang="en-US"/>
          </a:p>
        </p:txBody>
      </p:sp>
    </p:spTree>
    <p:extLst>
      <p:ext uri="{BB962C8B-B14F-4D97-AF65-F5344CB8AC3E}">
        <p14:creationId xmlns:p14="http://schemas.microsoft.com/office/powerpoint/2010/main" val="2712153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point after reviewing the slide</a:t>
            </a:r>
          </a:p>
          <a:p>
            <a:r>
              <a:rPr lang="en-US" dirty="0" smtClean="0"/>
              <a:t>Record doses</a:t>
            </a:r>
            <a:r>
              <a:rPr lang="en-US" baseline="0" dirty="0" smtClean="0"/>
              <a:t> administered monthly</a:t>
            </a:r>
            <a:r>
              <a:rPr lang="en-US" dirty="0" smtClean="0"/>
              <a:t>:</a:t>
            </a:r>
          </a:p>
          <a:p>
            <a:r>
              <a:rPr lang="en-US" dirty="0" smtClean="0"/>
              <a:t>	Not only to have a correct inventory on hand</a:t>
            </a:r>
          </a:p>
          <a:p>
            <a:r>
              <a:rPr lang="en-US" dirty="0" smtClean="0"/>
              <a:t>	Updating patient</a:t>
            </a:r>
            <a:r>
              <a:rPr lang="en-US" baseline="0" dirty="0" smtClean="0"/>
              <a:t> records in a timely manner</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18</a:t>
            </a:fld>
            <a:endParaRPr lang="en-US"/>
          </a:p>
        </p:txBody>
      </p:sp>
    </p:spTree>
    <p:extLst>
      <p:ext uri="{BB962C8B-B14F-4D97-AF65-F5344CB8AC3E}">
        <p14:creationId xmlns:p14="http://schemas.microsoft.com/office/powerpoint/2010/main" val="220031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is a representation of children influenza rates from 6months through 17 years.</a:t>
            </a:r>
          </a:p>
          <a:p>
            <a:pPr marL="171450" indent="-171450">
              <a:buFont typeface="Arial" panose="020B0604020202020204" pitchFamily="34" charset="0"/>
              <a:buChar char="•"/>
            </a:pPr>
            <a:r>
              <a:rPr lang="en-US" dirty="0" smtClean="0"/>
              <a:t>Red is national rates</a:t>
            </a:r>
          </a:p>
          <a:p>
            <a:pPr marL="171450" indent="-171450">
              <a:buFont typeface="Arial" panose="020B0604020202020204" pitchFamily="34" charset="0"/>
              <a:buChar char="•"/>
            </a:pPr>
            <a:r>
              <a:rPr lang="en-US" dirty="0" smtClean="0"/>
              <a:t>Grey are Maine rates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Maine has been above the national average since H1N1 in 2009-2010</a:t>
            </a:r>
          </a:p>
          <a:p>
            <a:pPr marL="171450" indent="-171450">
              <a:buFont typeface="Arial" panose="020B0604020202020204" pitchFamily="34" charset="0"/>
              <a:buChar char="•"/>
            </a:pPr>
            <a:r>
              <a:rPr lang="en-US" dirty="0" smtClean="0"/>
              <a:t>Partnerships</a:t>
            </a:r>
            <a:r>
              <a:rPr lang="en-US" baseline="0" dirty="0" smtClean="0"/>
              <a:t> and Collaborations to offer children vaccine in non-traditional venues has shown that Maine can sustain being above the national average.</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4</a:t>
            </a:fld>
            <a:endParaRPr lang="en-US"/>
          </a:p>
        </p:txBody>
      </p:sp>
    </p:spTree>
    <p:extLst>
      <p:ext uri="{BB962C8B-B14F-4D97-AF65-F5344CB8AC3E}">
        <p14:creationId xmlns:p14="http://schemas.microsoft.com/office/powerpoint/2010/main" val="3786356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Adult Influenza Rates</a:t>
            </a:r>
          </a:p>
          <a:p>
            <a:r>
              <a:rPr lang="en-US" dirty="0" smtClean="0"/>
              <a:t>All though adults influenza rates have</a:t>
            </a:r>
            <a:r>
              <a:rPr lang="en-US" baseline="0" dirty="0" smtClean="0"/>
              <a:t> dropped since H1N1 in 2009-2010, Maine has stilled been able maintain above the national average. </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5</a:t>
            </a:fld>
            <a:endParaRPr lang="en-US"/>
          </a:p>
        </p:txBody>
      </p:sp>
    </p:spTree>
    <p:extLst>
      <p:ext uri="{BB962C8B-B14F-4D97-AF65-F5344CB8AC3E}">
        <p14:creationId xmlns:p14="http://schemas.microsoft.com/office/powerpoint/2010/main" val="2106399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collaborative effort with Maine DOE and the Maine CDC. With out the partners, schools and providers this could not be a success. </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7</a:t>
            </a:fld>
            <a:endParaRPr lang="en-US"/>
          </a:p>
        </p:txBody>
      </p:sp>
    </p:spTree>
    <p:extLst>
      <p:ext uri="{BB962C8B-B14F-4D97-AF65-F5344CB8AC3E}">
        <p14:creationId xmlns:p14="http://schemas.microsoft.com/office/powerpoint/2010/main" val="43248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Pink is areas</a:t>
            </a:r>
            <a:r>
              <a:rPr lang="en-US" baseline="0" dirty="0" smtClean="0"/>
              <a:t> that did not hold a school located vaccine clinic.</a:t>
            </a:r>
          </a:p>
          <a:p>
            <a:r>
              <a:rPr lang="en-US" baseline="0" dirty="0" smtClean="0"/>
              <a:t>Blue clinics were held.</a:t>
            </a:r>
          </a:p>
          <a:p>
            <a:r>
              <a:rPr lang="en-US" baseline="0" dirty="0" smtClean="0"/>
              <a:t>Green: woods, or unorganized territories. </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8</a:t>
            </a:fld>
            <a:endParaRPr lang="en-US"/>
          </a:p>
        </p:txBody>
      </p:sp>
    </p:spTree>
    <p:extLst>
      <p:ext uri="{BB962C8B-B14F-4D97-AF65-F5344CB8AC3E}">
        <p14:creationId xmlns:p14="http://schemas.microsoft.com/office/powerpoint/2010/main" val="1425332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large accomplishment for this past</a:t>
            </a:r>
            <a:r>
              <a:rPr lang="en-US" baseline="0" dirty="0" smtClean="0"/>
              <a:t> year. Over 10,000 doses more administered in schools than the previous school season.</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9</a:t>
            </a:fld>
            <a:endParaRPr lang="en-US"/>
          </a:p>
        </p:txBody>
      </p:sp>
    </p:spTree>
    <p:extLst>
      <p:ext uri="{BB962C8B-B14F-4D97-AF65-F5344CB8AC3E}">
        <p14:creationId xmlns:p14="http://schemas.microsoft.com/office/powerpoint/2010/main" val="1015323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registration</a:t>
            </a:r>
            <a:r>
              <a:rPr lang="en-US" baseline="0" dirty="0" smtClean="0"/>
              <a:t> process has been revamped. Maine CDC has heard loud and clear that the process was daunting and time consuming. Stakeholders were brought to the table in early 2014 and based on feedback the registration process will be more stream lined for this upcoming season. </a:t>
            </a:r>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10</a:t>
            </a:fld>
            <a:endParaRPr lang="en-US"/>
          </a:p>
        </p:txBody>
      </p:sp>
    </p:spTree>
    <p:extLst>
      <p:ext uri="{BB962C8B-B14F-4D97-AF65-F5344CB8AC3E}">
        <p14:creationId xmlns:p14="http://schemas.microsoft.com/office/powerpoint/2010/main" val="136024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Maine Immunization Program will only offer </a:t>
            </a:r>
            <a:r>
              <a:rPr lang="en-US" baseline="0" dirty="0" err="1" smtClean="0"/>
              <a:t>Quadrivalent</a:t>
            </a:r>
            <a:r>
              <a:rPr lang="en-US" baseline="0" dirty="0" smtClean="0"/>
              <a:t> vaccine for the upcoming season.</a:t>
            </a:r>
          </a:p>
          <a:p>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12</a:t>
            </a:fld>
            <a:endParaRPr lang="en-US"/>
          </a:p>
        </p:txBody>
      </p:sp>
    </p:spTree>
    <p:extLst>
      <p:ext uri="{BB962C8B-B14F-4D97-AF65-F5344CB8AC3E}">
        <p14:creationId xmlns:p14="http://schemas.microsoft.com/office/powerpoint/2010/main" val="4200963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Reiterate that </a:t>
            </a:r>
            <a:r>
              <a:rPr lang="en-US" dirty="0" err="1" smtClean="0"/>
              <a:t>FluMist</a:t>
            </a:r>
            <a:r>
              <a:rPr lang="en-US" dirty="0" smtClean="0"/>
              <a:t> from Medimmune is licensed for 2-49yrs, however with the funding utilized to purchase the product</a:t>
            </a:r>
            <a:r>
              <a:rPr lang="en-US" baseline="0" dirty="0" smtClean="0"/>
              <a:t> it can only be offered to 2-19 year olds. </a:t>
            </a:r>
          </a:p>
          <a:p>
            <a:endParaRPr lang="en-US" dirty="0"/>
          </a:p>
        </p:txBody>
      </p:sp>
      <p:sp>
        <p:nvSpPr>
          <p:cNvPr id="4" name="Slide Number Placeholder 3"/>
          <p:cNvSpPr>
            <a:spLocks noGrp="1"/>
          </p:cNvSpPr>
          <p:nvPr>
            <p:ph type="sldNum" sz="quarter" idx="10"/>
          </p:nvPr>
        </p:nvSpPr>
        <p:spPr/>
        <p:txBody>
          <a:bodyPr/>
          <a:lstStyle/>
          <a:p>
            <a:fld id="{D772B954-5298-4EF0-896C-B04367189A84}" type="slidenum">
              <a:rPr lang="en-US" smtClean="0"/>
              <a:t>13</a:t>
            </a:fld>
            <a:endParaRPr lang="en-US"/>
          </a:p>
        </p:txBody>
      </p:sp>
    </p:spTree>
    <p:extLst>
      <p:ext uri="{BB962C8B-B14F-4D97-AF65-F5344CB8AC3E}">
        <p14:creationId xmlns:p14="http://schemas.microsoft.com/office/powerpoint/2010/main" val="280117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DFE12E-D3E9-4DC9-B002-FED3ED44843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5463C80-3EFC-4D99-908C-05929D37632F}"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FE12E-D3E9-4DC9-B002-FED3ED44843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DFE12E-D3E9-4DC9-B002-FED3ED44843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FE12E-D3E9-4DC9-B002-FED3ED44843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DFE12E-D3E9-4DC9-B002-FED3ED448432}" type="datetimeFigureOut">
              <a:rPr lang="en-US" smtClean="0"/>
              <a:t>8/27/2014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63C80-3EFC-4D99-908C-05929D37632F}"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DFE12E-D3E9-4DC9-B002-FED3ED448432}"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DFE12E-D3E9-4DC9-B002-FED3ED448432}"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FE12E-D3E9-4DC9-B002-FED3ED448432}"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FDFE12E-D3E9-4DC9-B002-FED3ED448432}"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63C80-3EFC-4D99-908C-05929D3763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DFE12E-D3E9-4DC9-B002-FED3ED448432}"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63C80-3EFC-4D99-908C-05929D37632F}"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FDFE12E-D3E9-4DC9-B002-FED3ED448432}" type="datetimeFigureOut">
              <a:rPr lang="en-US" smtClean="0"/>
              <a:t>8/27/2014</a:t>
            </a:fld>
            <a:endParaRPr lang="en-US"/>
          </a:p>
        </p:txBody>
      </p:sp>
      <p:sp>
        <p:nvSpPr>
          <p:cNvPr id="7" name="Slide Number Placeholder 6"/>
          <p:cNvSpPr>
            <a:spLocks noGrp="1"/>
          </p:cNvSpPr>
          <p:nvPr>
            <p:ph type="sldNum" sz="quarter" idx="12"/>
          </p:nvPr>
        </p:nvSpPr>
        <p:spPr/>
        <p:txBody>
          <a:bodyPr/>
          <a:lstStyle/>
          <a:p>
            <a:fld id="{45463C80-3EFC-4D99-908C-05929D37632F}"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FDFE12E-D3E9-4DC9-B002-FED3ED448432}" type="datetimeFigureOut">
              <a:rPr lang="en-US" smtClean="0"/>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5463C80-3EFC-4D99-908C-05929D37632F}"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endParaRPr lang="en-US" dirty="0" smtClean="0"/>
          </a:p>
          <a:p>
            <a:r>
              <a:rPr lang="en-US" dirty="0" smtClean="0">
                <a:solidFill>
                  <a:schemeClr val="tx1"/>
                </a:solidFill>
              </a:rPr>
              <a:t>Tonya Philbrick, BS, NCMA</a:t>
            </a:r>
          </a:p>
          <a:p>
            <a:r>
              <a:rPr lang="en-US" dirty="0" smtClean="0">
                <a:solidFill>
                  <a:schemeClr val="tx1"/>
                </a:solidFill>
              </a:rPr>
              <a:t>Director</a:t>
            </a:r>
          </a:p>
          <a:p>
            <a:endParaRPr lang="en-US" dirty="0"/>
          </a:p>
        </p:txBody>
      </p:sp>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Regional Trainings</a:t>
            </a:r>
            <a:br>
              <a:rPr lang="en-US" dirty="0" smtClean="0"/>
            </a:br>
            <a:r>
              <a:rPr lang="en-US" dirty="0" smtClean="0"/>
              <a:t>2014</a:t>
            </a:r>
            <a:endParaRPr lang="en-US" dirty="0"/>
          </a:p>
        </p:txBody>
      </p:sp>
      <p:sp>
        <p:nvSpPr>
          <p:cNvPr id="4" name="Rectangle 3"/>
          <p:cNvSpPr/>
          <p:nvPr/>
        </p:nvSpPr>
        <p:spPr>
          <a:xfrm>
            <a:off x="685800" y="1143000"/>
            <a:ext cx="7467600" cy="1323439"/>
          </a:xfrm>
          <a:prstGeom prst="rect">
            <a:avLst/>
          </a:prstGeom>
        </p:spPr>
        <p:txBody>
          <a:bodyPr wrap="square">
            <a:spAutoFit/>
          </a:bodyPr>
          <a:lstStyle/>
          <a:p>
            <a:r>
              <a:rPr lang="en-US" sz="4000" cap="all" dirty="0">
                <a:solidFill>
                  <a:srgbClr val="93A299">
                    <a:lumMod val="50000"/>
                  </a:srgbClr>
                </a:solidFill>
                <a:latin typeface="Book Antiqua"/>
              </a:rPr>
              <a:t>Maine Immunization Program</a:t>
            </a:r>
            <a:endParaRPr lang="en-US" dirty="0"/>
          </a:p>
        </p:txBody>
      </p:sp>
      <p:pic>
        <p:nvPicPr>
          <p:cNvPr id="5" name="Picture 4" descr="MCDClogo-color"/>
          <p:cNvPicPr/>
          <p:nvPr/>
        </p:nvPicPr>
        <p:blipFill>
          <a:blip r:embed="rId2" cstate="print"/>
          <a:srcRect/>
          <a:stretch>
            <a:fillRect/>
          </a:stretch>
        </p:blipFill>
        <p:spPr bwMode="auto">
          <a:xfrm>
            <a:off x="6248400" y="5457142"/>
            <a:ext cx="2743200" cy="1247775"/>
          </a:xfrm>
          <a:prstGeom prst="rect">
            <a:avLst/>
          </a:prstGeom>
          <a:noFill/>
          <a:ln w="9525">
            <a:noFill/>
            <a:miter lim="800000"/>
            <a:headEnd/>
            <a:tailEnd/>
          </a:ln>
        </p:spPr>
      </p:pic>
    </p:spTree>
    <p:extLst>
      <p:ext uri="{BB962C8B-B14F-4D97-AF65-F5344CB8AC3E}">
        <p14:creationId xmlns:p14="http://schemas.microsoft.com/office/powerpoint/2010/main" val="90100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SLVC</a:t>
            </a:r>
            <a:endParaRPr lang="en-US" dirty="0"/>
          </a:p>
        </p:txBody>
      </p:sp>
      <p:sp>
        <p:nvSpPr>
          <p:cNvPr id="3" name="Content Placeholder 2"/>
          <p:cNvSpPr>
            <a:spLocks noGrp="1"/>
          </p:cNvSpPr>
          <p:nvPr>
            <p:ph idx="1"/>
          </p:nvPr>
        </p:nvSpPr>
        <p:spPr/>
        <p:txBody>
          <a:bodyPr/>
          <a:lstStyle/>
          <a:p>
            <a:r>
              <a:rPr lang="en-US" dirty="0" smtClean="0"/>
              <a:t>Change in the SLVC Registration process</a:t>
            </a:r>
          </a:p>
          <a:p>
            <a:r>
              <a:rPr lang="en-US" dirty="0" smtClean="0"/>
              <a:t>Increase the number of Registered Clinics</a:t>
            </a:r>
          </a:p>
          <a:p>
            <a:r>
              <a:rPr lang="en-US" dirty="0" smtClean="0"/>
              <a:t>Requesting ongoing feedback from the Provider and School Communities </a:t>
            </a:r>
          </a:p>
          <a:p>
            <a:r>
              <a:rPr lang="en-US" dirty="0" smtClean="0"/>
              <a:t>Its up to you</a:t>
            </a:r>
            <a:endParaRPr lang="en-US" dirty="0"/>
          </a:p>
        </p:txBody>
      </p:sp>
      <p:pic>
        <p:nvPicPr>
          <p:cNvPr id="5" name="Picture 2" descr="C:\Documents and Settings\Tonya.Philbrick\Local Settings\Temporary Internet Files\Content.IE5\GIGIAOI6\MP90040226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648200"/>
            <a:ext cx="1372269"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49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 supply</a:t>
            </a:r>
            <a:endParaRPr lang="en-US" dirty="0"/>
          </a:p>
        </p:txBody>
      </p:sp>
      <p:sp>
        <p:nvSpPr>
          <p:cNvPr id="3" name="Text Placeholder 2"/>
          <p:cNvSpPr>
            <a:spLocks noGrp="1"/>
          </p:cNvSpPr>
          <p:nvPr>
            <p:ph type="body" idx="1"/>
          </p:nvPr>
        </p:nvSpPr>
        <p:spPr/>
        <p:txBody>
          <a:bodyPr/>
          <a:lstStyle/>
          <a:p>
            <a:r>
              <a:rPr lang="en-US" dirty="0" smtClean="0"/>
              <a:t>2014-2014 Product Availability from MIP</a:t>
            </a:r>
            <a:endParaRPr lang="en-US" dirty="0"/>
          </a:p>
        </p:txBody>
      </p:sp>
      <p:pic>
        <p:nvPicPr>
          <p:cNvPr id="5122" name="Picture 2" descr="C:\Documents and Settings\Tonya.Philbrick\Local Settings\Temporary Internet Files\Content.IE5\LY5X3F9P\MP90032115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
            <a:ext cx="217424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86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Quadrivalent</a:t>
            </a:r>
            <a:endParaRPr lang="en-US" dirty="0"/>
          </a:p>
        </p:txBody>
      </p:sp>
      <p:sp>
        <p:nvSpPr>
          <p:cNvPr id="3" name="Content Placeholder 2"/>
          <p:cNvSpPr>
            <a:spLocks noGrp="1"/>
          </p:cNvSpPr>
          <p:nvPr>
            <p:ph idx="1"/>
          </p:nvPr>
        </p:nvSpPr>
        <p:spPr/>
        <p:txBody>
          <a:bodyPr>
            <a:normAutofit/>
          </a:bodyPr>
          <a:lstStyle/>
          <a:p>
            <a:r>
              <a:rPr lang="en-US" sz="2800" dirty="0" smtClean="0"/>
              <a:t>The following four viruses</a:t>
            </a:r>
            <a:r>
              <a:rPr lang="en-US" sz="2800" dirty="0"/>
              <a:t>:</a:t>
            </a:r>
          </a:p>
          <a:p>
            <a:pPr lvl="1"/>
            <a:r>
              <a:rPr lang="en-US" sz="2800" dirty="0"/>
              <a:t>an A/California/7/2009 (H1N1)pdm09-like virus;</a:t>
            </a:r>
          </a:p>
          <a:p>
            <a:pPr lvl="1"/>
            <a:r>
              <a:rPr lang="en-US" sz="2800" dirty="0"/>
              <a:t>an A(H3N2) virus </a:t>
            </a:r>
            <a:r>
              <a:rPr lang="en-US" sz="2800" dirty="0" err="1"/>
              <a:t>antigenically</a:t>
            </a:r>
            <a:r>
              <a:rPr lang="en-US" sz="2800" dirty="0"/>
              <a:t> like the cell-propagated prototype virus A/Victoria/361/2011;</a:t>
            </a:r>
          </a:p>
          <a:p>
            <a:pPr lvl="1"/>
            <a:r>
              <a:rPr lang="en-US" sz="2800" dirty="0"/>
              <a:t>a B/Massachusetts/2/2012-like </a:t>
            </a:r>
            <a:r>
              <a:rPr lang="en-US" sz="2800" dirty="0" smtClean="0"/>
              <a:t>virus; and </a:t>
            </a:r>
            <a:endParaRPr lang="en-US" sz="2800" dirty="0"/>
          </a:p>
          <a:p>
            <a:pPr lvl="1"/>
            <a:r>
              <a:rPr lang="en-US" sz="2800" dirty="0" smtClean="0"/>
              <a:t>a B/Brisbane/60/2008-like </a:t>
            </a:r>
            <a:r>
              <a:rPr lang="en-US" sz="2800" dirty="0"/>
              <a:t>virus.</a:t>
            </a:r>
          </a:p>
          <a:p>
            <a:pPr lvl="1"/>
            <a:endParaRPr lang="en-US" dirty="0"/>
          </a:p>
        </p:txBody>
      </p:sp>
    </p:spTree>
    <p:extLst>
      <p:ext uri="{BB962C8B-B14F-4D97-AF65-F5344CB8AC3E}">
        <p14:creationId xmlns:p14="http://schemas.microsoft.com/office/powerpoint/2010/main" val="3682815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Available Presentations</a:t>
            </a:r>
            <a:r>
              <a:rPr lang="en-US" dirty="0"/>
              <a:t/>
            </a:r>
            <a:br>
              <a:rPr lang="en-US" dirty="0"/>
            </a:br>
            <a:r>
              <a:rPr lang="en-US" u="sng" dirty="0" smtClean="0"/>
              <a:t>Children</a:t>
            </a:r>
            <a:endParaRPr lang="en-US" u="sng" dirty="0"/>
          </a:p>
        </p:txBody>
      </p:sp>
      <p:sp>
        <p:nvSpPr>
          <p:cNvPr id="3" name="Content Placeholder 2"/>
          <p:cNvSpPr>
            <a:spLocks noGrp="1"/>
          </p:cNvSpPr>
          <p:nvPr>
            <p:ph idx="1"/>
          </p:nvPr>
        </p:nvSpPr>
        <p:spPr/>
        <p:txBody>
          <a:bodyPr>
            <a:normAutofit/>
          </a:bodyPr>
          <a:lstStyle/>
          <a:p>
            <a:pPr marL="0" indent="0" algn="ctr">
              <a:buNone/>
            </a:pPr>
            <a:r>
              <a:rPr lang="en-US" dirty="0" smtClean="0"/>
              <a:t>All children up to the 19</a:t>
            </a:r>
            <a:r>
              <a:rPr lang="en-US" baseline="30000" dirty="0" smtClean="0"/>
              <a:t>th</a:t>
            </a:r>
            <a:r>
              <a:rPr lang="en-US" dirty="0" smtClean="0"/>
              <a:t> birthday</a:t>
            </a:r>
          </a:p>
          <a:p>
            <a:r>
              <a:rPr lang="en-US" dirty="0" smtClean="0"/>
              <a:t>6-35months</a:t>
            </a:r>
          </a:p>
          <a:p>
            <a:pPr lvl="1"/>
            <a:r>
              <a:rPr lang="en-US" dirty="0" err="1" smtClean="0"/>
              <a:t>Sanofi</a:t>
            </a:r>
            <a:r>
              <a:rPr lang="en-US" dirty="0" smtClean="0"/>
              <a:t>	49281-0514-25</a:t>
            </a:r>
          </a:p>
          <a:p>
            <a:pPr lvl="2"/>
            <a:r>
              <a:rPr lang="en-US" dirty="0" smtClean="0"/>
              <a:t>.25ml Single dose syringe</a:t>
            </a:r>
          </a:p>
          <a:p>
            <a:pPr lvl="2"/>
            <a:endParaRPr lang="en-US" dirty="0" smtClean="0"/>
          </a:p>
          <a:p>
            <a:r>
              <a:rPr lang="en-US" dirty="0" smtClean="0"/>
              <a:t>36 months to the 19</a:t>
            </a:r>
            <a:r>
              <a:rPr lang="en-US" baseline="30000" dirty="0" smtClean="0"/>
              <a:t>th</a:t>
            </a:r>
            <a:r>
              <a:rPr lang="en-US" dirty="0" smtClean="0"/>
              <a:t> birthday</a:t>
            </a:r>
          </a:p>
          <a:p>
            <a:pPr lvl="1"/>
            <a:r>
              <a:rPr lang="en-US" dirty="0" smtClean="0"/>
              <a:t>GSK	58160-0901-52</a:t>
            </a:r>
          </a:p>
          <a:p>
            <a:pPr lvl="1"/>
            <a:r>
              <a:rPr lang="en-US" dirty="0" err="1" smtClean="0"/>
              <a:t>Sanofi</a:t>
            </a:r>
            <a:r>
              <a:rPr lang="en-US" dirty="0" smtClean="0"/>
              <a:t>	49281-0414-50</a:t>
            </a:r>
          </a:p>
          <a:p>
            <a:pPr lvl="2"/>
            <a:r>
              <a:rPr lang="en-US" dirty="0" smtClean="0"/>
              <a:t>.50ml Single dose syringe</a:t>
            </a:r>
          </a:p>
          <a:p>
            <a:pPr lvl="1"/>
            <a:r>
              <a:rPr lang="en-US" dirty="0" err="1" smtClean="0"/>
              <a:t>MedImmune</a:t>
            </a:r>
            <a:r>
              <a:rPr lang="en-US" smtClean="0"/>
              <a:t> 	</a:t>
            </a:r>
            <a:r>
              <a:rPr lang="en-US"/>
              <a:t>66019-0301-10 </a:t>
            </a:r>
            <a:endParaRPr lang="en-US" dirty="0" smtClean="0"/>
          </a:p>
          <a:p>
            <a:pPr lvl="2"/>
            <a:r>
              <a:rPr lang="en-US" dirty="0" smtClean="0"/>
              <a:t>Single Dose Sprayer</a:t>
            </a:r>
          </a:p>
          <a:p>
            <a:pPr marL="914400" lvl="2" indent="0">
              <a:buNone/>
            </a:pPr>
            <a:endParaRPr lang="en-US" dirty="0"/>
          </a:p>
        </p:txBody>
      </p:sp>
    </p:spTree>
    <p:extLst>
      <p:ext uri="{BB962C8B-B14F-4D97-AF65-F5344CB8AC3E}">
        <p14:creationId xmlns:p14="http://schemas.microsoft.com/office/powerpoint/2010/main" val="2864940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Available Presentations</a:t>
            </a:r>
            <a:br>
              <a:rPr lang="en-US" dirty="0" smtClean="0"/>
            </a:br>
            <a:r>
              <a:rPr lang="en-US" u="sng" dirty="0" smtClean="0"/>
              <a:t>Adult</a:t>
            </a:r>
            <a:endParaRPr lang="en-US" u="sng" dirty="0"/>
          </a:p>
        </p:txBody>
      </p:sp>
      <p:sp>
        <p:nvSpPr>
          <p:cNvPr id="3" name="Content Placeholder 2"/>
          <p:cNvSpPr>
            <a:spLocks noGrp="1"/>
          </p:cNvSpPr>
          <p:nvPr>
            <p:ph idx="1"/>
          </p:nvPr>
        </p:nvSpPr>
        <p:spPr/>
        <p:txBody>
          <a:bodyPr>
            <a:normAutofit lnSpcReduction="10000"/>
          </a:bodyPr>
          <a:lstStyle/>
          <a:p>
            <a:pPr lvl="0" fontAlgn="auto" hangingPunct="0"/>
            <a:r>
              <a:rPr lang="en-US" dirty="0" smtClean="0"/>
              <a:t>Pregnant </a:t>
            </a:r>
            <a:r>
              <a:rPr lang="en-US" dirty="0"/>
              <a:t>women and their partners (through health care providers who routinely care for pregnant women)</a:t>
            </a:r>
          </a:p>
          <a:p>
            <a:pPr lvl="0" fontAlgn="auto" hangingPunct="0"/>
            <a:r>
              <a:rPr lang="en-US" dirty="0"/>
              <a:t>Residents and health care staff of long term care facilities and nursing homes</a:t>
            </a:r>
          </a:p>
          <a:p>
            <a:pPr lvl="0" fontAlgn="auto" hangingPunct="0"/>
            <a:r>
              <a:rPr lang="en-US" dirty="0"/>
              <a:t>Any Underinsured or Uninsured adult in any setting (if the patient’s insurance does not cover vaccines or if the patient does not have insurance)</a:t>
            </a:r>
          </a:p>
          <a:p>
            <a:pPr hangingPunct="0"/>
            <a:r>
              <a:rPr lang="en-US" dirty="0" smtClean="0"/>
              <a:t>Employees of schools that provide onsite vaccine clinics on school days</a:t>
            </a:r>
          </a:p>
          <a:p>
            <a:pPr lvl="0" fontAlgn="auto" hangingPunct="0"/>
            <a:r>
              <a:rPr lang="en-US" dirty="0" smtClean="0"/>
              <a:t>All </a:t>
            </a:r>
            <a:r>
              <a:rPr lang="en-US" dirty="0"/>
              <a:t>individuals served by Tribal Health Centers and Municipal Health Departments</a:t>
            </a:r>
          </a:p>
          <a:p>
            <a:pPr marL="0" indent="0">
              <a:buNone/>
            </a:pPr>
            <a:endParaRPr lang="en-US" dirty="0"/>
          </a:p>
        </p:txBody>
      </p:sp>
    </p:spTree>
    <p:extLst>
      <p:ext uri="{BB962C8B-B14F-4D97-AF65-F5344CB8AC3E}">
        <p14:creationId xmlns:p14="http://schemas.microsoft.com/office/powerpoint/2010/main" val="815026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Available Presentations</a:t>
            </a:r>
            <a:br>
              <a:rPr lang="en-US" dirty="0" smtClean="0"/>
            </a:br>
            <a:r>
              <a:rPr lang="en-US" u="sng" dirty="0" smtClean="0"/>
              <a:t>Adult (cont.)</a:t>
            </a:r>
            <a:endParaRPr lang="en-US" dirty="0"/>
          </a:p>
        </p:txBody>
      </p:sp>
      <p:sp>
        <p:nvSpPr>
          <p:cNvPr id="3" name="Content Placeholder 2"/>
          <p:cNvSpPr>
            <a:spLocks noGrp="1"/>
          </p:cNvSpPr>
          <p:nvPr>
            <p:ph idx="1"/>
          </p:nvPr>
        </p:nvSpPr>
        <p:spPr/>
        <p:txBody>
          <a:bodyPr/>
          <a:lstStyle/>
          <a:p>
            <a:endParaRPr lang="en-US" dirty="0" smtClean="0"/>
          </a:p>
          <a:p>
            <a:r>
              <a:rPr lang="en-US" dirty="0" smtClean="0"/>
              <a:t>Pregnant woman</a:t>
            </a:r>
          </a:p>
          <a:p>
            <a:pPr lvl="1"/>
            <a:r>
              <a:rPr lang="en-US" dirty="0" err="1" smtClean="0"/>
              <a:t>Sanofi</a:t>
            </a:r>
            <a:r>
              <a:rPr lang="en-US" dirty="0" smtClean="0"/>
              <a:t>	49281-0414-50</a:t>
            </a:r>
          </a:p>
          <a:p>
            <a:pPr lvl="2"/>
            <a:r>
              <a:rPr lang="en-US" dirty="0" smtClean="0"/>
              <a:t>.50ml Single dose syringe</a:t>
            </a:r>
          </a:p>
          <a:p>
            <a:r>
              <a:rPr lang="en-US" dirty="0" smtClean="0"/>
              <a:t>All other adults</a:t>
            </a:r>
          </a:p>
          <a:p>
            <a:pPr lvl="1"/>
            <a:r>
              <a:rPr lang="en-US" dirty="0" err="1" smtClean="0"/>
              <a:t>Sanofi</a:t>
            </a:r>
            <a:r>
              <a:rPr lang="en-US" dirty="0" smtClean="0"/>
              <a:t>	49281-0621-15</a:t>
            </a:r>
          </a:p>
          <a:p>
            <a:pPr lvl="2"/>
            <a:r>
              <a:rPr lang="en-US" dirty="0" smtClean="0"/>
              <a:t>5ml multi-dose vial</a:t>
            </a:r>
          </a:p>
          <a:p>
            <a:pPr lvl="1"/>
            <a:endParaRPr lang="en-US" dirty="0" smtClean="0"/>
          </a:p>
          <a:p>
            <a:pPr lvl="2"/>
            <a:endParaRPr lang="en-US" dirty="0"/>
          </a:p>
        </p:txBody>
      </p:sp>
    </p:spTree>
    <p:extLst>
      <p:ext uri="{BB962C8B-B14F-4D97-AF65-F5344CB8AC3E}">
        <p14:creationId xmlns:p14="http://schemas.microsoft.com/office/powerpoint/2010/main" val="49204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Dosage and Administration</a:t>
            </a:r>
            <a:br>
              <a:rPr lang="en-US" dirty="0" smtClean="0"/>
            </a:br>
            <a:r>
              <a:rPr lang="en-US" dirty="0" smtClean="0"/>
              <a:t>6 months through 8 Years of Age</a:t>
            </a:r>
            <a:endParaRPr lang="en-US" dirty="0"/>
          </a:p>
        </p:txBody>
      </p:sp>
      <p:sp>
        <p:nvSpPr>
          <p:cNvPr id="3" name="Content Placeholder 2"/>
          <p:cNvSpPr>
            <a:spLocks noGrp="1"/>
          </p:cNvSpPr>
          <p:nvPr>
            <p:ph idx="1"/>
          </p:nvPr>
        </p:nvSpPr>
        <p:spPr>
          <a:xfrm>
            <a:off x="457200" y="1752600"/>
            <a:ext cx="8229600" cy="4800600"/>
          </a:xfrm>
        </p:spPr>
        <p:txBody>
          <a:bodyPr>
            <a:normAutofit fontScale="70000" lnSpcReduction="20000"/>
          </a:bodyPr>
          <a:lstStyle/>
          <a:p>
            <a:r>
              <a:rPr lang="en-US" dirty="0" smtClean="0"/>
              <a:t>For </a:t>
            </a:r>
            <a:r>
              <a:rPr lang="en-US" dirty="0"/>
              <a:t>simplicity, this algorithm takes into consideration only doses of seasonal influenza vaccine received since July 1, 2010, to determine the number of doses needed for the 2014–15 season. As an alternative approach in settings where vaccination history from before July 1, 2010, is available, if a child aged 6 months through 8 years is known to have received either 1) at least 1 dose of 2013–14 seasonal influenza vaccine, or 2) at least two seasonal influenza vaccines during any previous season, and at least 1 dose of a 2009(H1N1)–containing vaccine (i.e., seasonal vaccine since 2010–11 or the monovalent 2009[H1N1] vaccine), then the child needs only 1 dose for 2014–15. </a:t>
            </a:r>
            <a:endParaRPr lang="en-US" dirty="0" smtClean="0"/>
          </a:p>
          <a:p>
            <a:pPr marL="114300" indent="0">
              <a:buNone/>
            </a:pPr>
            <a:endParaRPr lang="en-US" dirty="0" smtClean="0"/>
          </a:p>
          <a:p>
            <a:r>
              <a:rPr lang="en-US" dirty="0" smtClean="0"/>
              <a:t>Using </a:t>
            </a:r>
            <a:r>
              <a:rPr lang="en-US" dirty="0"/>
              <a:t>this approach, children aged 6 months through 8 years need only 1 dose of vaccine for 2014–15 if they have received any of the following: 1) at least 1 dose of 2013–14 seasonal influenza vaccine; or 2) 2 or more doses of seasonal influenza vaccine since July 1, 2010; or 3) 2 or more doses of seasonal influenza vaccine before July 1, 2010, and 1 or more doses of monovalent 2009(H1N1) vaccine; or 4) 1 or more doses of seasonal influenza vaccine before July 1, 2010, and 1 or more doses of seasonal influenza vaccine since July 1, 2010. Children in this age group for whom one of these conditions is not met require 2 doses for 2014–15.</a:t>
            </a:r>
          </a:p>
          <a:p>
            <a:endParaRPr lang="en-US" dirty="0"/>
          </a:p>
        </p:txBody>
      </p:sp>
    </p:spTree>
    <p:extLst>
      <p:ext uri="{BB962C8B-B14F-4D97-AF65-F5344CB8AC3E}">
        <p14:creationId xmlns:p14="http://schemas.microsoft.com/office/powerpoint/2010/main" val="4051969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Dosage and Administration</a:t>
            </a:r>
            <a:br>
              <a:rPr lang="en-US" dirty="0" smtClean="0"/>
            </a:br>
            <a:r>
              <a:rPr lang="en-US" dirty="0" smtClean="0"/>
              <a:t>6 months through 8 Years of Age</a:t>
            </a:r>
            <a:endParaRPr lang="en-US" dirty="0"/>
          </a:p>
        </p:txBody>
      </p:sp>
      <p:pic>
        <p:nvPicPr>
          <p:cNvPr id="4" name="Content Placeholder 3" descr="m6332a3f1.gif - Windows Picture and Fax Viewe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1823" y="1752600"/>
            <a:ext cx="7591796" cy="4648200"/>
          </a:xfrm>
          <a:prstGeom prst="rect">
            <a:avLst/>
          </a:prstGeom>
        </p:spPr>
      </p:pic>
    </p:spTree>
    <p:extLst>
      <p:ext uri="{BB962C8B-B14F-4D97-AF65-F5344CB8AC3E}">
        <p14:creationId xmlns:p14="http://schemas.microsoft.com/office/powerpoint/2010/main" val="2185078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Distribution</a:t>
            </a:r>
            <a:endParaRPr lang="en-US" dirty="0"/>
          </a:p>
        </p:txBody>
      </p:sp>
      <p:sp>
        <p:nvSpPr>
          <p:cNvPr id="3" name="Content Placeholder 2"/>
          <p:cNvSpPr>
            <a:spLocks noGrp="1"/>
          </p:cNvSpPr>
          <p:nvPr>
            <p:ph idx="1"/>
          </p:nvPr>
        </p:nvSpPr>
        <p:spPr/>
        <p:txBody>
          <a:bodyPr/>
          <a:lstStyle/>
          <a:p>
            <a:pPr marL="0" indent="0">
              <a:buNone/>
            </a:pPr>
            <a:r>
              <a:rPr lang="en-US" dirty="0" smtClean="0"/>
              <a:t>Mid-August</a:t>
            </a:r>
          </a:p>
          <a:p>
            <a:r>
              <a:rPr lang="en-US" dirty="0" smtClean="0"/>
              <a:t>Vaccine Order Sets</a:t>
            </a:r>
          </a:p>
          <a:p>
            <a:r>
              <a:rPr lang="en-US" dirty="0" smtClean="0"/>
              <a:t>Order what you need for a 6 week period</a:t>
            </a:r>
          </a:p>
          <a:p>
            <a:r>
              <a:rPr lang="en-US" dirty="0" smtClean="0"/>
              <a:t>Record your doses administered</a:t>
            </a:r>
          </a:p>
          <a:p>
            <a:r>
              <a:rPr lang="en-US" dirty="0" smtClean="0"/>
              <a:t>Use only the vaccine intended for the specific age groups.</a:t>
            </a:r>
          </a:p>
          <a:p>
            <a:endParaRPr lang="en-US" dirty="0" smtClean="0"/>
          </a:p>
          <a:p>
            <a:endParaRPr lang="en-US" dirty="0" smtClean="0"/>
          </a:p>
          <a:p>
            <a:endParaRPr lang="en-US" dirty="0"/>
          </a:p>
        </p:txBody>
      </p:sp>
    </p:spTree>
    <p:extLst>
      <p:ext uri="{BB962C8B-B14F-4D97-AF65-F5344CB8AC3E}">
        <p14:creationId xmlns:p14="http://schemas.microsoft.com/office/powerpoint/2010/main" val="1994599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Questions</a:t>
            </a:r>
            <a:endParaRPr lang="en-US" sz="6000" dirty="0"/>
          </a:p>
        </p:txBody>
      </p:sp>
      <p:pic>
        <p:nvPicPr>
          <p:cNvPr id="4" name="Picture 2" descr="C:\Documents and Settings\Tonya.Philbrick\Local Settings\Temporary Internet Files\Content.IE5\LY5X3F9P\MP90032115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172200" y="2305217"/>
            <a:ext cx="1817691" cy="26286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Documents and Settings\Tonya.Philbrick\Local Settings\Temporary Internet Files\Content.IE5\GIGIAOI6\MP90040226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2324267"/>
            <a:ext cx="1753269" cy="26286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Documents and Settings\Tonya.Philbrick\Local Settings\Temporary Internet Files\Content.IE5\SJ2YCVOB\MP90040096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2324267"/>
            <a:ext cx="2102385" cy="2628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48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01"/>
            <a:ext cx="7772400" cy="685800"/>
          </a:xfrm>
        </p:spPr>
        <p:txBody>
          <a:bodyPr>
            <a:normAutofit fontScale="90000"/>
          </a:bodyPr>
          <a:lstStyle/>
          <a:p>
            <a:pPr algn="ctr"/>
            <a:r>
              <a:rPr lang="en-US" dirty="0" smtClean="0"/>
              <a:t>Immunization Rates</a:t>
            </a:r>
            <a:br>
              <a:rPr lang="en-US" dirty="0" smtClean="0"/>
            </a:br>
            <a:endParaRPr lang="en-US" dirty="0"/>
          </a:p>
        </p:txBody>
      </p:sp>
      <p:sp>
        <p:nvSpPr>
          <p:cNvPr id="3" name="Text Placeholder 2"/>
          <p:cNvSpPr>
            <a:spLocks noGrp="1"/>
          </p:cNvSpPr>
          <p:nvPr>
            <p:ph type="body" idx="1"/>
          </p:nvPr>
        </p:nvSpPr>
        <p:spPr>
          <a:xfrm>
            <a:off x="722313" y="2906713"/>
            <a:ext cx="7772400" cy="3036887"/>
          </a:xfrm>
        </p:spPr>
        <p:txBody>
          <a:bodyPr/>
          <a:lstStyle/>
          <a:p>
            <a:pPr algn="ctr"/>
            <a:r>
              <a:rPr lang="en-US" dirty="0" smtClean="0"/>
              <a:t>Make your shot count</a:t>
            </a:r>
            <a:endParaRPr lang="en-US" dirty="0"/>
          </a:p>
        </p:txBody>
      </p:sp>
      <p:pic>
        <p:nvPicPr>
          <p:cNvPr id="4100" name="Picture 4" descr="C:\Documents and Settings\Tonya.Philbrick\Local Settings\Temporary Internet Files\Content.IE5\SJ2YCVOB\MP9004009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228600"/>
            <a:ext cx="2072134"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599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Influenza Immunization Rates</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1676400"/>
            <a:ext cx="6553200" cy="4819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173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Maine Influenza Vaccination Rates</a:t>
            </a:r>
            <a:br>
              <a:rPr lang="en-US" dirty="0" smtClean="0"/>
            </a:br>
            <a:r>
              <a:rPr lang="en-US" dirty="0" smtClean="0"/>
              <a:t>Children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52198291"/>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7306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Maine Influenza Vaccination Rates</a:t>
            </a:r>
            <a:br>
              <a:rPr lang="en-US" dirty="0" smtClean="0"/>
            </a:br>
            <a:r>
              <a:rPr lang="en-US" dirty="0" smtClean="0"/>
              <a:t>Adults</a:t>
            </a:r>
            <a:endParaRPr lang="en-US" dirty="0"/>
          </a:p>
        </p:txBody>
      </p:sp>
      <p:graphicFrame>
        <p:nvGraphicFramePr>
          <p:cNvPr id="4" name="Content Placeholder 3"/>
          <p:cNvGraphicFramePr>
            <a:graphicFrameLocks noGrp="1"/>
          </p:cNvGraphicFramePr>
          <p:nvPr>
            <p:ph idx="1"/>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6013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LOCATED VACCINE CLINICS</a:t>
            </a:r>
            <a:endParaRPr lang="en-US" dirty="0"/>
          </a:p>
        </p:txBody>
      </p:sp>
      <p:sp>
        <p:nvSpPr>
          <p:cNvPr id="3" name="Text Placeholder 2"/>
          <p:cNvSpPr>
            <a:spLocks noGrp="1"/>
          </p:cNvSpPr>
          <p:nvPr>
            <p:ph type="body" idx="1"/>
          </p:nvPr>
        </p:nvSpPr>
        <p:spPr>
          <a:xfrm>
            <a:off x="722312" y="2906713"/>
            <a:ext cx="8040687" cy="2960687"/>
          </a:xfrm>
        </p:spPr>
        <p:txBody>
          <a:bodyPr/>
          <a:lstStyle/>
          <a:p>
            <a:pPr algn="ctr"/>
            <a:r>
              <a:rPr lang="en-US" dirty="0" smtClean="0"/>
              <a:t>You have made a difference</a:t>
            </a:r>
            <a:endParaRPr lang="en-US" dirty="0"/>
          </a:p>
        </p:txBody>
      </p:sp>
      <p:pic>
        <p:nvPicPr>
          <p:cNvPr id="1026" name="Picture 2" descr="C:\Documents and Settings\Tonya.Philbrick\Local Settings\Temporary Internet Files\Content.IE5\GIGIAOI6\MP90040226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7627" y="152401"/>
            <a:ext cx="1806373" cy="270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764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SLVC Background</a:t>
            </a:r>
            <a:endParaRPr lang="en-US" sz="4400" dirty="0"/>
          </a:p>
        </p:txBody>
      </p:sp>
      <p:sp>
        <p:nvSpPr>
          <p:cNvPr id="3" name="Content Placeholder 2"/>
          <p:cNvSpPr>
            <a:spLocks noGrp="1"/>
          </p:cNvSpPr>
          <p:nvPr>
            <p:ph idx="1"/>
          </p:nvPr>
        </p:nvSpPr>
        <p:spPr>
          <a:xfrm>
            <a:off x="304800" y="1600200"/>
            <a:ext cx="8077200" cy="4876800"/>
          </a:xfrm>
        </p:spPr>
        <p:txBody>
          <a:bodyPr>
            <a:noAutofit/>
          </a:bodyPr>
          <a:lstStyle/>
          <a:p>
            <a:pPr>
              <a:buFont typeface="Courier New" panose="02070309020205020404" pitchFamily="49" charset="0"/>
              <a:buChar char="o"/>
            </a:pPr>
            <a:r>
              <a:rPr lang="en-US" b="1" dirty="0" smtClean="0"/>
              <a:t>2009 H1N1</a:t>
            </a:r>
          </a:p>
          <a:p>
            <a:pPr>
              <a:buFont typeface="Courier New" panose="02070309020205020404" pitchFamily="49" charset="0"/>
              <a:buChar char="o"/>
            </a:pPr>
            <a:r>
              <a:rPr lang="en-US" b="1" dirty="0" smtClean="0"/>
              <a:t>2011 CDC funds SLVC Project in Maine</a:t>
            </a:r>
            <a:r>
              <a:rPr lang="en-US" dirty="0" smtClean="0"/>
              <a:t>, 2 year collaborative project, Maine CDC, Maine DOE, Maine schools (implementation, billing, evaluation)</a:t>
            </a:r>
          </a:p>
          <a:p>
            <a:pPr>
              <a:buFont typeface="Courier New" panose="02070309020205020404" pitchFamily="49" charset="0"/>
              <a:buChar char="o"/>
            </a:pPr>
            <a:r>
              <a:rPr lang="en-US" b="1" u="sng" dirty="0" smtClean="0"/>
              <a:t>Purpose</a:t>
            </a:r>
            <a:r>
              <a:rPr lang="en-US" u="sng" dirty="0" smtClean="0"/>
              <a:t> </a:t>
            </a:r>
            <a:r>
              <a:rPr lang="en-US" dirty="0" smtClean="0"/>
              <a:t>– increase the # of Maine students with access to flu vaccine by offering vaccine at school</a:t>
            </a:r>
          </a:p>
          <a:p>
            <a:pPr>
              <a:buFont typeface="Courier New" panose="02070309020205020404" pitchFamily="49" charset="0"/>
              <a:buChar char="o"/>
            </a:pPr>
            <a:r>
              <a:rPr lang="en-US" b="1" dirty="0" smtClean="0"/>
              <a:t>We offered </a:t>
            </a:r>
            <a:r>
              <a:rPr lang="en-US" dirty="0" smtClean="0"/>
              <a:t>- no cost vaccine, SLVC Toolkit, ImmPact Registration, SLVC webpage &amp; SLVC listserv</a:t>
            </a:r>
          </a:p>
          <a:p>
            <a:pPr>
              <a:buFont typeface="Courier New" panose="02070309020205020404" pitchFamily="49" charset="0"/>
              <a:buChar char="o"/>
            </a:pPr>
            <a:r>
              <a:rPr lang="en-US" b="1" dirty="0" smtClean="0"/>
              <a:t>2013 Project extended </a:t>
            </a:r>
            <a:r>
              <a:rPr lang="en-US" dirty="0" smtClean="0"/>
              <a:t>for 1 additional year until August 2014, possibly a bit longer</a:t>
            </a:r>
          </a:p>
          <a:p>
            <a:pPr marL="0" indent="0">
              <a:buNone/>
            </a:pPr>
            <a:endParaRPr lang="en-US" b="1" dirty="0"/>
          </a:p>
        </p:txBody>
      </p:sp>
      <p:pic>
        <p:nvPicPr>
          <p:cNvPr id="2050" name="Picture 2" descr="C:\Documents and Settings\Tonya.Philbrick\Local Settings\Temporary Internet Files\Content.IE5\GIGIAOI6\MP90040226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52400"/>
            <a:ext cx="1372269"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44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4800" y="838201"/>
            <a:ext cx="3429000" cy="2971800"/>
          </a:xfrm>
          <a:prstGeom prst="rect">
            <a:avLst/>
          </a:prstGeom>
        </p:spPr>
        <p:txBody>
          <a:bodyPr>
            <a:norm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r>
              <a:rPr lang="en-US" dirty="0" smtClean="0"/>
              <a:t>Where are the School Systems </a:t>
            </a:r>
            <a:br>
              <a:rPr lang="en-US" dirty="0" smtClean="0"/>
            </a:br>
            <a:r>
              <a:rPr lang="en-US" dirty="0" smtClean="0"/>
              <a:t>that held SLVC – 2013-14</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28600"/>
            <a:ext cx="5257800" cy="6344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82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1"/>
            <a:ext cx="7905955" cy="990600"/>
          </a:xfrm>
        </p:spPr>
        <p:txBody>
          <a:bodyPr/>
          <a:lstStyle/>
          <a:p>
            <a:r>
              <a:rPr lang="en-US" sz="4000" dirty="0" smtClean="0"/>
              <a:t>What happened?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8300686"/>
              </p:ext>
            </p:extLst>
          </p:nvPr>
        </p:nvGraphicFramePr>
        <p:xfrm>
          <a:off x="228600" y="1248770"/>
          <a:ext cx="8153399" cy="4346914"/>
        </p:xfrm>
        <a:graphic>
          <a:graphicData uri="http://schemas.openxmlformats.org/drawingml/2006/table">
            <a:tbl>
              <a:tblPr firstRow="1" firstCol="1" bandRow="1">
                <a:tableStyleId>{5C22544A-7EE6-4342-B048-85BDC9FD1C3A}</a:tableStyleId>
              </a:tblPr>
              <a:tblGrid>
                <a:gridCol w="1985176"/>
                <a:gridCol w="921689"/>
                <a:gridCol w="638092"/>
                <a:gridCol w="1063487"/>
                <a:gridCol w="694332"/>
                <a:gridCol w="2850623"/>
              </a:tblGrid>
              <a:tr h="914399">
                <a:tc>
                  <a:txBody>
                    <a:bodyPr/>
                    <a:lstStyle/>
                    <a:p>
                      <a:pPr marL="0" marR="0" algn="ctr">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tc>
                <a:tc gridSpan="2">
                  <a:txBody>
                    <a:bodyPr/>
                    <a:lstStyle/>
                    <a:p>
                      <a:pPr marL="0" marR="0" algn="ctr">
                        <a:spcBef>
                          <a:spcPts val="0"/>
                        </a:spcBef>
                        <a:spcAft>
                          <a:spcPts val="0"/>
                        </a:spcAft>
                      </a:pPr>
                      <a:r>
                        <a:rPr lang="en-US" sz="2000" dirty="0">
                          <a:effectLst/>
                        </a:rPr>
                        <a:t>2012-13 School</a:t>
                      </a:r>
                      <a:r>
                        <a:rPr lang="en-US" sz="1400" dirty="0">
                          <a:effectLst/>
                        </a:rPr>
                        <a:t> </a:t>
                      </a:r>
                      <a:r>
                        <a:rPr lang="en-US" sz="2000" dirty="0">
                          <a:effectLst/>
                        </a:rPr>
                        <a:t>Year</a:t>
                      </a:r>
                      <a:endParaRPr lang="en-US" sz="2000" dirty="0">
                        <a:effectLst/>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2000" dirty="0">
                          <a:effectLst/>
                        </a:rPr>
                        <a:t>2013-14 </a:t>
                      </a:r>
                      <a:endParaRPr lang="en-US" sz="2000" dirty="0" smtClean="0">
                        <a:effectLst/>
                      </a:endParaRPr>
                    </a:p>
                    <a:p>
                      <a:pPr marL="0" marR="0" algn="ctr">
                        <a:spcBef>
                          <a:spcPts val="0"/>
                        </a:spcBef>
                        <a:spcAft>
                          <a:spcPts val="0"/>
                        </a:spcAft>
                      </a:pPr>
                      <a:r>
                        <a:rPr lang="en-US" sz="2000" dirty="0" smtClean="0">
                          <a:effectLst/>
                        </a:rPr>
                        <a:t>School </a:t>
                      </a:r>
                      <a:r>
                        <a:rPr lang="en-US" sz="2000" dirty="0">
                          <a:effectLst/>
                        </a:rPr>
                        <a:t>Year</a:t>
                      </a:r>
                      <a:endParaRPr lang="en-US" sz="2000" dirty="0">
                        <a:effectLst/>
                        <a:latin typeface="Calibri"/>
                        <a:ea typeface="Calibri"/>
                        <a:cs typeface="Times New Roman"/>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2000" dirty="0">
                          <a:effectLst/>
                        </a:rPr>
                        <a:t>% increase</a:t>
                      </a:r>
                      <a:r>
                        <a:rPr lang="en-US" sz="2000" dirty="0" smtClean="0">
                          <a:effectLst/>
                        </a:rPr>
                        <a:t>/</a:t>
                      </a:r>
                    </a:p>
                    <a:p>
                      <a:pPr marL="0" marR="0" algn="ctr">
                        <a:spcBef>
                          <a:spcPts val="0"/>
                        </a:spcBef>
                        <a:spcAft>
                          <a:spcPts val="0"/>
                        </a:spcAft>
                      </a:pPr>
                      <a:r>
                        <a:rPr lang="en-US" sz="2000" dirty="0" smtClean="0">
                          <a:effectLst/>
                        </a:rPr>
                        <a:t>decrease</a:t>
                      </a:r>
                      <a:endParaRPr lang="en-US" sz="2000" dirty="0">
                        <a:effectLst/>
                        <a:latin typeface="Calibri"/>
                        <a:ea typeface="Calibri"/>
                        <a:cs typeface="Times New Roman"/>
                      </a:endParaRPr>
                    </a:p>
                  </a:txBody>
                  <a:tcPr marL="68580" marR="68580" marT="0" marB="0"/>
                </a:tc>
              </a:tr>
              <a:tr h="364789">
                <a:tc>
                  <a:txBody>
                    <a:bodyPr/>
                    <a:lstStyle/>
                    <a:p>
                      <a:pPr marL="0" marR="0" algn="ctr">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tc>
              </a:tr>
              <a:tr h="930611">
                <a:tc>
                  <a:txBody>
                    <a:bodyPr/>
                    <a:lstStyle/>
                    <a:p>
                      <a:pPr marL="0" marR="0" algn="ctr">
                        <a:spcBef>
                          <a:spcPts val="0"/>
                        </a:spcBef>
                        <a:spcAft>
                          <a:spcPts val="0"/>
                        </a:spcAft>
                      </a:pPr>
                      <a:r>
                        <a:rPr lang="en-US" sz="2000" dirty="0">
                          <a:effectLst/>
                        </a:rPr>
                        <a:t># School Systems</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85</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44%</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104</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53%</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b="1" dirty="0">
                          <a:effectLst/>
                        </a:rPr>
                        <a:t>22% increase</a:t>
                      </a:r>
                      <a:r>
                        <a:rPr lang="en-US" sz="1800" dirty="0">
                          <a:effectLst/>
                        </a:rPr>
                        <a:t> # participating school systems</a:t>
                      </a:r>
                      <a:endParaRPr lang="en-US" sz="1800" dirty="0">
                        <a:effectLst/>
                        <a:latin typeface="Calibri"/>
                        <a:ea typeface="Calibri"/>
                        <a:cs typeface="Times New Roman"/>
                      </a:endParaRPr>
                    </a:p>
                  </a:txBody>
                  <a:tcPr marL="68580" marR="68580" marT="0" marB="0"/>
                </a:tc>
              </a:tr>
              <a:tr h="1039834">
                <a:tc>
                  <a:txBody>
                    <a:bodyPr/>
                    <a:lstStyle/>
                    <a:p>
                      <a:pPr marL="0" marR="0" algn="ctr">
                        <a:spcBef>
                          <a:spcPts val="0"/>
                        </a:spcBef>
                        <a:spcAft>
                          <a:spcPts val="0"/>
                        </a:spcAft>
                      </a:pPr>
                      <a:r>
                        <a:rPr lang="en-US" sz="2000" dirty="0">
                          <a:effectLst/>
                        </a:rPr>
                        <a:t>Enrollment*</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96,563</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53%</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130,969</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72%</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b="1" dirty="0">
                          <a:effectLst/>
                        </a:rPr>
                        <a:t>36% increase </a:t>
                      </a:r>
                      <a:r>
                        <a:rPr lang="en-US" sz="1800" dirty="0">
                          <a:effectLst/>
                        </a:rPr>
                        <a:t>in # of students who have access to flu vaccine at school</a:t>
                      </a:r>
                      <a:endParaRPr lang="en-US" sz="1800" dirty="0">
                        <a:effectLst/>
                        <a:latin typeface="Calibri"/>
                        <a:ea typeface="Calibri"/>
                        <a:cs typeface="Times New Roman"/>
                      </a:endParaRPr>
                    </a:p>
                  </a:txBody>
                  <a:tcPr marL="68580" marR="68580" marT="0" marB="0"/>
                </a:tc>
              </a:tr>
              <a:tr h="1039834">
                <a:tc>
                  <a:txBody>
                    <a:bodyPr/>
                    <a:lstStyle/>
                    <a:p>
                      <a:pPr marL="0" marR="0" algn="ctr">
                        <a:spcBef>
                          <a:spcPts val="0"/>
                        </a:spcBef>
                        <a:spcAft>
                          <a:spcPts val="0"/>
                        </a:spcAft>
                      </a:pPr>
                      <a:r>
                        <a:rPr lang="en-US" sz="2000" dirty="0">
                          <a:effectLst/>
                        </a:rPr>
                        <a:t>Doses Administered</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18,747</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28,988</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b="1" dirty="0">
                          <a:effectLst/>
                        </a:rPr>
                        <a:t>54% increase </a:t>
                      </a:r>
                      <a:r>
                        <a:rPr lang="en-US" sz="1800" dirty="0">
                          <a:effectLst/>
                        </a:rPr>
                        <a:t>in the # of doses administered at school</a:t>
                      </a:r>
                      <a:endParaRPr lang="en-US" sz="18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28600" y="5839171"/>
            <a:ext cx="87630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mbria" pitchFamily="18" charset="0"/>
                <a:ea typeface="Calibri" pitchFamily="34" charset="0"/>
              </a:rPr>
              <a:t>*</a:t>
            </a:r>
            <a:r>
              <a:rPr kumimoji="0" lang="en-US" altLang="en-US" sz="1600" b="0" i="0" u="none" strike="noStrike" cap="none" normalizeH="0" baseline="0" dirty="0" smtClean="0">
                <a:ln>
                  <a:noFill/>
                </a:ln>
                <a:solidFill>
                  <a:schemeClr val="tx1"/>
                </a:solidFill>
                <a:effectLst/>
                <a:latin typeface="Cambria" pitchFamily="18" charset="0"/>
                <a:ea typeface="Calibri" pitchFamily="34" charset="0"/>
              </a:rPr>
              <a:t>Enrollment # represents the number of students who had access to flu shots at school,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mbria" pitchFamily="18" charset="0"/>
                <a:ea typeface="Calibri" pitchFamily="34" charset="0"/>
              </a:rPr>
              <a:t> </a:t>
            </a:r>
            <a:r>
              <a:rPr kumimoji="0" lang="en-US" altLang="en-US" sz="1600" b="0" i="0" u="none" strike="noStrike" cap="none" normalizeH="0" baseline="0" dirty="0" err="1" smtClean="0">
                <a:ln>
                  <a:noFill/>
                </a:ln>
                <a:solidFill>
                  <a:schemeClr val="tx1"/>
                </a:solidFill>
                <a:effectLst/>
                <a:latin typeface="Cambria" pitchFamily="18" charset="0"/>
                <a:ea typeface="Calibri" pitchFamily="34" charset="0"/>
              </a:rPr>
              <a:t>ie</a:t>
            </a:r>
            <a:r>
              <a:rPr kumimoji="0" lang="en-US" altLang="en-US" sz="1600" b="0" i="0" u="none" strike="noStrike" cap="none" normalizeH="0" baseline="0" dirty="0" smtClean="0">
                <a:ln>
                  <a:noFill/>
                </a:ln>
                <a:solidFill>
                  <a:schemeClr val="tx1"/>
                </a:solidFill>
                <a:effectLst/>
                <a:latin typeface="Cambria" pitchFamily="18" charset="0"/>
                <a:ea typeface="Calibri" pitchFamily="34" charset="0"/>
              </a:rPr>
              <a:t>. the total  enrollment of school systems that offered SLVC</a:t>
            </a:r>
            <a:endParaRPr kumimoji="0" lang="en-US" alt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10380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1331</TotalTime>
  <Words>1187</Words>
  <Application>Microsoft Office PowerPoint</Application>
  <PresentationFormat>On-screen Show (4:3)</PresentationFormat>
  <Paragraphs>157</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 Regional Trainings 2014</vt:lpstr>
      <vt:lpstr>Immunization Rates </vt:lpstr>
      <vt:lpstr>National Influenza Immunization Rates</vt:lpstr>
      <vt:lpstr>Maine Influenza Vaccination Rates Children</vt:lpstr>
      <vt:lpstr>Maine Influenza Vaccination Rates Adults</vt:lpstr>
      <vt:lpstr>SCHOOL LOCATED VACCINE CLINICS</vt:lpstr>
      <vt:lpstr>SLVC Background</vt:lpstr>
      <vt:lpstr>PowerPoint Presentation</vt:lpstr>
      <vt:lpstr>What happened?</vt:lpstr>
      <vt:lpstr>The Future of SLVC</vt:lpstr>
      <vt:lpstr>Vaccine supply</vt:lpstr>
      <vt:lpstr>Quadrivalent</vt:lpstr>
      <vt:lpstr>Available Presentations Children</vt:lpstr>
      <vt:lpstr>Available Presentations Adult</vt:lpstr>
      <vt:lpstr>Available Presentations Adult (cont.)</vt:lpstr>
      <vt:lpstr>Dosage and Administration 6 months through 8 Years of Age</vt:lpstr>
      <vt:lpstr>Dosage and Administration 6 months through 8 Years of Age</vt:lpstr>
      <vt:lpstr>Timing of Distribution</vt:lpstr>
      <vt:lpstr>Questions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 Immunization Program Regional Trainings 2014</dc:title>
  <dc:creator>Tonya.Philbrick</dc:creator>
  <cp:lastModifiedBy>michael.morin</cp:lastModifiedBy>
  <cp:revision>25</cp:revision>
  <cp:lastPrinted>2014-05-27T19:29:16Z</cp:lastPrinted>
  <dcterms:created xsi:type="dcterms:W3CDTF">2014-05-27T16:13:28Z</dcterms:created>
  <dcterms:modified xsi:type="dcterms:W3CDTF">2014-08-27T14:22:41Z</dcterms:modified>
</cp:coreProperties>
</file>