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29" r:id="rId2"/>
    <p:sldId id="411" r:id="rId3"/>
    <p:sldId id="415" r:id="rId4"/>
    <p:sldId id="417" r:id="rId5"/>
    <p:sldId id="416" r:id="rId6"/>
    <p:sldId id="418" r:id="rId7"/>
    <p:sldId id="412" r:id="rId8"/>
    <p:sldId id="413" r:id="rId9"/>
    <p:sldId id="259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olanski, Lori" initials="WL" lastIdx="15" clrIdx="0"/>
  <p:cmAuthor id="1" name="Birkhimer, Nancy" initials="BN" lastIdx="0" clrIdx="1"/>
  <p:cmAuthor id="2" name="Finch, Andrew" initials="AMF" lastIdx="9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D80"/>
    <a:srgbClr val="009900"/>
    <a:srgbClr val="FFCC66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7" autoAdjust="0"/>
    <p:restoredTop sz="86437" autoAdjust="0"/>
  </p:normalViewPr>
  <p:slideViewPr>
    <p:cSldViewPr>
      <p:cViewPr varScale="1">
        <p:scale>
          <a:sx n="77" d="100"/>
          <a:sy n="77" d="100"/>
        </p:scale>
        <p:origin x="128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57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072"/>
    </p:cViewPr>
  </p:sorterViewPr>
  <p:notesViewPr>
    <p:cSldViewPr>
      <p:cViewPr>
        <p:scale>
          <a:sx n="100" d="100"/>
          <a:sy n="100" d="100"/>
        </p:scale>
        <p:origin x="-1500" y="360"/>
      </p:cViewPr>
      <p:guideLst>
        <p:guide orient="horz" pos="2928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D6B0B6FF-1E79-4B67-B63B-7307C6F6AF59}" type="datetimeFigureOut">
              <a:rPr lang="en-US" smtClean="0"/>
              <a:t>3/17/2022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C07EA79D-7795-434A-83E5-CF2C545D17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097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2B1EF8D6-63E5-486F-AB26-A06DF4BC1118}" type="datetimeFigureOut">
              <a:rPr lang="en-US" smtClean="0"/>
              <a:t>3/17/2022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2930" tIns="46465" rIns="92930" bIns="4646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0B2466D7-9A87-44B8-86F8-6A10C149D4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575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2466D7-9A87-44B8-86F8-6A10C149D49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5422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2466D7-9A87-44B8-86F8-6A10C149D49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8830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Plan developed and submitted prior to the full extent of the impact of COVID-19 was developed.</a:t>
            </a:r>
          </a:p>
          <a:p>
            <a:r>
              <a:rPr lang="en-US" dirty="0"/>
              <a:t>Alternative funding for laboratory capacity are now available, and thus we are shifting PHHS BG funds to other activities.</a:t>
            </a:r>
          </a:p>
          <a:p>
            <a:r>
              <a:rPr lang="en-US" dirty="0"/>
              <a:t>We have the opportunity to SUPPLEMENT but not supplant COVID-19 funding, and are doing this under Epi Capacity.</a:t>
            </a:r>
          </a:p>
          <a:p>
            <a:r>
              <a:rPr lang="en-US" dirty="0"/>
              <a:t>New guidance from our project officer requires us to support both prevention and services under the sexual assault set-aside.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2466D7-9A87-44B8-86F8-6A10C149D49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3464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Plan developed and submitted prior to the full extent of the impact of COVID-19 was developed.</a:t>
            </a:r>
          </a:p>
          <a:p>
            <a:r>
              <a:rPr lang="en-US" dirty="0"/>
              <a:t>Alternative funding for laboratory capacity are now available, and thus we are shifting PHHS BG funds to other activities.</a:t>
            </a:r>
          </a:p>
          <a:p>
            <a:r>
              <a:rPr lang="en-US" dirty="0"/>
              <a:t>We have the opportunity to SUPPLEMENT but not supplant COVID-19 funding, and are doing this under Epi Capacity.</a:t>
            </a:r>
          </a:p>
          <a:p>
            <a:r>
              <a:rPr lang="en-US" dirty="0"/>
              <a:t>New guidance from our project officer requires us to support both prevention and services under the sexual assault set-aside.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2466D7-9A87-44B8-86F8-6A10C149D49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601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2466D7-9A87-44B8-86F8-6A10C149D49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2001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2466D7-9A87-44B8-86F8-6A10C149D494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7482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838200"/>
            <a:ext cx="9144000" cy="1981200"/>
          </a:xfrm>
          <a:solidFill>
            <a:srgbClr val="004D80"/>
          </a:solidFill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Presentation Title</a:t>
            </a:r>
            <a:br>
              <a:rPr lang="en-US" dirty="0"/>
            </a:br>
            <a:r>
              <a:rPr lang="en-US" dirty="0"/>
              <a:t>Over Two Lines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766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76609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-24714" y="0"/>
            <a:ext cx="9168714" cy="1143000"/>
          </a:xfrm>
          <a:solidFill>
            <a:srgbClr val="004D80"/>
          </a:solidFill>
        </p:spPr>
        <p:txBody>
          <a:bodyPr/>
          <a:lstStyle>
            <a:lvl1pPr algn="l">
              <a:defRPr baseline="0"/>
            </a:lvl1pPr>
          </a:lstStyle>
          <a:p>
            <a:r>
              <a:rPr lang="en-US" dirty="0"/>
              <a:t>Content Slide</a:t>
            </a:r>
            <a:br>
              <a:rPr lang="en-US" dirty="0"/>
            </a:br>
            <a:r>
              <a:rPr lang="en-US" dirty="0"/>
              <a:t>Over Two 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45259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Maine Center for Disease Control and Prevention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961FE-557B-45BA-B4B6-FC83F88143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219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-24714" y="0"/>
            <a:ext cx="9168714" cy="1143000"/>
          </a:xfrm>
          <a:solidFill>
            <a:srgbClr val="004D80"/>
          </a:solidFill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1"/>
            <a:ext cx="8839200" cy="2438399"/>
          </a:xfrm>
        </p:spPr>
        <p:txBody>
          <a:bodyPr>
            <a:normAutofit/>
          </a:bodyPr>
          <a:lstStyle>
            <a:lvl1pPr marL="0" indent="0" algn="ctr">
              <a:buNone/>
              <a:defRPr sz="2800" b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961FE-557B-45BA-B4B6-FC83F881436E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7315" y="4251862"/>
            <a:ext cx="2129370" cy="2129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7699089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004D8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356350"/>
            <a:ext cx="3657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Maine Center for Disease Control and Prevention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961FE-557B-45BA-B4B6-FC83F88143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898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Times New Roman" panose="02020603050405020304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aine.gov/dhhs/mecdc/public-health-systems/scc/agenda.s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762000"/>
            <a:ext cx="9168714" cy="32004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Preventive Health and Health Services </a:t>
            </a:r>
            <a:br>
              <a:rPr lang="en-US" dirty="0"/>
            </a:br>
            <a:r>
              <a:rPr lang="en-US" dirty="0"/>
              <a:t>Block Grant </a:t>
            </a:r>
            <a:br>
              <a:rPr lang="en-US" dirty="0"/>
            </a:br>
            <a:r>
              <a:rPr lang="en-US" dirty="0"/>
              <a:t>SCC – Advisory Committee</a:t>
            </a:r>
            <a:br>
              <a:rPr lang="en-US" dirty="0"/>
            </a:br>
            <a:r>
              <a:rPr lang="en-US" dirty="0"/>
              <a:t>March 17, 2022</a:t>
            </a:r>
          </a:p>
        </p:txBody>
      </p:sp>
    </p:spTree>
    <p:extLst>
      <p:ext uri="{BB962C8B-B14F-4D97-AF65-F5344CB8AC3E}">
        <p14:creationId xmlns:p14="http://schemas.microsoft.com/office/powerpoint/2010/main" val="1823243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Preventive Health and Health Services Block Grant 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487680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2800" dirty="0">
                <a:latin typeface="Calibri" pitchFamily="34" charset="0"/>
              </a:rPr>
              <a:t>The PHHS Block Grant (Block Grant) provides: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Calibri" pitchFamily="34" charset="0"/>
              </a:rPr>
              <a:t>“Critically needed, flexible funding”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Calibri" pitchFamily="34" charset="0"/>
              </a:rPr>
              <a:t>“To address the unique preventative health needs”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Calibri" pitchFamily="34" charset="0"/>
              </a:rPr>
              <a:t>Linked to Healthy People 2020/2030 objectives</a:t>
            </a:r>
          </a:p>
          <a:p>
            <a:r>
              <a:rPr lang="en-US" sz="2800" dirty="0"/>
              <a:t>Non-competitive allocation to each state, plus territories and DC.</a:t>
            </a:r>
            <a:r>
              <a:rPr lang="en-US" sz="2400" dirty="0"/>
              <a:t>	</a:t>
            </a:r>
          </a:p>
          <a:p>
            <a:pPr lvl="1"/>
            <a:r>
              <a:rPr lang="en-US" sz="2400" dirty="0"/>
              <a:t>This year “F2021”:	$ 1,380,337</a:t>
            </a:r>
          </a:p>
          <a:p>
            <a:pPr lvl="1"/>
            <a:r>
              <a:rPr lang="en-US" sz="2400" dirty="0"/>
              <a:t>Next year “F2022”:	TBA</a:t>
            </a:r>
          </a:p>
          <a:p>
            <a:pPr marL="457200" lvl="1" indent="0">
              <a:buNone/>
            </a:pPr>
            <a:r>
              <a:rPr lang="en-US" sz="2400" i="1" dirty="0"/>
              <a:t>Note that this is a two-year grant and funding is spent in the second year. 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Maine Center for Disease Control and Prevention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961FE-557B-45BA-B4B6-FC83F881436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701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F2021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48768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3200" dirty="0"/>
              <a:t>Interim Annual Progress report </a:t>
            </a:r>
          </a:p>
          <a:p>
            <a:pPr lvl="1">
              <a:lnSpc>
                <a:spcPct val="110000"/>
              </a:lnSpc>
            </a:pPr>
            <a:r>
              <a:rPr lang="en-US" sz="2800" dirty="0"/>
              <a:t>For activities from Sept-Dec 2021:</a:t>
            </a:r>
          </a:p>
          <a:p>
            <a:pPr lvl="1">
              <a:lnSpc>
                <a:spcPct val="110000"/>
              </a:lnSpc>
            </a:pPr>
            <a:r>
              <a:rPr lang="en-US" sz="2800" dirty="0"/>
              <a:t>Several areas are “at risk of not meeting targets” (will be adjusting workplan to address these):</a:t>
            </a:r>
          </a:p>
          <a:p>
            <a:pPr lvl="2">
              <a:lnSpc>
                <a:spcPct val="110000"/>
              </a:lnSpc>
            </a:pPr>
            <a:r>
              <a:rPr lang="en-US" sz="2800" dirty="0"/>
              <a:t>DPHIP completion.</a:t>
            </a:r>
          </a:p>
          <a:p>
            <a:pPr lvl="2">
              <a:lnSpc>
                <a:spcPct val="110000"/>
              </a:lnSpc>
            </a:pPr>
            <a:r>
              <a:rPr lang="en-US" sz="2800" dirty="0"/>
              <a:t>Maine CDC Operational database (no longer needed).</a:t>
            </a:r>
          </a:p>
          <a:p>
            <a:pPr lvl="2">
              <a:lnSpc>
                <a:spcPct val="110000"/>
              </a:lnSpc>
            </a:pPr>
            <a:r>
              <a:rPr lang="en-US" sz="2800" dirty="0"/>
              <a:t>Reaccreditation steps and plans.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Maine Center for Disease Control and Prevention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961FE-557B-45BA-B4B6-FC83F881436E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220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F2021 Revisions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48768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3200" dirty="0"/>
              <a:t>Will be submitting a budget revision:</a:t>
            </a:r>
          </a:p>
          <a:p>
            <a:pPr lvl="1">
              <a:lnSpc>
                <a:spcPct val="110000"/>
              </a:lnSpc>
            </a:pPr>
            <a:r>
              <a:rPr lang="en-US" sz="2800" dirty="0"/>
              <a:t>Reduction of time for three staff who have been working on COVID-related activities.</a:t>
            </a:r>
          </a:p>
          <a:p>
            <a:pPr lvl="1">
              <a:lnSpc>
                <a:spcPct val="110000"/>
              </a:lnSpc>
            </a:pPr>
            <a:r>
              <a:rPr lang="en-US" sz="2800" dirty="0"/>
              <a:t>Increases in our Epidemiology contract, Shared CHNA Equity work.</a:t>
            </a:r>
          </a:p>
          <a:p>
            <a:pPr lvl="1">
              <a:lnSpc>
                <a:spcPct val="110000"/>
              </a:lnSpc>
            </a:pPr>
            <a:r>
              <a:rPr lang="en-US" sz="2800" dirty="0"/>
              <a:t>Support for HETL improvements. </a:t>
            </a:r>
            <a:endParaRPr lang="en-US" sz="2400" dirty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Maine Center for Disease Control and Prevention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961FE-557B-45BA-B4B6-FC83F881436E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453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F2021 – Revised Budget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Maine Center for Disease Control and Prevention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961FE-557B-45BA-B4B6-FC83F881436E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4169938"/>
              </p:ext>
            </p:extLst>
          </p:nvPr>
        </p:nvGraphicFramePr>
        <p:xfrm>
          <a:off x="381000" y="1447800"/>
          <a:ext cx="8458200" cy="280416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4724400">
                  <a:extLst>
                    <a:ext uri="{9D8B030D-6E8A-4147-A177-3AD203B41FA5}">
                      <a16:colId xmlns:a16="http://schemas.microsoft.com/office/drawing/2014/main" val="321231589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993783757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1088891994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r>
                        <a:rPr lang="en-US" sz="2800" b="1" dirty="0"/>
                        <a:t>Program Area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41400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dirty="0"/>
                        <a:t>Community Based</a:t>
                      </a:r>
                      <a:r>
                        <a:rPr lang="en-US" sz="2400" b="0" baseline="0" dirty="0"/>
                        <a:t> Prevention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440,155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/>
                        <a:t>Down $13,617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015725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Informatics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$  510,853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/>
                        <a:t>Up $11,978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67678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dirty="0"/>
                        <a:t>Accreditation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402,681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/>
                        <a:t>Up  $3,659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61293288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r>
                        <a:rPr lang="en-US" sz="2400" b="0" dirty="0"/>
                        <a:t>Sexual Assault</a:t>
                      </a:r>
                      <a:r>
                        <a:rPr lang="en-US" sz="2400" b="0" baseline="0" dirty="0"/>
                        <a:t> Prevention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29,701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/>
                        <a:t>No change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7470934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r>
                        <a:rPr lang="en-US" sz="2400" b="0" dirty="0"/>
                        <a:t>Administration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36,593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/>
                        <a:t>Down $2,019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415654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011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F2022 Planning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48768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3200" dirty="0"/>
              <a:t>Continuing projects focused on:</a:t>
            </a:r>
          </a:p>
          <a:p>
            <a:pPr lvl="1">
              <a:lnSpc>
                <a:spcPct val="110000"/>
              </a:lnSpc>
            </a:pPr>
            <a:r>
              <a:rPr lang="en-US" sz="2800" dirty="0"/>
              <a:t>Community Engagement</a:t>
            </a:r>
          </a:p>
          <a:p>
            <a:pPr lvl="1">
              <a:lnSpc>
                <a:spcPct val="110000"/>
              </a:lnSpc>
            </a:pPr>
            <a:r>
              <a:rPr lang="en-US" sz="2800" dirty="0"/>
              <a:t>Informatics/Epidemiology Capacity</a:t>
            </a:r>
          </a:p>
          <a:p>
            <a:pPr lvl="1">
              <a:lnSpc>
                <a:spcPct val="110000"/>
              </a:lnSpc>
            </a:pPr>
            <a:r>
              <a:rPr lang="en-US" sz="2800" dirty="0"/>
              <a:t>Accreditation</a:t>
            </a:r>
          </a:p>
          <a:p>
            <a:pPr lvl="1">
              <a:lnSpc>
                <a:spcPct val="110000"/>
              </a:lnSpc>
            </a:pPr>
            <a:r>
              <a:rPr lang="en-US" sz="2800" dirty="0"/>
              <a:t>Sexual Assault Prevention</a:t>
            </a:r>
          </a:p>
          <a:p>
            <a:pPr>
              <a:lnSpc>
                <a:spcPct val="110000"/>
              </a:lnSpc>
            </a:pPr>
            <a:r>
              <a:rPr lang="en-US" sz="3200" dirty="0"/>
              <a:t>Allocations still unknown, but assuming flat funding.</a:t>
            </a:r>
            <a:endParaRPr lang="en-US" sz="2400" dirty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Maine Center for Disease Control and Prevention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961FE-557B-45BA-B4B6-FC83F881436E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8124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F2022 Planning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4876800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en-US" sz="3200" dirty="0"/>
              <a:t>Timeline:</a:t>
            </a:r>
          </a:p>
          <a:p>
            <a:pPr lvl="1">
              <a:lnSpc>
                <a:spcPct val="110000"/>
              </a:lnSpc>
            </a:pPr>
            <a:r>
              <a:rPr lang="en-US" sz="2800" dirty="0"/>
              <a:t>Workplan, budget development underway.</a:t>
            </a:r>
          </a:p>
          <a:p>
            <a:pPr lvl="1">
              <a:lnSpc>
                <a:spcPct val="110000"/>
              </a:lnSpc>
            </a:pPr>
            <a:r>
              <a:rPr lang="en-US" sz="2800" dirty="0"/>
              <a:t>Public Hearing will be scheduled in Late April/Early May.</a:t>
            </a:r>
          </a:p>
          <a:p>
            <a:pPr lvl="1">
              <a:lnSpc>
                <a:spcPct val="110000"/>
              </a:lnSpc>
            </a:pPr>
            <a:r>
              <a:rPr lang="en-US" sz="2800" dirty="0"/>
              <a:t>SCC approval may be done via email.</a:t>
            </a:r>
          </a:p>
          <a:p>
            <a:pPr lvl="1">
              <a:lnSpc>
                <a:spcPct val="110000"/>
              </a:lnSpc>
            </a:pPr>
            <a:r>
              <a:rPr lang="en-US" sz="2800" dirty="0"/>
              <a:t>Submission to DHHS for signatures June 1.</a:t>
            </a:r>
          </a:p>
          <a:p>
            <a:pPr lvl="1">
              <a:lnSpc>
                <a:spcPct val="110000"/>
              </a:lnSpc>
            </a:pPr>
            <a:r>
              <a:rPr lang="en-US" sz="2800" dirty="0"/>
              <a:t>Plan will be due no later than July 1.  </a:t>
            </a:r>
          </a:p>
          <a:p>
            <a:pPr lvl="1">
              <a:lnSpc>
                <a:spcPct val="110000"/>
              </a:lnSpc>
            </a:pPr>
            <a:r>
              <a:rPr lang="en-US" sz="2800" dirty="0"/>
              <a:t>Timing may be adjusted based on US CDC request for early submission.</a:t>
            </a:r>
          </a:p>
          <a:p>
            <a:pPr lvl="1">
              <a:lnSpc>
                <a:spcPct val="110000"/>
              </a:lnSpc>
            </a:pPr>
            <a:endParaRPr lang="en-US" sz="2400" dirty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Maine Center for Disease Control and Prevention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961FE-557B-45BA-B4B6-FC83F881436E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7149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dirty="0"/>
              <a:t>Comments?</a:t>
            </a:r>
          </a:p>
          <a:p>
            <a:pPr marL="0" indent="0" algn="ctr">
              <a:buNone/>
            </a:pPr>
            <a:r>
              <a:rPr lang="en-US" sz="3600" dirty="0"/>
              <a:t>Suggestions?</a:t>
            </a:r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i="1" dirty="0"/>
              <a:t>Please note that the draft work plan is available on the Maine CDC website under the Statewide Coordinating Council for Public Health meeting materials: </a:t>
            </a:r>
          </a:p>
          <a:p>
            <a:pPr marL="0" indent="0" algn="ctr">
              <a:buNone/>
            </a:pPr>
            <a:r>
              <a:rPr lang="en-US" i="1" dirty="0">
                <a:hlinkClick r:id="rId2"/>
              </a:rPr>
              <a:t>https://www.maine.gov/dhhs/mecdc/public-health-systems/scc/agenda.shtml</a:t>
            </a:r>
            <a:endParaRPr lang="en-US" i="1" dirty="0"/>
          </a:p>
          <a:p>
            <a:pPr marL="0" indent="0" algn="ctr">
              <a:buNone/>
            </a:pPr>
            <a:endParaRPr lang="en-US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Maine Center for Disease Control and Prevention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961FE-557B-45BA-B4B6-FC83F881436E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1327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676400"/>
            <a:ext cx="8839200" cy="2514600"/>
          </a:xfrm>
        </p:spPr>
        <p:txBody>
          <a:bodyPr>
            <a:normAutofit/>
          </a:bodyPr>
          <a:lstStyle/>
          <a:p>
            <a:endParaRPr lang="en-US" sz="1500" dirty="0"/>
          </a:p>
          <a:p>
            <a:r>
              <a:rPr lang="en-US" dirty="0"/>
              <a:t>Nancy Birkhimer, </a:t>
            </a:r>
          </a:p>
          <a:p>
            <a:r>
              <a:rPr lang="en-US" dirty="0"/>
              <a:t>Accreditation and Performance Improvement</a:t>
            </a:r>
          </a:p>
          <a:p>
            <a:r>
              <a:rPr lang="en-US" b="0" dirty="0"/>
              <a:t>Nancy.birkhimer@maine.gov</a:t>
            </a:r>
          </a:p>
        </p:txBody>
      </p:sp>
    </p:spTree>
    <p:extLst>
      <p:ext uri="{BB962C8B-B14F-4D97-AF65-F5344CB8AC3E}">
        <p14:creationId xmlns:p14="http://schemas.microsoft.com/office/powerpoint/2010/main" val="1205124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15642</TotalTime>
  <Words>602</Words>
  <Application>Microsoft Office PowerPoint</Application>
  <PresentationFormat>On-screen Show (4:3)</PresentationFormat>
  <Paragraphs>93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Preventive Health and Health Services  Block Grant  SCC – Advisory Committee March 17, 2022</vt:lpstr>
      <vt:lpstr>Preventive Health and Health Services Block Grant Background</vt:lpstr>
      <vt:lpstr>F2021 Update</vt:lpstr>
      <vt:lpstr>F2021 Revisions</vt:lpstr>
      <vt:lpstr>F2021 – Revised Budget</vt:lpstr>
      <vt:lpstr>F2022 Planning</vt:lpstr>
      <vt:lpstr>F2022 Planning</vt:lpstr>
      <vt:lpstr>Questions?</vt:lpstr>
      <vt:lpstr>PowerPoint Presentation</vt:lpstr>
    </vt:vector>
  </TitlesOfParts>
  <Company>State of Maine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Legee, Joe</dc:creator>
  <cp:lastModifiedBy>Birkhimer, Nancy</cp:lastModifiedBy>
  <cp:revision>280</cp:revision>
  <cp:lastPrinted>2019-03-18T12:53:52Z</cp:lastPrinted>
  <dcterms:created xsi:type="dcterms:W3CDTF">2015-09-30T13:02:00Z</dcterms:created>
  <dcterms:modified xsi:type="dcterms:W3CDTF">2022-03-17T13:55:09Z</dcterms:modified>
</cp:coreProperties>
</file>