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7" r:id="rId6"/>
    <p:sldId id="268" r:id="rId7"/>
    <p:sldId id="260" r:id="rId8"/>
    <p:sldId id="261" r:id="rId9"/>
    <p:sldId id="262" r:id="rId10"/>
    <p:sldId id="263" r:id="rId11"/>
    <p:sldId id="266" r:id="rId12"/>
    <p:sldId id="264" r:id="rId13"/>
    <p:sldId id="265" r:id="rId14"/>
    <p:sldId id="270" r:id="rId15"/>
    <p:sldId id="271" r:id="rId16"/>
    <p:sldId id="272" r:id="rId17"/>
    <p:sldId id="269" r:id="rId18"/>
    <p:sldId id="27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2E13"/>
    <a:srgbClr val="EFF2F5"/>
    <a:srgbClr val="162C40"/>
    <a:srgbClr val="EAEEF2"/>
    <a:srgbClr val="E0E6EC"/>
    <a:srgbClr val="EEE6DF"/>
    <a:srgbClr val="548DBF"/>
    <a:srgbClr val="2B5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ers, Denise" userId="ec93f7ce-a639-46a9-87f2-64a705a15251" providerId="ADAL" clId="{7A6B8CD4-B5EE-441D-A09D-C7FA1EB420C5}"/>
    <pc:docChg chg="modSld">
      <pc:chgData name="Towers, Denise" userId="ec93f7ce-a639-46a9-87f2-64a705a15251" providerId="ADAL" clId="{7A6B8CD4-B5EE-441D-A09D-C7FA1EB420C5}" dt="2023-10-12T12:52:33.901" v="12" actId="20577"/>
      <pc:docMkLst>
        <pc:docMk/>
      </pc:docMkLst>
      <pc:sldChg chg="modSp mod">
        <pc:chgData name="Towers, Denise" userId="ec93f7ce-a639-46a9-87f2-64a705a15251" providerId="ADAL" clId="{7A6B8CD4-B5EE-441D-A09D-C7FA1EB420C5}" dt="2023-10-12T12:52:33.901" v="12" actId="20577"/>
        <pc:sldMkLst>
          <pc:docMk/>
          <pc:sldMk cId="0" sldId="256"/>
        </pc:sldMkLst>
        <pc:spChg chg="mod">
          <ac:chgData name="Towers, Denise" userId="ec93f7ce-a639-46a9-87f2-64a705a15251" providerId="ADAL" clId="{7A6B8CD4-B5EE-441D-A09D-C7FA1EB420C5}" dt="2023-10-12T12:52:33.901" v="12" actId="20577"/>
          <ac:spMkLst>
            <pc:docMk/>
            <pc:sldMk cId="0" sldId="256"/>
            <ac:spMk id="30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ECF78C-AD7E-4FEA-A3FA-449675BD326E}" type="datetimeFigureOut">
              <a:rPr lang="en-US" smtClean="0"/>
              <a:t>10/12/2023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25E791-C1AA-4577-9931-32098F8A0808}" type="slidenum">
              <a:rPr lang="en-US" smtClean="0"/>
              <a:t>‹#›</a:t>
            </a:fld>
            <a:endParaRPr lang="en-US"/>
          </a:p>
        </p:txBody>
      </p:sp>
    </p:spTree>
    <p:extLst>
      <p:ext uri="{BB962C8B-B14F-4D97-AF65-F5344CB8AC3E}">
        <p14:creationId xmlns:p14="http://schemas.microsoft.com/office/powerpoint/2010/main" val="367526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6</a:t>
            </a:fld>
            <a:endParaRPr lang="en-US"/>
          </a:p>
        </p:txBody>
      </p:sp>
    </p:spTree>
    <p:extLst>
      <p:ext uri="{BB962C8B-B14F-4D97-AF65-F5344CB8AC3E}">
        <p14:creationId xmlns:p14="http://schemas.microsoft.com/office/powerpoint/2010/main" val="217482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necessarily in alphabetical</a:t>
            </a:r>
            <a:r>
              <a:rPr lang="en-US" baseline="0" dirty="0"/>
              <a:t> order. Look for your SAU.</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13</a:t>
            </a:fld>
            <a:endParaRPr lang="en-US"/>
          </a:p>
        </p:txBody>
      </p:sp>
    </p:spTree>
    <p:extLst>
      <p:ext uri="{BB962C8B-B14F-4D97-AF65-F5344CB8AC3E}">
        <p14:creationId xmlns:p14="http://schemas.microsoft.com/office/powerpoint/2010/main" val="25298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 with provider, have them reverse charges for any BHP services over the 6 hour limit.;</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14</a:t>
            </a:fld>
            <a:endParaRPr lang="en-US"/>
          </a:p>
        </p:txBody>
      </p:sp>
    </p:spTree>
    <p:extLst>
      <p:ext uri="{BB962C8B-B14F-4D97-AF65-F5344CB8AC3E}">
        <p14:creationId xmlns:p14="http://schemas.microsoft.com/office/powerpoint/2010/main" val="148919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descr="sta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04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00200"/>
            <a:ext cx="7772400" cy="1470025"/>
          </a:xfrm>
          <a:extLst>
            <a:ext uri="{91240B29-F687-4F45-9708-019B960494DF}">
              <a14:hiddenLine xmlns:a14="http://schemas.microsoft.com/office/drawing/2010/main" w="38100" cap="rnd">
                <a:solidFill>
                  <a:srgbClr val="274F73"/>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b" anchorCtr="1"/>
          <a:lstStyle>
            <a:lvl1pPr algn="ctr">
              <a:defRPr sz="4000">
                <a:solidFill>
                  <a:schemeClr val="tx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429000"/>
            <a:ext cx="6400800" cy="1752600"/>
          </a:xfrm>
        </p:spPr>
        <p:txBody>
          <a:bodyPr/>
          <a:lstStyle>
            <a:lvl1pPr marL="0" indent="0" algn="ctr">
              <a:buFontTx/>
              <a:buNone/>
              <a:defRPr sz="2400">
                <a:solidFill>
                  <a:srgbClr val="2B5880"/>
                </a:solidFill>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smtClean="0"/>
            </a:lvl1pPr>
          </a:lstStyle>
          <a:p>
            <a:pPr>
              <a:defRPr/>
            </a:pPr>
            <a:fld id="{FFC7E997-6C83-41D8-A646-B4B380CA594F}" type="slidenum">
              <a:rPr lang="en-US" altLang="en-US"/>
              <a:pPr>
                <a:defRPr/>
              </a:pPr>
              <a:t>‹#›</a:t>
            </a:fld>
            <a:endParaRPr lang="en-US" altLang="en-US"/>
          </a:p>
        </p:txBody>
      </p:sp>
    </p:spTree>
    <p:extLst>
      <p:ext uri="{BB962C8B-B14F-4D97-AF65-F5344CB8AC3E}">
        <p14:creationId xmlns:p14="http://schemas.microsoft.com/office/powerpoint/2010/main" val="206832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3C57E3F-379E-4B68-B193-0660424EA8FA}" type="slidenum">
              <a:rPr lang="en-US" altLang="en-US"/>
              <a:pPr>
                <a:defRPr/>
              </a:pPr>
              <a:t>‹#›</a:t>
            </a:fld>
            <a:endParaRPr lang="en-US" altLang="en-US"/>
          </a:p>
        </p:txBody>
      </p:sp>
    </p:spTree>
    <p:extLst>
      <p:ext uri="{BB962C8B-B14F-4D97-AF65-F5344CB8AC3E}">
        <p14:creationId xmlns:p14="http://schemas.microsoft.com/office/powerpoint/2010/main" val="131982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2C221DA1-7F46-42D0-8961-01AA589D454C}" type="slidenum">
              <a:rPr lang="en-US" altLang="en-US"/>
              <a:pPr>
                <a:defRPr/>
              </a:pPr>
              <a:t>‹#›</a:t>
            </a:fld>
            <a:endParaRPr lang="en-US" altLang="en-US"/>
          </a:p>
        </p:txBody>
      </p:sp>
    </p:spTree>
    <p:extLst>
      <p:ext uri="{BB962C8B-B14F-4D97-AF65-F5344CB8AC3E}">
        <p14:creationId xmlns:p14="http://schemas.microsoft.com/office/powerpoint/2010/main" val="34566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36410E85-B2F7-4184-84CE-216AFD145CE1}" type="slidenum">
              <a:rPr lang="en-US" altLang="en-US"/>
              <a:pPr>
                <a:defRPr/>
              </a:pPr>
              <a:t>‹#›</a:t>
            </a:fld>
            <a:endParaRPr lang="en-US" altLang="en-US"/>
          </a:p>
        </p:txBody>
      </p:sp>
    </p:spTree>
    <p:extLst>
      <p:ext uri="{BB962C8B-B14F-4D97-AF65-F5344CB8AC3E}">
        <p14:creationId xmlns:p14="http://schemas.microsoft.com/office/powerpoint/2010/main" val="6812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A857C70-62F9-4BD1-8FD5-E8EB070F4AFB}" type="slidenum">
              <a:rPr lang="en-US" altLang="en-US"/>
              <a:pPr>
                <a:defRPr/>
              </a:pPr>
              <a:t>‹#›</a:t>
            </a:fld>
            <a:endParaRPr lang="en-US" altLang="en-US"/>
          </a:p>
        </p:txBody>
      </p:sp>
    </p:spTree>
    <p:extLst>
      <p:ext uri="{BB962C8B-B14F-4D97-AF65-F5344CB8AC3E}">
        <p14:creationId xmlns:p14="http://schemas.microsoft.com/office/powerpoint/2010/main" val="179579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35A9E830-2AEF-4B3B-B7D6-A0026B76FDE4}" type="slidenum">
              <a:rPr lang="en-US" altLang="en-US"/>
              <a:pPr>
                <a:defRPr/>
              </a:pPr>
              <a:t>‹#›</a:t>
            </a:fld>
            <a:endParaRPr lang="en-US" altLang="en-US"/>
          </a:p>
        </p:txBody>
      </p:sp>
    </p:spTree>
    <p:extLst>
      <p:ext uri="{BB962C8B-B14F-4D97-AF65-F5344CB8AC3E}">
        <p14:creationId xmlns:p14="http://schemas.microsoft.com/office/powerpoint/2010/main" val="274728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FC22F502-4CB3-4B0E-8509-125FB5FAC5D7}" type="slidenum">
              <a:rPr lang="en-US" altLang="en-US"/>
              <a:pPr>
                <a:defRPr/>
              </a:pPr>
              <a:t>‹#›</a:t>
            </a:fld>
            <a:endParaRPr lang="en-US" altLang="en-US"/>
          </a:p>
        </p:txBody>
      </p:sp>
    </p:spTree>
    <p:extLst>
      <p:ext uri="{BB962C8B-B14F-4D97-AF65-F5344CB8AC3E}">
        <p14:creationId xmlns:p14="http://schemas.microsoft.com/office/powerpoint/2010/main" val="15127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6DBF46AA-8494-4106-980E-E73614B82B5D}" type="slidenum">
              <a:rPr lang="en-US" altLang="en-US"/>
              <a:pPr>
                <a:defRPr/>
              </a:pPr>
              <a:t>‹#›</a:t>
            </a:fld>
            <a:endParaRPr lang="en-US" altLang="en-US"/>
          </a:p>
        </p:txBody>
      </p:sp>
    </p:spTree>
    <p:extLst>
      <p:ext uri="{BB962C8B-B14F-4D97-AF65-F5344CB8AC3E}">
        <p14:creationId xmlns:p14="http://schemas.microsoft.com/office/powerpoint/2010/main" val="19170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8318A0CF-278C-4AE7-9CA1-3E0477A83D3C}" type="slidenum">
              <a:rPr lang="en-US" altLang="en-US"/>
              <a:pPr>
                <a:defRPr/>
              </a:pPr>
              <a:t>‹#›</a:t>
            </a:fld>
            <a:endParaRPr lang="en-US" altLang="en-US"/>
          </a:p>
        </p:txBody>
      </p:sp>
    </p:spTree>
    <p:extLst>
      <p:ext uri="{BB962C8B-B14F-4D97-AF65-F5344CB8AC3E}">
        <p14:creationId xmlns:p14="http://schemas.microsoft.com/office/powerpoint/2010/main" val="26301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DE3B47CC-1859-4670-BDA5-2832FC89D417}" type="slidenum">
              <a:rPr lang="en-US" altLang="en-US"/>
              <a:pPr>
                <a:defRPr/>
              </a:pPr>
              <a:t>‹#›</a:t>
            </a:fld>
            <a:endParaRPr lang="en-US" altLang="en-US"/>
          </a:p>
        </p:txBody>
      </p:sp>
    </p:spTree>
    <p:extLst>
      <p:ext uri="{BB962C8B-B14F-4D97-AF65-F5344CB8AC3E}">
        <p14:creationId xmlns:p14="http://schemas.microsoft.com/office/powerpoint/2010/main" val="33057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D0C8ACE-7435-4354-9818-02AA4F385BA6}" type="slidenum">
              <a:rPr lang="en-US" altLang="en-US"/>
              <a:pPr>
                <a:defRPr/>
              </a:pPr>
              <a:t>‹#›</a:t>
            </a:fld>
            <a:endParaRPr lang="en-US" altLang="en-US"/>
          </a:p>
        </p:txBody>
      </p:sp>
    </p:spTree>
    <p:extLst>
      <p:ext uri="{BB962C8B-B14F-4D97-AF65-F5344CB8AC3E}">
        <p14:creationId xmlns:p14="http://schemas.microsoft.com/office/powerpoint/2010/main" val="37164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1D4D4EA-E8A1-4E81-B34B-7529FADF48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rgbClr val="2B5880"/>
          </a:solidFill>
          <a:latin typeface="+mj-lt"/>
          <a:ea typeface="+mj-ea"/>
          <a:cs typeface="+mj-cs"/>
        </a:defRPr>
      </a:lvl1pPr>
      <a:lvl2pPr algn="l" rtl="0" eaLnBrk="1" fontAlgn="base" hangingPunct="1">
        <a:spcBef>
          <a:spcPct val="0"/>
        </a:spcBef>
        <a:spcAft>
          <a:spcPct val="0"/>
        </a:spcAft>
        <a:defRPr sz="3600" b="1">
          <a:solidFill>
            <a:srgbClr val="2B5880"/>
          </a:solidFill>
          <a:latin typeface="Arial" charset="0"/>
        </a:defRPr>
      </a:lvl2pPr>
      <a:lvl3pPr algn="l" rtl="0" eaLnBrk="1" fontAlgn="base" hangingPunct="1">
        <a:spcBef>
          <a:spcPct val="0"/>
        </a:spcBef>
        <a:spcAft>
          <a:spcPct val="0"/>
        </a:spcAft>
        <a:defRPr sz="3600" b="1">
          <a:solidFill>
            <a:srgbClr val="2B5880"/>
          </a:solidFill>
          <a:latin typeface="Arial" charset="0"/>
        </a:defRPr>
      </a:lvl3pPr>
      <a:lvl4pPr algn="l" rtl="0" eaLnBrk="1" fontAlgn="base" hangingPunct="1">
        <a:spcBef>
          <a:spcPct val="0"/>
        </a:spcBef>
        <a:spcAft>
          <a:spcPct val="0"/>
        </a:spcAft>
        <a:defRPr sz="3600" b="1">
          <a:solidFill>
            <a:srgbClr val="2B5880"/>
          </a:solidFill>
          <a:latin typeface="Arial" charset="0"/>
        </a:defRPr>
      </a:lvl4pPr>
      <a:lvl5pPr algn="l" rtl="0" eaLnBrk="1" fontAlgn="base" hangingPunct="1">
        <a:spcBef>
          <a:spcPct val="0"/>
        </a:spcBef>
        <a:spcAft>
          <a:spcPct val="0"/>
        </a:spcAft>
        <a:defRPr sz="3600" b="1">
          <a:solidFill>
            <a:srgbClr val="2B5880"/>
          </a:solidFill>
          <a:latin typeface="Arial" charset="0"/>
        </a:defRPr>
      </a:lvl5pPr>
      <a:lvl6pPr marL="457200" algn="l" rtl="0" eaLnBrk="1" fontAlgn="base" hangingPunct="1">
        <a:spcBef>
          <a:spcPct val="0"/>
        </a:spcBef>
        <a:spcAft>
          <a:spcPct val="0"/>
        </a:spcAft>
        <a:defRPr sz="3600" b="1">
          <a:solidFill>
            <a:srgbClr val="2B5880"/>
          </a:solidFill>
          <a:latin typeface="Arial" charset="0"/>
        </a:defRPr>
      </a:lvl6pPr>
      <a:lvl7pPr marL="914400" algn="l" rtl="0" eaLnBrk="1" fontAlgn="base" hangingPunct="1">
        <a:spcBef>
          <a:spcPct val="0"/>
        </a:spcBef>
        <a:spcAft>
          <a:spcPct val="0"/>
        </a:spcAft>
        <a:defRPr sz="3600" b="1">
          <a:solidFill>
            <a:srgbClr val="2B5880"/>
          </a:solidFill>
          <a:latin typeface="Arial" charset="0"/>
        </a:defRPr>
      </a:lvl7pPr>
      <a:lvl8pPr marL="1371600" algn="l" rtl="0" eaLnBrk="1" fontAlgn="base" hangingPunct="1">
        <a:spcBef>
          <a:spcPct val="0"/>
        </a:spcBef>
        <a:spcAft>
          <a:spcPct val="0"/>
        </a:spcAft>
        <a:defRPr sz="3600" b="1">
          <a:solidFill>
            <a:srgbClr val="2B5880"/>
          </a:solidFill>
          <a:latin typeface="Arial" charset="0"/>
        </a:defRPr>
      </a:lvl8pPr>
      <a:lvl9pPr marL="1828800" algn="l" rtl="0" eaLnBrk="1" fontAlgn="base" hangingPunct="1">
        <a:spcBef>
          <a:spcPct val="0"/>
        </a:spcBef>
        <a:spcAft>
          <a:spcPct val="0"/>
        </a:spcAft>
        <a:defRPr sz="3600" b="1">
          <a:solidFill>
            <a:srgbClr val="2B588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ine.gov/education/data/mainecareseed.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ine.gov/doe/funding/reports/mainecareseed#:~:text=24%C2%A0(Excel)-,FY%2023%C2%A0(Excel),-FY%2022%C2%A0(Excel" TargetMode="External"/><Relationship Id="rId2" Type="http://schemas.openxmlformats.org/officeDocument/2006/relationships/hyperlink" Target="https://www.maine.gov/doe/funding/reports/mainecareseed#:~:text=school%20administrative%20unit.-,FY%2024%C2%A0(Excel),-FY%2023%C2%A0(Exc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rista.Collin@maine.gov" TargetMode="External"/><Relationship Id="rId2" Type="http://schemas.openxmlformats.org/officeDocument/2006/relationships/hyperlink" Target="mailto:Denise.towers@maine.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gov/dhhs/oms/provider/school.html" TargetMode="External"/><Relationship Id="rId2" Type="http://schemas.openxmlformats.org/officeDocument/2006/relationships/hyperlink" Target="MaineCare%20in%20Education:%20School-Based%20Servi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ine.gov/doe/funding/reports/mainecareseed#:~:text=School%C2%A0Accounting%20Instruc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799"/>
            <a:ext cx="7772400" cy="762001"/>
          </a:xfrm>
        </p:spPr>
        <p:txBody>
          <a:bodyPr/>
          <a:lstStyle/>
          <a:p>
            <a:pPr eaLnBrk="1" hangingPunct="1"/>
            <a:r>
              <a:rPr lang="en-US" altLang="en-US" dirty="0"/>
              <a:t>MaineCare Seed</a:t>
            </a:r>
          </a:p>
        </p:txBody>
      </p:sp>
      <p:sp>
        <p:nvSpPr>
          <p:cNvPr id="3075" name="Rectangle 3"/>
          <p:cNvSpPr>
            <a:spLocks noGrp="1" noChangeArrowheads="1"/>
          </p:cNvSpPr>
          <p:nvPr>
            <p:ph type="subTitle" idx="1"/>
          </p:nvPr>
        </p:nvSpPr>
        <p:spPr>
          <a:xfrm>
            <a:off x="1371600" y="3581400"/>
            <a:ext cx="6400800" cy="1981200"/>
          </a:xfrm>
        </p:spPr>
        <p:txBody>
          <a:bodyPr/>
          <a:lstStyle/>
          <a:p>
            <a:pPr eaLnBrk="1" hangingPunct="1"/>
            <a:r>
              <a:rPr lang="en-US" altLang="en-US" dirty="0"/>
              <a:t>The things you need to know….</a:t>
            </a:r>
          </a:p>
          <a:p>
            <a:pPr eaLnBrk="1" hangingPunct="1"/>
            <a:endParaRPr lang="en-US" altLang="en-US" dirty="0"/>
          </a:p>
          <a:p>
            <a:pPr eaLnBrk="1" hangingPunct="1"/>
            <a:r>
              <a:rPr lang="en-US" altLang="en-US" dirty="0"/>
              <a:t>Presented By: Denise Towers</a:t>
            </a:r>
          </a:p>
          <a:p>
            <a:pPr eaLnBrk="1" hangingPunct="1"/>
            <a:endParaRPr lang="en-US" altLang="en-US" dirty="0"/>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br>
              <a:rPr lang="en-US" altLang="en-US" dirty="0"/>
            </a:br>
            <a:r>
              <a:rPr lang="en-US" altLang="en-US" sz="2800" dirty="0"/>
              <a:t>Please include the following in an email to dispute a claim</a:t>
            </a:r>
            <a:br>
              <a:rPr lang="en-US" altLang="en-US" sz="2800" dirty="0"/>
            </a:br>
            <a:endParaRPr lang="en-US" altLang="en-US" sz="2800" dirty="0"/>
          </a:p>
        </p:txBody>
      </p:sp>
      <p:sp>
        <p:nvSpPr>
          <p:cNvPr id="3" name="Content Placeholder 2"/>
          <p:cNvSpPr>
            <a:spLocks noGrp="1"/>
          </p:cNvSpPr>
          <p:nvPr>
            <p:ph idx="1"/>
          </p:nvPr>
        </p:nvSpPr>
        <p:spPr>
          <a:xfrm>
            <a:off x="457200" y="2133600"/>
            <a:ext cx="8229600" cy="3581400"/>
          </a:xfrm>
        </p:spPr>
        <p:txBody>
          <a:bodyPr/>
          <a:lstStyle/>
          <a:p>
            <a:pPr eaLnBrk="1" hangingPunct="1">
              <a:defRPr/>
            </a:pPr>
            <a:r>
              <a:rPr lang="en-US" dirty="0"/>
              <a:t>The quarterly report the claim is on</a:t>
            </a:r>
          </a:p>
          <a:p>
            <a:pPr eaLnBrk="1" hangingPunct="1">
              <a:defRPr/>
            </a:pPr>
            <a:r>
              <a:rPr lang="en-US" dirty="0"/>
              <a:t> Is it the public report or private report</a:t>
            </a:r>
          </a:p>
          <a:p>
            <a:pPr eaLnBrk="1" hangingPunct="1">
              <a:defRPr/>
            </a:pPr>
            <a:r>
              <a:rPr lang="en-US" dirty="0"/>
              <a:t> State Student ID</a:t>
            </a:r>
          </a:p>
          <a:p>
            <a:pPr eaLnBrk="1" hangingPunct="1">
              <a:defRPr/>
            </a:pPr>
            <a:r>
              <a:rPr lang="en-US" dirty="0"/>
              <a:t> Dates of Service that is being disputed</a:t>
            </a:r>
          </a:p>
          <a:p>
            <a:pPr eaLnBrk="1" hangingPunct="1">
              <a:defRPr/>
            </a:pPr>
            <a:r>
              <a:rPr lang="en-US" dirty="0"/>
              <a:t> Seed amount</a:t>
            </a:r>
          </a:p>
          <a:p>
            <a:pPr eaLnBrk="1" hangingPunct="1">
              <a:defRPr/>
            </a:pPr>
            <a:r>
              <a:rPr lang="en-US" dirty="0"/>
              <a:t> Reason for dispute</a:t>
            </a:r>
          </a:p>
          <a:p>
            <a:pPr marL="0" indent="0" eaLnBrk="1" hangingPunct="1">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DOE</a:t>
            </a:r>
            <a:br>
              <a:rPr lang="en-US" dirty="0"/>
            </a:br>
            <a:r>
              <a:rPr lang="en-US" dirty="0"/>
              <a:t>MaineCare Seed payment webpage</a:t>
            </a:r>
          </a:p>
        </p:txBody>
      </p:sp>
      <p:sp>
        <p:nvSpPr>
          <p:cNvPr id="3" name="Content Placeholder 2"/>
          <p:cNvSpPr>
            <a:spLocks noGrp="1"/>
          </p:cNvSpPr>
          <p:nvPr>
            <p:ph idx="1"/>
          </p:nvPr>
        </p:nvSpPr>
        <p:spPr/>
        <p:txBody>
          <a:bodyPr/>
          <a:lstStyle/>
          <a:p>
            <a:r>
              <a:rPr lang="en-US" dirty="0">
                <a:hlinkClick r:id="rId2"/>
              </a:rPr>
              <a:t>http://www.maine.gov/education/data/mainecareseed.htm</a:t>
            </a:r>
            <a:endParaRPr lang="en-US" dirty="0"/>
          </a:p>
          <a:p>
            <a:endParaRPr lang="en-US" dirty="0"/>
          </a:p>
          <a:p>
            <a:r>
              <a:rPr lang="en-US" dirty="0"/>
              <a:t>This webpage is helpful to review the process of Seed and prior communications.</a:t>
            </a:r>
          </a:p>
          <a:p>
            <a:r>
              <a:rPr lang="en-US" dirty="0"/>
              <a:t>There is also a spreadsheet showing quarterly adjustments to the ED 279.</a:t>
            </a:r>
          </a:p>
        </p:txBody>
      </p:sp>
    </p:spTree>
    <p:extLst>
      <p:ext uri="{BB962C8B-B14F-4D97-AF65-F5344CB8AC3E}">
        <p14:creationId xmlns:p14="http://schemas.microsoft.com/office/powerpoint/2010/main" val="187652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pPr eaLnBrk="1" hangingPunct="1"/>
            <a:r>
              <a:rPr lang="en-US" altLang="en-US" sz="2800" dirty="0"/>
              <a:t>Cumulative MaineCare Seed Adjustments Spreadsheet</a:t>
            </a:r>
          </a:p>
        </p:txBody>
      </p:sp>
      <p:sp>
        <p:nvSpPr>
          <p:cNvPr id="2" name="Down Arrow 1"/>
          <p:cNvSpPr/>
          <p:nvPr/>
        </p:nvSpPr>
        <p:spPr>
          <a:xfrm>
            <a:off x="6553200"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97D0D1F-735A-F47F-E79C-62DBBF36883B}"/>
              </a:ext>
            </a:extLst>
          </p:cNvPr>
          <p:cNvSpPr>
            <a:spLocks noGrp="1"/>
          </p:cNvSpPr>
          <p:nvPr>
            <p:ph idx="1"/>
          </p:nvPr>
        </p:nvSpPr>
        <p:spPr>
          <a:xfrm>
            <a:off x="457200" y="1600200"/>
            <a:ext cx="8229600" cy="3733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Linked below are the cumulative MaineCare Seed Adjustments posted on the ED279 by school administrative unit.</a:t>
            </a:r>
          </a:p>
          <a:p>
            <a:endParaRPr lang="en-US" dirty="0"/>
          </a:p>
          <a:p>
            <a:r>
              <a:rPr lang="en-US" dirty="0">
                <a:hlinkClick r:id="rId2"/>
              </a:rPr>
              <a:t>FY 24</a:t>
            </a:r>
            <a:endParaRPr lang="en-US" dirty="0"/>
          </a:p>
          <a:p>
            <a:r>
              <a:rPr lang="en-US" dirty="0">
                <a:hlinkClick r:id="rId3"/>
              </a:rPr>
              <a:t>FY 23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413" t="412" r="390" b="4998"/>
          <a:stretch/>
        </p:blipFill>
        <p:spPr bwMode="auto">
          <a:xfrm>
            <a:off x="381000" y="10886"/>
            <a:ext cx="824048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963168" y="4038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20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MaineCare Issues???</a:t>
            </a:r>
          </a:p>
        </p:txBody>
      </p:sp>
      <p:sp>
        <p:nvSpPr>
          <p:cNvPr id="3" name="Content Placeholder 2"/>
          <p:cNvSpPr>
            <a:spLocks noGrp="1"/>
          </p:cNvSpPr>
          <p:nvPr>
            <p:ph idx="1"/>
          </p:nvPr>
        </p:nvSpPr>
        <p:spPr>
          <a:xfrm>
            <a:off x="457200" y="2209800"/>
            <a:ext cx="8229600" cy="2971800"/>
          </a:xfrm>
        </p:spPr>
        <p:txBody>
          <a:bodyPr/>
          <a:lstStyle/>
          <a:p>
            <a:r>
              <a:rPr lang="en-US" sz="2400" dirty="0"/>
              <a:t>Section 65 has a maximum of 6 hours of BHP per school day per student.</a:t>
            </a:r>
          </a:p>
          <a:p>
            <a:endParaRPr lang="en-US" sz="2400" dirty="0"/>
          </a:p>
          <a:p>
            <a:r>
              <a:rPr lang="en-US" sz="2400" dirty="0"/>
              <a:t>Seed is not being assessed on all school-based claims.</a:t>
            </a:r>
          </a:p>
        </p:txBody>
      </p:sp>
    </p:spTree>
    <p:extLst>
      <p:ext uri="{BB962C8B-B14F-4D97-AF65-F5344CB8AC3E}">
        <p14:creationId xmlns:p14="http://schemas.microsoft.com/office/powerpoint/2010/main" val="48176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Seed is not being assessed??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Some contract provider claims are not being assessed Seed. If you have a contracted provider and you are not seeing their services on the Seed report, please email me at </a:t>
            </a:r>
            <a:r>
              <a:rPr lang="en-US" sz="2400" dirty="0">
                <a:hlinkClick r:id="rId2"/>
              </a:rPr>
              <a:t>Denise.towers@maine.gov</a:t>
            </a:r>
            <a:r>
              <a:rPr lang="en-US" sz="2400" dirty="0"/>
              <a:t> and cc </a:t>
            </a:r>
            <a:r>
              <a:rPr lang="en-US" sz="2400" dirty="0">
                <a:hlinkClick r:id="rId3"/>
              </a:rPr>
              <a:t>Trista.Collin@maine.gov</a:t>
            </a:r>
            <a:r>
              <a:rPr lang="en-US" sz="2400" dirty="0"/>
              <a:t> on the email.</a:t>
            </a:r>
          </a:p>
          <a:p>
            <a:pPr marL="0" indent="0">
              <a:buNone/>
            </a:pPr>
            <a:endParaRPr lang="en-US" dirty="0"/>
          </a:p>
        </p:txBody>
      </p:sp>
    </p:spTree>
    <p:extLst>
      <p:ext uri="{BB962C8B-B14F-4D97-AF65-F5344CB8AC3E}">
        <p14:creationId xmlns:p14="http://schemas.microsoft.com/office/powerpoint/2010/main" val="397552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Exceptions to Seed……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All school based services performed according to an IEP/IFSP and reimbursed by MaineCare are Seedable. However, at this time, transportation and nursing services are not being assessed Seed but it is anticipated that Seed will be assessed in the future.</a:t>
            </a:r>
          </a:p>
        </p:txBody>
      </p:sp>
    </p:spTree>
    <p:extLst>
      <p:ext uri="{BB962C8B-B14F-4D97-AF65-F5344CB8AC3E}">
        <p14:creationId xmlns:p14="http://schemas.microsoft.com/office/powerpoint/2010/main" val="386660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pPr marL="342900" lvl="0" indent="-342900">
              <a:spcBef>
                <a:spcPct val="20000"/>
              </a:spcBef>
            </a:pPr>
            <a:br>
              <a:rPr lang="en-US" sz="2800" b="0" dirty="0">
                <a:solidFill>
                  <a:srgbClr val="000000"/>
                </a:solidFill>
                <a:ea typeface="+mn-ea"/>
                <a:cs typeface="+mn-cs"/>
                <a:hlinkClick r:id="rId2"/>
              </a:rPr>
            </a:br>
            <a:br>
              <a:rPr lang="en-US" sz="2800" b="0" dirty="0">
                <a:solidFill>
                  <a:srgbClr val="000000"/>
                </a:solidFill>
                <a:ea typeface="+mn-ea"/>
                <a:cs typeface="+mn-cs"/>
                <a:hlinkClick r:id="rId2"/>
              </a:rPr>
            </a:br>
            <a:r>
              <a:rPr lang="en-US" sz="2800" b="0" dirty="0">
                <a:solidFill>
                  <a:srgbClr val="000000"/>
                </a:solidFill>
                <a:ea typeface="+mn-ea"/>
                <a:cs typeface="+mn-cs"/>
                <a:hlinkClick r:id="rId2"/>
              </a:rPr>
              <a:t>MaineCare in Education: School-Based Services</a:t>
            </a:r>
            <a:br>
              <a:rPr lang="en-US" sz="2800" b="0" dirty="0">
                <a:solidFill>
                  <a:srgbClr val="000000"/>
                </a:solidFill>
                <a:ea typeface="+mn-ea"/>
                <a:cs typeface="+mn-cs"/>
              </a:rPr>
            </a:b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r>
              <a:rPr lang="en-US" sz="2400" b="1" dirty="0">
                <a:solidFill>
                  <a:srgbClr val="2B5880"/>
                </a:solidFill>
                <a:ea typeface="+mj-ea"/>
                <a:cs typeface="+mj-cs"/>
                <a:hlinkClick r:id="rId3"/>
              </a:rPr>
              <a:t>http://www.maine.gov/dhhs/oms/provider/school.html</a:t>
            </a:r>
            <a:endParaRPr lang="en-US" sz="2400" b="1" dirty="0">
              <a:solidFill>
                <a:srgbClr val="2B5880"/>
              </a:solidFill>
              <a:ea typeface="+mj-ea"/>
              <a:cs typeface="+mj-cs"/>
            </a:endParaRPr>
          </a:p>
          <a:p>
            <a:endParaRPr lang="en-US" sz="2400" b="1" dirty="0">
              <a:solidFill>
                <a:srgbClr val="2B5880"/>
              </a:solidFill>
              <a:ea typeface="+mj-ea"/>
              <a:cs typeface="+mj-cs"/>
            </a:endParaRPr>
          </a:p>
          <a:p>
            <a:r>
              <a:rPr lang="en-US" sz="2400" b="1" dirty="0">
                <a:solidFill>
                  <a:srgbClr val="2B5880"/>
                </a:solidFill>
                <a:ea typeface="+mj-ea"/>
                <a:cs typeface="+mj-cs"/>
              </a:rPr>
              <a:t>This is the MaineCare webpage for School-Based Services</a:t>
            </a:r>
          </a:p>
          <a:p>
            <a:pPr marL="0" indent="0">
              <a:buNone/>
            </a:pPr>
            <a:endParaRPr lang="en-US" sz="2400" b="1" dirty="0">
              <a:solidFill>
                <a:srgbClr val="2B5880"/>
              </a:solidFill>
              <a:ea typeface="+mj-ea"/>
              <a:cs typeface="+mj-cs"/>
            </a:endParaRPr>
          </a:p>
          <a:p>
            <a:r>
              <a:rPr lang="en-US" sz="2400" b="1" dirty="0">
                <a:solidFill>
                  <a:srgbClr val="2B5880"/>
                </a:solidFill>
                <a:ea typeface="+mj-ea"/>
                <a:cs typeface="+mj-cs"/>
              </a:rPr>
              <a:t>This is where you will find the MaineCare billing guide.</a:t>
            </a:r>
            <a:endParaRPr lang="en-US" sz="2400" dirty="0"/>
          </a:p>
        </p:txBody>
      </p:sp>
    </p:spTree>
    <p:extLst>
      <p:ext uri="{BB962C8B-B14F-4D97-AF65-F5344CB8AC3E}">
        <p14:creationId xmlns:p14="http://schemas.microsoft.com/office/powerpoint/2010/main" val="253014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Questions?</a:t>
            </a:r>
          </a:p>
        </p:txBody>
      </p:sp>
      <p:sp>
        <p:nvSpPr>
          <p:cNvPr id="3" name="Content Placeholder 2"/>
          <p:cNvSpPr>
            <a:spLocks noGrp="1"/>
          </p:cNvSpPr>
          <p:nvPr>
            <p:ph idx="1"/>
          </p:nvPr>
        </p:nvSpPr>
        <p:spPr>
          <a:xfrm>
            <a:off x="457200" y="3048000"/>
            <a:ext cx="8229600" cy="1447800"/>
          </a:xfrm>
        </p:spPr>
        <p:txBody>
          <a:bodyPr/>
          <a:lstStyle/>
          <a:p>
            <a:pPr marL="0" indent="0" algn="ctr">
              <a:buNone/>
            </a:pPr>
            <a:r>
              <a:rPr lang="en-US" dirty="0"/>
              <a:t>?????</a:t>
            </a:r>
          </a:p>
        </p:txBody>
      </p:sp>
    </p:spTree>
    <p:extLst>
      <p:ext uri="{BB962C8B-B14F-4D97-AF65-F5344CB8AC3E}">
        <p14:creationId xmlns:p14="http://schemas.microsoft.com/office/powerpoint/2010/main" val="32670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2163762"/>
          </a:xfrm>
        </p:spPr>
        <p:txBody>
          <a:bodyPr/>
          <a:lstStyle/>
          <a:p>
            <a:pPr algn="ctr" eaLnBrk="1" hangingPunct="1"/>
            <a:r>
              <a:rPr lang="en-US" altLang="en-US" sz="4000" dirty="0"/>
              <a:t>What is MaineCare Seed?</a:t>
            </a:r>
          </a:p>
        </p:txBody>
      </p:sp>
      <p:sp>
        <p:nvSpPr>
          <p:cNvPr id="4099" name="Content Placeholder 2"/>
          <p:cNvSpPr>
            <a:spLocks noGrp="1"/>
          </p:cNvSpPr>
          <p:nvPr>
            <p:ph idx="1"/>
          </p:nvPr>
        </p:nvSpPr>
        <p:spPr>
          <a:xfrm>
            <a:off x="457200" y="1600200"/>
            <a:ext cx="8229600" cy="4343400"/>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sz="2400" dirty="0"/>
              <a:t>When MaineCare pays a school based claim, 62% of that claim is paid by the Federal government; the other 38% is considered a State match which the Department refers to as Seed.</a:t>
            </a:r>
          </a:p>
          <a:p>
            <a:pPr marL="0" indent="0" eaLnBrk="1" hangingPunct="1">
              <a:buNone/>
            </a:pPr>
            <a:endParaRPr lang="en-US" altLang="en-US" sz="2400" dirty="0"/>
          </a:p>
          <a:p>
            <a:pPr marL="0" indent="0" eaLnBrk="1" hangingPunct="1">
              <a:buNone/>
            </a:pPr>
            <a:r>
              <a:rPr lang="en-US" altLang="en-US" sz="2400" dirty="0"/>
              <a:t>MaineCare Seed is an expenditure and should be </a:t>
            </a:r>
            <a:r>
              <a:rPr lang="en-US" altLang="en-US" sz="2400" dirty="0">
                <a:hlinkClick r:id="rId2"/>
              </a:rPr>
              <a:t>accounted for </a:t>
            </a:r>
            <a:r>
              <a:rPr lang="en-US" altLang="en-US" sz="2400" dirty="0"/>
              <a:t>quarterly.</a:t>
            </a:r>
          </a:p>
          <a:p>
            <a:pPr marL="0" indent="0" eaLnBrk="1" hangingPunct="1">
              <a:buNone/>
            </a:pPr>
            <a:endParaRPr lang="en-US" altLang="en-US" sz="2400" dirty="0"/>
          </a:p>
          <a:p>
            <a:pPr marL="0" indent="0" eaLnBrk="1" hangingPunct="1">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2800" dirty="0"/>
              <a:t>Who is responsible for MaineCare Seed?</a:t>
            </a:r>
          </a:p>
        </p:txBody>
      </p:sp>
      <p:sp>
        <p:nvSpPr>
          <p:cNvPr id="5123" name="Content Placeholder 2"/>
          <p:cNvSpPr>
            <a:spLocks noGrp="1"/>
          </p:cNvSpPr>
          <p:nvPr>
            <p:ph idx="1"/>
          </p:nvPr>
        </p:nvSpPr>
        <p:spPr>
          <a:xfrm>
            <a:off x="457200" y="1752600"/>
            <a:ext cx="8229600" cy="4191000"/>
          </a:xfrm>
        </p:spPr>
        <p:txBody>
          <a:bodyPr/>
          <a:lstStyle/>
          <a:p>
            <a:pPr marL="0" indent="0" eaLnBrk="1" hangingPunct="1">
              <a:buNone/>
            </a:pPr>
            <a:r>
              <a:rPr lang="en-US" altLang="en-US" sz="2400" dirty="0"/>
              <a:t>School Administrative Units (SAUs) are responsible for Seed on all MaineCare services provided in a school setting in accordance with a student’s IEP/IFSP.</a:t>
            </a:r>
          </a:p>
          <a:p>
            <a:pPr marL="0" indent="0" eaLnBrk="1" hangingPunct="1">
              <a:buNone/>
            </a:pPr>
            <a:endParaRPr lang="en-US" altLang="en-US" sz="2400" dirty="0"/>
          </a:p>
          <a:p>
            <a:pPr marL="0" indent="0" eaLnBrk="1" hangingPunct="1">
              <a:buNone/>
            </a:pPr>
            <a:r>
              <a:rPr lang="en-US" altLang="en-US" sz="2400" dirty="0"/>
              <a:t>If the student receiving MaineCare services is the responsibility of the SAU, the Seed is the responsibility of that SAU as well; regardless of where the student is being educated.</a:t>
            </a:r>
          </a:p>
          <a:p>
            <a:pPr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2800" dirty="0"/>
              <a:t>How do School Administrative Units pay Seed?</a:t>
            </a:r>
          </a:p>
        </p:txBody>
      </p:sp>
      <p:sp>
        <p:nvSpPr>
          <p:cNvPr id="6147" name="Content Placeholder 2"/>
          <p:cNvSpPr>
            <a:spLocks noGrp="1"/>
          </p:cNvSpPr>
          <p:nvPr>
            <p:ph idx="1"/>
          </p:nvPr>
        </p:nvSpPr>
        <p:spPr>
          <a:xfrm>
            <a:off x="457200" y="1905000"/>
            <a:ext cx="8229600" cy="3810000"/>
          </a:xfrm>
        </p:spPr>
        <p:txBody>
          <a:bodyPr/>
          <a:lstStyle/>
          <a:p>
            <a:pPr marL="0" indent="0" eaLnBrk="1" hangingPunct="1">
              <a:buNone/>
            </a:pPr>
            <a:r>
              <a:rPr lang="en-US" altLang="en-US" sz="2400" dirty="0"/>
              <a:t>The Department of Education provides funds on behalf of SAUs to The Department of Health &amp; Human Services for anticipated Seed each year.</a:t>
            </a:r>
          </a:p>
          <a:p>
            <a:pPr marL="0" indent="0" eaLnBrk="1" hangingPunct="1">
              <a:buNone/>
            </a:pPr>
            <a:endParaRPr lang="en-US" altLang="en-US" sz="2400" dirty="0"/>
          </a:p>
          <a:p>
            <a:pPr marL="0" indent="0" eaLnBrk="1" hangingPunct="1">
              <a:buNone/>
            </a:pPr>
            <a:r>
              <a:rPr lang="en-US" altLang="en-US" sz="2400" dirty="0"/>
              <a:t>Seed is assessed quarterly and each SAU is required to review student claims that are determined by the Department to be the responsibility of that SAU. Once the review timeline expires, the SAU’s subsidy is adjusted by the Seed amount for that quarter.</a:t>
            </a:r>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800" dirty="0"/>
              <a:t>Quarterly MaineCare Reports</a:t>
            </a:r>
          </a:p>
        </p:txBody>
      </p:sp>
      <p:sp>
        <p:nvSpPr>
          <p:cNvPr id="3" name="Content Placeholder 2"/>
          <p:cNvSpPr>
            <a:spLocks noGrp="1"/>
          </p:cNvSpPr>
          <p:nvPr>
            <p:ph idx="1"/>
          </p:nvPr>
        </p:nvSpPr>
        <p:spPr>
          <a:xfrm>
            <a:off x="457200" y="1219200"/>
            <a:ext cx="8229600" cy="4495800"/>
          </a:xfrm>
        </p:spPr>
        <p:txBody>
          <a:bodyPr/>
          <a:lstStyle/>
          <a:p>
            <a:pPr marL="0" indent="0">
              <a:buNone/>
            </a:pPr>
            <a:r>
              <a:rPr lang="en-US" sz="2400" dirty="0"/>
              <a:t>The quarterly MaineCare reports are determined by the date MaineCare pays a claim.</a:t>
            </a:r>
          </a:p>
          <a:p>
            <a:pPr marL="0" indent="0">
              <a:buNone/>
            </a:pPr>
            <a:endParaRPr lang="en-US" sz="2400" dirty="0"/>
          </a:p>
          <a:p>
            <a:r>
              <a:rPr lang="en-US" sz="2400" dirty="0"/>
              <a:t>Q1 represents all claims MaineCare paid in July, August and September.</a:t>
            </a:r>
          </a:p>
          <a:p>
            <a:r>
              <a:rPr lang="en-US" sz="2400" dirty="0"/>
              <a:t>Q2 represents all claims MaineCare paid in October, November and December.</a:t>
            </a:r>
          </a:p>
          <a:p>
            <a:r>
              <a:rPr lang="en-US" sz="2400" dirty="0"/>
              <a:t>Q3 represents all claims MaineCare paid in January, February and March.</a:t>
            </a:r>
          </a:p>
          <a:p>
            <a:r>
              <a:rPr lang="en-US" sz="2400" dirty="0"/>
              <a:t>Q4 represents all claims MaineCare paid in April, May and June.</a:t>
            </a:r>
          </a:p>
        </p:txBody>
      </p:sp>
    </p:spTree>
    <p:extLst>
      <p:ext uri="{BB962C8B-B14F-4D97-AF65-F5344CB8AC3E}">
        <p14:creationId xmlns:p14="http://schemas.microsoft.com/office/powerpoint/2010/main" val="34492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Maine DOE Quarterly Adjustment Schedule</a:t>
            </a:r>
          </a:p>
        </p:txBody>
      </p:sp>
      <p:sp>
        <p:nvSpPr>
          <p:cNvPr id="3" name="Content Placeholder 2"/>
          <p:cNvSpPr>
            <a:spLocks noGrp="1"/>
          </p:cNvSpPr>
          <p:nvPr>
            <p:ph idx="1"/>
          </p:nvPr>
        </p:nvSpPr>
        <p:spPr>
          <a:xfrm>
            <a:off x="457200" y="1600200"/>
            <a:ext cx="8458200" cy="4114800"/>
          </a:xfrm>
        </p:spPr>
        <p:txBody>
          <a:bodyPr/>
          <a:lstStyle/>
          <a:p>
            <a:pPr marL="0" indent="0">
              <a:buNone/>
            </a:pPr>
            <a:r>
              <a:rPr lang="en-US" sz="2400" dirty="0"/>
              <a:t>The Department has established a tentative schedule to recover Seed through an adjustment to the ED 279. </a:t>
            </a:r>
          </a:p>
          <a:p>
            <a:endParaRPr lang="en-US" sz="2400" dirty="0"/>
          </a:p>
          <a:p>
            <a:pPr marL="0" indent="0">
              <a:buNone/>
            </a:pPr>
            <a:r>
              <a:rPr lang="en-US" sz="2400" dirty="0"/>
              <a:t>July adjustment to ED 279 for Q3 (previous year) claims.</a:t>
            </a:r>
          </a:p>
          <a:p>
            <a:pPr marL="0" indent="0">
              <a:buNone/>
            </a:pPr>
            <a:r>
              <a:rPr lang="en-US" sz="2400" dirty="0"/>
              <a:t>October adjustment to ED 279 for Q4 (previous year) claims.</a:t>
            </a:r>
          </a:p>
          <a:p>
            <a:pPr marL="0" indent="0">
              <a:buNone/>
            </a:pPr>
            <a:r>
              <a:rPr lang="en-US" sz="2400" dirty="0"/>
              <a:t>January adjustment to ED 279 for Q1 (current year) claims.</a:t>
            </a:r>
          </a:p>
          <a:p>
            <a:pPr marL="0" indent="0">
              <a:buNone/>
            </a:pPr>
            <a:r>
              <a:rPr lang="en-US" sz="2400" dirty="0"/>
              <a:t>April adjustment to ED 279 for Q2 </a:t>
            </a:r>
            <a:r>
              <a:rPr lang="en-US" sz="2400"/>
              <a:t>(current year) </a:t>
            </a:r>
            <a:r>
              <a:rPr lang="en-US" sz="2400" dirty="0"/>
              <a:t>claims.</a:t>
            </a:r>
          </a:p>
        </p:txBody>
      </p:sp>
    </p:spTree>
    <p:extLst>
      <p:ext uri="{BB962C8B-B14F-4D97-AF65-F5344CB8AC3E}">
        <p14:creationId xmlns:p14="http://schemas.microsoft.com/office/powerpoint/2010/main" val="361531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371600"/>
          </a:xfrm>
        </p:spPr>
        <p:txBody>
          <a:bodyPr/>
          <a:lstStyle/>
          <a:p>
            <a:pPr eaLnBrk="1" hangingPunct="1"/>
            <a:br>
              <a:rPr lang="en-US" altLang="en-US" dirty="0"/>
            </a:br>
            <a:r>
              <a:rPr lang="en-US" altLang="en-US" sz="2800" dirty="0"/>
              <a:t>There are two different MaineCare reports</a:t>
            </a:r>
            <a:br>
              <a:rPr lang="en-US" altLang="en-US" sz="2800" dirty="0"/>
            </a:br>
            <a:endParaRPr lang="en-US" altLang="en-US" sz="2800" dirty="0"/>
          </a:p>
        </p:txBody>
      </p:sp>
      <p:sp>
        <p:nvSpPr>
          <p:cNvPr id="7171" name="Content Placeholder 2"/>
          <p:cNvSpPr>
            <a:spLocks noGrp="1"/>
          </p:cNvSpPr>
          <p:nvPr>
            <p:ph idx="1"/>
          </p:nvPr>
        </p:nvSpPr>
        <p:spPr>
          <a:xfrm>
            <a:off x="457200" y="2133600"/>
            <a:ext cx="8229600" cy="3581400"/>
          </a:xfrm>
        </p:spPr>
        <p:txBody>
          <a:bodyPr/>
          <a:lstStyle/>
          <a:p>
            <a:pPr eaLnBrk="1" hangingPunct="1"/>
            <a:r>
              <a:rPr lang="en-US" altLang="en-US" dirty="0"/>
              <a:t>Public – Services that are rendered at a public school.</a:t>
            </a:r>
          </a:p>
          <a:p>
            <a:pPr eaLnBrk="1" hangingPunct="1"/>
            <a:endParaRPr lang="en-US" altLang="en-US" dirty="0"/>
          </a:p>
          <a:p>
            <a:pPr eaLnBrk="1" hangingPunct="1"/>
            <a:r>
              <a:rPr lang="en-US" altLang="en-US" dirty="0"/>
              <a:t>Private – Services that are rendered at a private school.</a:t>
            </a:r>
          </a:p>
          <a:p>
            <a:pPr marL="0" indent="0" eaLnBrk="1" hangingPunct="1">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1219200"/>
          </a:xfrm>
        </p:spPr>
        <p:txBody>
          <a:bodyPr/>
          <a:lstStyle/>
          <a:p>
            <a:pPr eaLnBrk="1" hangingPunct="1"/>
            <a:br>
              <a:rPr lang="en-US" altLang="en-US" dirty="0"/>
            </a:br>
            <a:r>
              <a:rPr lang="en-US" altLang="en-US" sz="2800" dirty="0"/>
              <a:t>When reviewing MaineCare reports, ask yourself these questions</a:t>
            </a:r>
          </a:p>
        </p:txBody>
      </p:sp>
      <p:sp>
        <p:nvSpPr>
          <p:cNvPr id="8195" name="Content Placeholder 2"/>
          <p:cNvSpPr>
            <a:spLocks noGrp="1"/>
          </p:cNvSpPr>
          <p:nvPr>
            <p:ph idx="1"/>
          </p:nvPr>
        </p:nvSpPr>
        <p:spPr>
          <a:xfrm>
            <a:off x="457200" y="2209800"/>
            <a:ext cx="8229600" cy="3505200"/>
          </a:xfrm>
        </p:spPr>
        <p:txBody>
          <a:bodyPr/>
          <a:lstStyle/>
          <a:p>
            <a:pPr marL="0" indent="0" eaLnBrk="1" hangingPunct="1">
              <a:buNone/>
            </a:pPr>
            <a:r>
              <a:rPr lang="en-US" altLang="en-US" dirty="0"/>
              <a:t>Is the student the SAUs responsibility at the time of the service?</a:t>
            </a:r>
          </a:p>
          <a:p>
            <a:pPr eaLnBrk="1" hangingPunct="1"/>
            <a:endParaRPr lang="en-US" altLang="en-US" dirty="0"/>
          </a:p>
          <a:p>
            <a:pPr marL="0" indent="0" eaLnBrk="1" hangingPunct="1">
              <a:buNone/>
            </a:pPr>
            <a:r>
              <a:rPr lang="en-US" altLang="en-US" dirty="0"/>
              <a:t> Is the service in the student’s IEP/IFSP?</a:t>
            </a:r>
          </a:p>
          <a:p>
            <a:pPr eaLnBrk="1" hangingPunct="1"/>
            <a:endParaRPr lang="en-US" altLang="en-US" dirty="0"/>
          </a:p>
          <a:p>
            <a:pPr marL="0" indent="0" eaLnBrk="1" hangingPunct="1">
              <a:buNone/>
            </a:pPr>
            <a:r>
              <a:rPr lang="en-US" altLang="en-US" dirty="0"/>
              <a:t> Are the hours of service appropriate?</a:t>
            </a: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2800" dirty="0"/>
              <a:t>Disputing Claims</a:t>
            </a:r>
          </a:p>
        </p:txBody>
      </p:sp>
      <p:sp>
        <p:nvSpPr>
          <p:cNvPr id="9219" name="Content Placeholder 2"/>
          <p:cNvSpPr>
            <a:spLocks noGrp="1"/>
          </p:cNvSpPr>
          <p:nvPr>
            <p:ph idx="1"/>
          </p:nvPr>
        </p:nvSpPr>
        <p:spPr/>
        <p:txBody>
          <a:bodyPr/>
          <a:lstStyle/>
          <a:p>
            <a:pPr eaLnBrk="1" hangingPunct="1"/>
            <a:r>
              <a:rPr lang="en-US" altLang="en-US" dirty="0"/>
              <a:t>Sometimes it is necessary to dispute a claim and the reasons may vary.</a:t>
            </a:r>
          </a:p>
          <a:p>
            <a:pPr eaLnBrk="1" hangingPunct="1"/>
            <a:endParaRPr lang="en-US" altLang="en-US" dirty="0"/>
          </a:p>
          <a:p>
            <a:pPr eaLnBrk="1" hangingPunct="1"/>
            <a:r>
              <a:rPr lang="en-US" altLang="en-US" dirty="0"/>
              <a:t>If you believe that a claim on your MaineCare report is not the SAU’s responsibility, an email to Denise.Towers@maine.gov would be required with the following information.</a:t>
            </a:r>
          </a:p>
          <a:p>
            <a:pPr eaLnBrk="1" hangingPunct="1"/>
            <a:endParaRPr lang="en-US" altLang="en-US" dirty="0"/>
          </a:p>
        </p:txBody>
      </p:sp>
    </p:spTree>
  </p:cSld>
  <p:clrMapOvr>
    <a:masterClrMapping/>
  </p:clrMapOvr>
</p:sld>
</file>

<file path=ppt/theme/theme1.xml><?xml version="1.0" encoding="utf-8"?>
<a:theme xmlns:a="http://schemas.openxmlformats.org/drawingml/2006/main" name="MaineCare 2017">
  <a:themeElements>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MaineCare 2017</Template>
  <TotalTime>175</TotalTime>
  <Words>823</Words>
  <Application>Microsoft Office PowerPoint</Application>
  <PresentationFormat>On-screen Show (4:3)</PresentationFormat>
  <Paragraphs>87</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MaineCare 2017</vt:lpstr>
      <vt:lpstr>MaineCare Seed</vt:lpstr>
      <vt:lpstr>What is MaineCare Seed?</vt:lpstr>
      <vt:lpstr>Who is responsible for MaineCare Seed?</vt:lpstr>
      <vt:lpstr>How do School Administrative Units pay Seed?</vt:lpstr>
      <vt:lpstr>Quarterly MaineCare Reports</vt:lpstr>
      <vt:lpstr>Maine DOE Quarterly Adjustment Schedule</vt:lpstr>
      <vt:lpstr> There are two different MaineCare reports </vt:lpstr>
      <vt:lpstr> When reviewing MaineCare reports, ask yourself these questions</vt:lpstr>
      <vt:lpstr>Disputing Claims</vt:lpstr>
      <vt:lpstr> Please include the following in an email to dispute a claim </vt:lpstr>
      <vt:lpstr>Maine DOE MaineCare Seed payment webpage</vt:lpstr>
      <vt:lpstr>Cumulative MaineCare Seed Adjustments Spreadsheet</vt:lpstr>
      <vt:lpstr>PowerPoint Presentation</vt:lpstr>
      <vt:lpstr>MaineCare Issues???</vt:lpstr>
      <vt:lpstr>Seed is not being assessed??</vt:lpstr>
      <vt:lpstr>Exceptions to Seed……</vt:lpstr>
      <vt:lpstr>  MaineCare in Education: School-Based Services  </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MaineCare Seed</dc:title>
  <dc:creator>denise towers</dc:creator>
  <cp:lastModifiedBy>Towers, Denise</cp:lastModifiedBy>
  <cp:revision>15</cp:revision>
  <cp:lastPrinted>2017-05-16T19:26:16Z</cp:lastPrinted>
  <dcterms:created xsi:type="dcterms:W3CDTF">2017-05-16T16:10:38Z</dcterms:created>
  <dcterms:modified xsi:type="dcterms:W3CDTF">2023-10-12T16:46:50Z</dcterms:modified>
</cp:coreProperties>
</file>