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1"/>
  </p:sldMasterIdLst>
  <p:notesMasterIdLst>
    <p:notesMasterId r:id="rId23"/>
  </p:notesMasterIdLst>
  <p:handoutMasterIdLst>
    <p:handoutMasterId r:id="rId24"/>
  </p:handoutMasterIdLst>
  <p:sldIdLst>
    <p:sldId id="256" r:id="rId2"/>
    <p:sldId id="293" r:id="rId3"/>
    <p:sldId id="294" r:id="rId4"/>
    <p:sldId id="295" r:id="rId5"/>
    <p:sldId id="296" r:id="rId6"/>
    <p:sldId id="297" r:id="rId7"/>
    <p:sldId id="298" r:id="rId8"/>
    <p:sldId id="299" r:id="rId9"/>
    <p:sldId id="300" r:id="rId10"/>
    <p:sldId id="301" r:id="rId11"/>
    <p:sldId id="306" r:id="rId12"/>
    <p:sldId id="302" r:id="rId13"/>
    <p:sldId id="304" r:id="rId14"/>
    <p:sldId id="303" r:id="rId15"/>
    <p:sldId id="305" r:id="rId16"/>
    <p:sldId id="307" r:id="rId17"/>
    <p:sldId id="308" r:id="rId18"/>
    <p:sldId id="309" r:id="rId19"/>
    <p:sldId id="310" r:id="rId20"/>
    <p:sldId id="312" r:id="rId21"/>
    <p:sldId id="311" r:id="rId22"/>
  </p:sldIdLst>
  <p:sldSz cx="9144000" cy="6858000" type="screen4x3"/>
  <p:notesSz cx="7010400" cy="9296400"/>
  <p:custDataLst>
    <p:tags r:id="rId25"/>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76732" autoAdjust="0"/>
  </p:normalViewPr>
  <p:slideViewPr>
    <p:cSldViewPr snapToObjects="1">
      <p:cViewPr>
        <p:scale>
          <a:sx n="100" d="100"/>
          <a:sy n="100" d="100"/>
        </p:scale>
        <p:origin x="-486" y="1332"/>
      </p:cViewPr>
      <p:guideLst>
        <p:guide orient="horz" pos="2160"/>
        <p:guide pos="2880"/>
      </p:guideLst>
    </p:cSldViewPr>
  </p:slideViewPr>
  <p:outlineViewPr>
    <p:cViewPr>
      <p:scale>
        <a:sx n="33" d="100"/>
        <a:sy n="33" d="100"/>
      </p:scale>
      <p:origin x="0" y="93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830" y="3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5" rIns="93167" bIns="46585"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7" tIns="46585" rIns="93167" bIns="46585" rtlCol="0"/>
          <a:lstStyle>
            <a:lvl1pPr algn="r">
              <a:defRPr sz="1200">
                <a:latin typeface="Arial" pitchFamily="34" charset="0"/>
              </a:defRPr>
            </a:lvl1pPr>
          </a:lstStyle>
          <a:p>
            <a:pPr>
              <a:defRPr/>
            </a:pPr>
            <a:fld id="{0FF16621-5CF7-4851-9559-50C8086B910A}" type="datetimeFigureOut">
              <a:rPr lang="en-US"/>
              <a:pPr>
                <a:defRPr/>
              </a:pPr>
              <a:t>9/21/2011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7" tIns="46585" rIns="93167" bIns="46585"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7" tIns="46585" rIns="93167" bIns="46585" rtlCol="0" anchor="b"/>
          <a:lstStyle>
            <a:lvl1pPr algn="r">
              <a:defRPr sz="1200">
                <a:latin typeface="Arial" pitchFamily="34" charset="0"/>
              </a:defRPr>
            </a:lvl1pPr>
          </a:lstStyle>
          <a:p>
            <a:pPr>
              <a:defRPr/>
            </a:pPr>
            <a:fld id="{4E2D3462-0F3D-42DA-A366-DE66C95EBE26}" type="slidenum">
              <a:rPr lang="en-US"/>
              <a:pPr>
                <a:defRPr/>
              </a:pPr>
              <a:t>‹#›</a:t>
            </a:fld>
            <a:endParaRPr lang="en-US" dirty="0"/>
          </a:p>
        </p:txBody>
      </p:sp>
    </p:spTree>
    <p:extLst>
      <p:ext uri="{BB962C8B-B14F-4D97-AF65-F5344CB8AC3E}">
        <p14:creationId xmlns:p14="http://schemas.microsoft.com/office/powerpoint/2010/main" val="352755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1FAE582E-12EF-43F5-993A-7E0755882B4A}" type="datetimeFigureOut">
              <a:rPr lang="en-US"/>
              <a:pPr>
                <a:defRPr/>
              </a:pPr>
              <a:t>9/21/2011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7" tIns="46585" rIns="93167"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2D22122C-18D0-4809-BDBE-8F335723B6AC}" type="slidenum">
              <a:rPr lang="en-US"/>
              <a:pPr>
                <a:defRPr/>
              </a:pPr>
              <a:t>‹#›</a:t>
            </a:fld>
            <a:endParaRPr lang="en-US" dirty="0"/>
          </a:p>
        </p:txBody>
      </p:sp>
    </p:spTree>
    <p:extLst>
      <p:ext uri="{BB962C8B-B14F-4D97-AF65-F5344CB8AC3E}">
        <p14:creationId xmlns:p14="http://schemas.microsoft.com/office/powerpoint/2010/main" val="22301321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yjobwave.com/Advisor/CareerAdvisor.a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Welcome to the Maine State Library’s presentation on how to Navigate Job &amp; Employment websites.  Today we will discuss a few websites that you can browse to search employment opportunities.  There are many more sites on internet.  We are just focusing</a:t>
            </a:r>
            <a:r>
              <a:rPr lang="en-US" baseline="0" dirty="0" smtClean="0"/>
              <a:t> on the three most popular websites utilized in Maine.</a:t>
            </a: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84274-E9EA-48A8-8513-B9E04487D136}"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Indeed.com is another great tool in searching for that new career.  This site is  recommended by the Career Center and has lots of great tools at your disposal.  </a:t>
            </a:r>
          </a:p>
          <a:p>
            <a:r>
              <a:rPr lang="en-US" dirty="0" smtClean="0"/>
              <a:t>You can do a basic search starting on the home page.  First start by typing words that describe what type of job you are looking for, what skills you have or an employer’s name. As an example here I put sales in the “what” column. Next type in location city and state, I’m using Augusta ME in the “where” column.    Next hit the “Find Jobs” button or hit enter on your keyboard.  Now you are at results page, as you can see on the top right hand corner that search gave us 360 possibilities.  The area search defaults to 25 miles of the search area that you specified; however, you can change this by utilizing the drop down box just below the sales box.  Below that you will see the first 10 listings of the results query.  </a:t>
            </a:r>
          </a:p>
        </p:txBody>
      </p:sp>
      <p:sp>
        <p:nvSpPr>
          <p:cNvPr id="4" name="Slide Number Placeholder 3"/>
          <p:cNvSpPr>
            <a:spLocks noGrp="1"/>
          </p:cNvSpPr>
          <p:nvPr>
            <p:ph type="sldNum" sz="quarter" idx="5"/>
          </p:nvPr>
        </p:nvSpPr>
        <p:spPr/>
        <p:txBody>
          <a:bodyPr/>
          <a:lstStyle/>
          <a:p>
            <a:pPr>
              <a:defRPr/>
            </a:pPr>
            <a:fld id="{C37CEA61-C982-442E-8C0D-12291A4D51C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Your</a:t>
            </a:r>
            <a:r>
              <a:rPr lang="en-US" baseline="0" dirty="0" smtClean="0"/>
              <a:t> results </a:t>
            </a:r>
            <a:r>
              <a:rPr lang="en-US" dirty="0" smtClean="0"/>
              <a:t>give you the title, the company name, the location, a brief description of the position, the original source and how old the posting is.  You can narrow your search by utilizing the circled filters on the left hand side of the page.</a:t>
            </a:r>
          </a:p>
          <a:p>
            <a:endParaRPr lang="en-US" dirty="0" smtClean="0"/>
          </a:p>
          <a:p>
            <a:r>
              <a:rPr lang="en-US" dirty="0" smtClean="0"/>
              <a:t>If you want to be notified by e-mail when new jobs match your job description you can create a job alert.  After successfully running your search, click on the save this search as an email job alert.  I have already clicked the box.  It is located just below the distance drop-down box.  Enter your e-mail address and click the “Save Alert” button.  You will receive a confirmation e-mail containing a link.  You must click on the link in order to activate this option.  After your alert is activated you should receive your e-mail within 24 hours.  </a:t>
            </a:r>
          </a:p>
          <a:p>
            <a:endParaRPr lang="en-US" dirty="0" smtClean="0"/>
          </a:p>
          <a:p>
            <a:r>
              <a:rPr lang="en-US" dirty="0" smtClean="0"/>
              <a:t>If your search returns a large number of jobs there are several things you can do.</a:t>
            </a:r>
            <a:r>
              <a:rPr lang="en-US" baseline="0" dirty="0" smtClean="0"/>
              <a:t>  First</a:t>
            </a:r>
            <a:r>
              <a:rPr lang="en-US" dirty="0" smtClean="0"/>
              <a:t> take a look at the refinement options on the left.  I have circled a few of the options.  By clicking on the refinement options this will give you a subset of your original search results.   As another option, you can add more terms into the “what” box for example “Phone Sales” and hit your search button again.  This will return fewer results, helping you define the exact position you are looking for.   Once you find a link that is interesting, click on the blue link to visit the company’s website where you will find more details and instructions on how to apply for the position.    If you want to return to your search results just click on the back button on your browser.</a:t>
            </a:r>
          </a:p>
        </p:txBody>
      </p:sp>
      <p:sp>
        <p:nvSpPr>
          <p:cNvPr id="4" name="Slide Number Placeholder 3"/>
          <p:cNvSpPr>
            <a:spLocks noGrp="1"/>
          </p:cNvSpPr>
          <p:nvPr>
            <p:ph type="sldNum" sz="quarter" idx="5"/>
          </p:nvPr>
        </p:nvSpPr>
        <p:spPr/>
        <p:txBody>
          <a:bodyPr/>
          <a:lstStyle/>
          <a:p>
            <a:pPr>
              <a:defRPr/>
            </a:pPr>
            <a:fld id="{085AEE8B-CB6B-45ED-A33F-D1A69037CC6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Monster.Com</a:t>
            </a:r>
            <a:r>
              <a:rPr lang="en-US" dirty="0" smtClean="0"/>
              <a:t> is another search tool you can use to look for jobs.  Here you don’t have to sign in.  Simply enter keywords that describe the position you are  looking for and enter city and state and hit the “search jobs now” button to begin the search.  </a:t>
            </a:r>
          </a:p>
          <a:p>
            <a:endParaRPr lang="en-US" dirty="0" smtClean="0"/>
          </a:p>
        </p:txBody>
      </p:sp>
      <p:sp>
        <p:nvSpPr>
          <p:cNvPr id="4" name="Slide Number Placeholder 3"/>
          <p:cNvSpPr>
            <a:spLocks noGrp="1"/>
          </p:cNvSpPr>
          <p:nvPr>
            <p:ph type="sldNum" sz="quarter" idx="5"/>
          </p:nvPr>
        </p:nvSpPr>
        <p:spPr/>
        <p:txBody>
          <a:bodyPr/>
          <a:lstStyle/>
          <a:p>
            <a:pPr>
              <a:defRPr/>
            </a:pPr>
            <a:fld id="{64811CE7-11F8-4285-BE4A-35FE6F22BC64}" type="slidenum">
              <a:rPr lang="en-US" smtClean="0"/>
              <a:pPr>
                <a:defRPr/>
              </a:pPr>
              <a:t>12</a:t>
            </a:fld>
            <a:endParaRPr lang="en-US" dirty="0"/>
          </a:p>
        </p:txBody>
      </p:sp>
      <p:cxnSp>
        <p:nvCxnSpPr>
          <p:cNvPr id="3" name="Straight Arrow Connector 2"/>
          <p:cNvCxnSpPr/>
          <p:nvPr/>
        </p:nvCxnSpPr>
        <p:spPr>
          <a:xfrm flipV="1">
            <a:off x="2590800" y="2057400"/>
            <a:ext cx="1295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2743200" y="2438400"/>
            <a:ext cx="1143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81100" y="696913"/>
            <a:ext cx="4762500" cy="3571875"/>
          </a:xfrm>
          <a:noFill/>
          <a:ln>
            <a:solidFill>
              <a:srgbClr val="000000"/>
            </a:solidFill>
            <a:miter lim="800000"/>
            <a:headEnd/>
            <a:tailEnd/>
          </a:ln>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dirty="0" smtClean="0"/>
              <a:t>As an example in this scenario I used “Manager” in “Augusta ME”.  I got 29 results.  I now can use the filters on the left hand side to update my results.  As shown here after clicking sales/retail a pop-up button came up asking me to update my results and by doing do this decreased the number</a:t>
            </a:r>
            <a:r>
              <a:rPr lang="en-US" baseline="0" dirty="0" smtClean="0"/>
              <a:t> </a:t>
            </a:r>
            <a:r>
              <a:rPr lang="en-US" dirty="0" smtClean="0"/>
              <a:t>of search results, thereby defining my search.  Some of the categories include:</a:t>
            </a:r>
          </a:p>
          <a:p>
            <a:pPr>
              <a:defRPr/>
            </a:pPr>
            <a:r>
              <a:rPr lang="en-US" dirty="0" smtClean="0"/>
              <a:t>Job Types, Industry, Career Levels, Education Level, Years of Experience just to name a few.</a:t>
            </a:r>
          </a:p>
          <a:p>
            <a:pPr>
              <a:defRPr/>
            </a:pPr>
            <a:endParaRPr lang="en-US" dirty="0"/>
          </a:p>
          <a:p>
            <a:pPr>
              <a:defRPr/>
            </a:pPr>
            <a:r>
              <a:rPr lang="en-US" dirty="0" smtClean="0"/>
              <a:t>You also have the ability to expand the search radius (miles)  by clicking on the option in the upper left hand corner.</a:t>
            </a:r>
          </a:p>
          <a:p>
            <a:pPr>
              <a:defRPr/>
            </a:pPr>
            <a:endParaRPr lang="en-US" dirty="0"/>
          </a:p>
          <a:p>
            <a:pPr>
              <a:defRPr/>
            </a:pPr>
            <a:r>
              <a:rPr lang="en-US" dirty="0" smtClean="0"/>
              <a:t>You can also create an e-mail alert by signing up with them and building a profile.  </a:t>
            </a:r>
          </a:p>
          <a:p>
            <a:pPr>
              <a:defRPr/>
            </a:pPr>
            <a:endParaRPr lang="en-US" dirty="0"/>
          </a:p>
          <a:p>
            <a:pPr>
              <a:defRPr/>
            </a:pPr>
            <a:r>
              <a:rPr lang="en-US" dirty="0" smtClean="0"/>
              <a:t>The listings provide you with a title of the position, the company name, location, job description/summary.  If you want to see more details</a:t>
            </a:r>
            <a:r>
              <a:rPr lang="en-US" baseline="0" dirty="0" smtClean="0"/>
              <a:t> </a:t>
            </a:r>
            <a:r>
              <a:rPr lang="en-US" dirty="0" smtClean="0"/>
              <a:t>or apply for</a:t>
            </a:r>
            <a:r>
              <a:rPr lang="en-US" baseline="0" dirty="0" smtClean="0"/>
              <a:t> the position, </a:t>
            </a:r>
            <a:r>
              <a:rPr lang="en-US" dirty="0" smtClean="0"/>
              <a:t>click on the blue link.  Once you click on the link, Monster will redirect your browser to the company website for further instructions.</a:t>
            </a:r>
          </a:p>
          <a:p>
            <a:pPr>
              <a:defRPr/>
            </a:pPr>
            <a:endParaRPr lang="en-US" dirty="0"/>
          </a:p>
          <a:p>
            <a:pPr>
              <a:defRPr/>
            </a:pPr>
            <a:r>
              <a:rPr lang="en-US" dirty="0" smtClean="0"/>
              <a:t>Monster also provides additional resources such as articles to read:  Here are some sample articles: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Top 10 Interview Questions, Emerging High-Paying Jobs, Six Reasons They Didn't Call You Back, Four Cover Letter Flubs to Avoid,  Sample Interview, Thank-You Letter, What to Wear to an Interview,  </a:t>
            </a:r>
          </a:p>
          <a:p>
            <a:pPr>
              <a:defRPr/>
            </a:pPr>
            <a:r>
              <a:rPr lang="en-US" dirty="0" smtClean="0"/>
              <a:t>Resume Samples, Writing Your Resume Objective, Salary &amp; Benefits </a:t>
            </a:r>
          </a:p>
        </p:txBody>
      </p:sp>
      <p:sp>
        <p:nvSpPr>
          <p:cNvPr id="4" name="Slide Number Placeholder 3"/>
          <p:cNvSpPr>
            <a:spLocks noGrp="1"/>
          </p:cNvSpPr>
          <p:nvPr>
            <p:ph type="sldNum" sz="quarter" idx="5"/>
          </p:nvPr>
        </p:nvSpPr>
        <p:spPr/>
        <p:txBody>
          <a:bodyPr/>
          <a:lstStyle/>
          <a:p>
            <a:pPr>
              <a:defRPr/>
            </a:pPr>
            <a:fld id="{43E9C2E4-D5C8-4301-B33C-6E9CFCDB59D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MyJobWave.com is yet another tool that can be very useful in your search for employment.  Just like the other websites, MyJobWave.com offers you the ability to search throughout Maine and New Hampshire for employers.  </a:t>
            </a:r>
          </a:p>
          <a:p>
            <a:endParaRPr lang="en-US" dirty="0" smtClean="0"/>
          </a:p>
          <a:p>
            <a:r>
              <a:rPr lang="en-US" dirty="0" smtClean="0"/>
              <a:t>This employment</a:t>
            </a:r>
            <a:r>
              <a:rPr lang="en-US" baseline="0" dirty="0" smtClean="0"/>
              <a:t> website</a:t>
            </a:r>
            <a:r>
              <a:rPr lang="en-US" dirty="0" smtClean="0"/>
              <a:t> has filters that allow you to narrow your search.  You can search by Keywords, Category, Employment Type, and Companies, to name a few.  MyJobWave.com has a list of featured jobs, featured employers, and featured events held at certain career centers.</a:t>
            </a:r>
            <a:r>
              <a:rPr lang="en-US" baseline="0" dirty="0" smtClean="0"/>
              <a:t> Sample featured events are :</a:t>
            </a:r>
            <a:r>
              <a:rPr lang="en-US" dirty="0" smtClean="0"/>
              <a:t> Job Search Skills, Resume Basics, Interview Skills etc.  These are free to the public. </a:t>
            </a:r>
          </a:p>
          <a:p>
            <a:endParaRPr lang="en-US" dirty="0" smtClean="0"/>
          </a:p>
          <a:p>
            <a:r>
              <a:rPr lang="en-US" dirty="0" smtClean="0"/>
              <a:t>MyJobWave.com provides job seekers an easy-to-use tool to coordinate and manage your job search efforts.</a:t>
            </a:r>
            <a:r>
              <a:rPr lang="en-US" baseline="0" dirty="0" smtClean="0"/>
              <a:t> </a:t>
            </a:r>
            <a:r>
              <a:rPr lang="en-US" dirty="0" smtClean="0"/>
              <a:t>Available</a:t>
            </a:r>
            <a:r>
              <a:rPr lang="en-US" baseline="0" dirty="0" smtClean="0"/>
              <a:t> </a:t>
            </a:r>
            <a:r>
              <a:rPr lang="en-US" dirty="0" smtClean="0"/>
              <a:t>resources enhance your search through the </a:t>
            </a:r>
            <a:r>
              <a:rPr lang="en-US" dirty="0" smtClean="0">
                <a:hlinkClick r:id="rId3"/>
              </a:rPr>
              <a:t>Career Advisor</a:t>
            </a:r>
            <a:r>
              <a:rPr lang="en-US" dirty="0" smtClean="0"/>
              <a:t> that supplies articles published from Employment Times.  You can read these online through their website.</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1562C746-6DF7-4488-8B22-45653FAB99E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Career Advisor is updated</a:t>
            </a:r>
            <a:r>
              <a:rPr lang="en-US" baseline="0" dirty="0" smtClean="0"/>
              <a:t> each week, </a:t>
            </a:r>
            <a:r>
              <a:rPr lang="en-US" dirty="0" smtClean="0"/>
              <a:t>offering the latest and greatest on how to make your job search or your current job pay off.</a:t>
            </a:r>
          </a:p>
          <a:p>
            <a:endParaRPr lang="en-US" dirty="0" smtClean="0"/>
          </a:p>
          <a:p>
            <a:r>
              <a:rPr lang="en-US" dirty="0" smtClean="0"/>
              <a:t>This website offers excellent articles you can find under the career advisor tab.</a:t>
            </a:r>
          </a:p>
          <a:p>
            <a:endParaRPr lang="en-US" dirty="0" smtClean="0"/>
          </a:p>
        </p:txBody>
      </p:sp>
      <p:sp>
        <p:nvSpPr>
          <p:cNvPr id="4" name="Slide Number Placeholder 3"/>
          <p:cNvSpPr>
            <a:spLocks noGrp="1"/>
          </p:cNvSpPr>
          <p:nvPr>
            <p:ph type="sldNum" sz="quarter" idx="5"/>
          </p:nvPr>
        </p:nvSpPr>
        <p:spPr/>
        <p:txBody>
          <a:bodyPr/>
          <a:lstStyle/>
          <a:p>
            <a:pPr>
              <a:defRPr/>
            </a:pPr>
            <a:fld id="{E578C7C7-32A8-47BF-A669-26AC251ACCA5}"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dirty="0" smtClean="0"/>
              <a:t>Don’t just rely on the internet to find that next position.  The best possible way to get that interview or that job is to network with as many people as you can.  The local Career Center offers networking suggestions and meetings.  Talk to your friends and your family and let everyone know that you are looking.  Statistics show that you will get hired faster by networking than just relying on the internet.</a:t>
            </a:r>
          </a:p>
          <a:p>
            <a:pPr>
              <a:defRPr/>
            </a:pPr>
            <a:endParaRPr lang="en-US" dirty="0"/>
          </a:p>
          <a:p>
            <a:pPr>
              <a:defRPr/>
            </a:pPr>
            <a:r>
              <a:rPr lang="en-US" dirty="0" smtClean="0"/>
              <a:t>A marketing candidate sent a resume with the e-mail address: laughingcow@domain.com. The candidate may have been looking to stand out and get noticed. He definitely did, but not for the right reason. Make sure you have an alternate e-mail address, even if you need to establish one just for your job search. Use the professional one on your resume.</a:t>
            </a:r>
          </a:p>
          <a:p>
            <a:pPr>
              <a:defRPr/>
            </a:pPr>
            <a:endParaRPr lang="en-US" dirty="0"/>
          </a:p>
          <a:p>
            <a:pPr>
              <a:defRPr/>
            </a:pPr>
            <a:r>
              <a:rPr lang="en-US" dirty="0" smtClean="0"/>
              <a:t>Proof read</a:t>
            </a:r>
            <a:r>
              <a:rPr lang="en-US" baseline="0" dirty="0" smtClean="0"/>
              <a:t>ing </a:t>
            </a:r>
            <a:r>
              <a:rPr lang="en-US" dirty="0" smtClean="0"/>
              <a:t>your resume and your cover letter is extremely important;</a:t>
            </a:r>
            <a:r>
              <a:rPr lang="en-US" baseline="0" dirty="0" smtClean="0"/>
              <a:t> </a:t>
            </a:r>
            <a:r>
              <a:rPr lang="en-US" dirty="0" smtClean="0"/>
              <a:t>typos or grammar issues can be a deal breaker when searching for a job. Even if you think it looks good, ask other people to review and proof your resume and cover letters. Often others can catch mistakes you may miss.</a:t>
            </a:r>
          </a:p>
          <a:p>
            <a:pPr>
              <a:defRPr/>
            </a:pPr>
            <a:endParaRPr lang="en-US" dirty="0"/>
          </a:p>
          <a:p>
            <a:pPr>
              <a:defRPr/>
            </a:pPr>
            <a:r>
              <a:rPr lang="en-US" dirty="0" smtClean="0"/>
              <a:t>ALWAYS send thank-you letters after an interview. You may not think this is very important but it is, and it is good  business etiquette. Studies show nearly two-thirds of candidates neglect this crucial step. Not doing this can easily cost you the perfect job offer.</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5"/>
          </p:nvPr>
        </p:nvSpPr>
        <p:spPr/>
        <p:txBody>
          <a:bodyPr/>
          <a:lstStyle/>
          <a:p>
            <a:pPr>
              <a:defRPr/>
            </a:pPr>
            <a:fld id="{6DAD58FD-8AF5-4AF6-9710-6E706106209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employment agencies can be a great way to find work in times of need. As with anything though, there are both pros and cons that should be considered before using</a:t>
            </a:r>
            <a:r>
              <a:rPr lang="en-US" baseline="0" dirty="0" smtClean="0"/>
              <a:t> </a:t>
            </a:r>
            <a:r>
              <a:rPr lang="en-US" dirty="0" smtClean="0"/>
              <a:t>a temp agency for work.</a:t>
            </a:r>
          </a:p>
        </p:txBody>
      </p:sp>
      <p:sp>
        <p:nvSpPr>
          <p:cNvPr id="4" name="Slide Number Placeholder 3"/>
          <p:cNvSpPr>
            <a:spLocks noGrp="1"/>
          </p:cNvSpPr>
          <p:nvPr>
            <p:ph type="sldNum" sz="quarter" idx="5"/>
          </p:nvPr>
        </p:nvSpPr>
        <p:spPr/>
        <p:txBody>
          <a:bodyPr/>
          <a:lstStyle/>
          <a:p>
            <a:pPr>
              <a:defRPr/>
            </a:pPr>
            <a:fld id="{B58CA747-A108-41F7-8D8C-D338B32D0E9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dirty="0" smtClean="0"/>
              <a:t>On of the major benefits to temporary jobs is that they offer great networking abilities. Each new company offers you an excellent opportunity to connect with new people, discover new clients, or even make new friends.</a:t>
            </a:r>
          </a:p>
          <a:p>
            <a:pPr>
              <a:defRPr/>
            </a:pPr>
            <a:endParaRPr lang="en-US" dirty="0" smtClean="0"/>
          </a:p>
          <a:p>
            <a:pPr>
              <a:defRPr/>
            </a:pPr>
            <a:r>
              <a:rPr lang="en-US" dirty="0" smtClean="0"/>
              <a:t>Another benefit of temporary jobs is that the work never has time to get boring.  The work and working environment changes frequently with each temporary job worked, and it usually remains fresh enough for it not to become boring.</a:t>
            </a:r>
          </a:p>
          <a:p>
            <a:pPr>
              <a:defRPr/>
            </a:pPr>
            <a:endParaRPr lang="en-US" dirty="0" smtClean="0"/>
          </a:p>
          <a:p>
            <a:pPr>
              <a:defRPr/>
            </a:pPr>
            <a:r>
              <a:rPr lang="en-US" dirty="0" smtClean="0"/>
              <a:t>Temporary staffing jobs offer the unique opportunity to allow you to “try out” working for a company without there being any long term commitment involved. If for whatever reason you don’t like working at a particular temporary job, you can speak to your staffing agent and work a new temporary job. Temp employees don’t have to be committed to any of the employers, which makes it very easy to change temporary jobs and allows you to work where you want to.</a:t>
            </a:r>
          </a:p>
          <a:p>
            <a:pPr>
              <a:defRPr/>
            </a:pPr>
            <a:endParaRPr lang="en-US" dirty="0" smtClean="0"/>
          </a:p>
          <a:p>
            <a:pPr>
              <a:defRPr/>
            </a:pPr>
            <a:r>
              <a:rPr lang="en-US" dirty="0" smtClean="0"/>
              <a:t>Temporary jobs, especially temp to hire,</a:t>
            </a:r>
            <a:r>
              <a:rPr lang="en-US" baseline="0" dirty="0" smtClean="0"/>
              <a:t> </a:t>
            </a:r>
            <a:r>
              <a:rPr lang="en-US" dirty="0" smtClean="0"/>
              <a:t>allow you to get your foot in the door for companies that may not typically be hiring. Temp to hire jobs allow the employer to test you out before hiring you as well as letting you test the company out before deciding to apply and being hired full time. Temping therefore increases your chances of being hired in this way.</a:t>
            </a:r>
            <a:br>
              <a:rPr lang="en-US" dirty="0" smtClean="0"/>
            </a:br>
            <a:endParaRPr lang="en-US" dirty="0" smtClean="0"/>
          </a:p>
          <a:p>
            <a:pPr>
              <a:defRPr/>
            </a:pPr>
            <a:r>
              <a:rPr lang="en-US" dirty="0" smtClean="0"/>
              <a:t>Every job a person works teaches new skills and increases the worth of the employee. When a temporary employee works several jobs in a short amount of time, this can increase his/her skills dramatically. These skills could be in new programs, customer service, new hardware, etc. By working several temporary jobs, you can gain many useful skills which look great on your resume!</a:t>
            </a:r>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FB21EBF3-F953-4606-B973-8B65E2E4DF2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The major downside to temporary employment</a:t>
            </a:r>
            <a:r>
              <a:rPr lang="en-US" baseline="0" dirty="0" smtClean="0"/>
              <a:t> is that t</a:t>
            </a:r>
            <a:r>
              <a:rPr lang="en-US" dirty="0" smtClean="0"/>
              <a:t>emporary staffing jobs don’t last, and there is no real guarantee that you will have steady or long term employment as a temp. </a:t>
            </a:r>
          </a:p>
          <a:p>
            <a:pPr>
              <a:defRPr/>
            </a:pPr>
            <a:endParaRPr lang="en-US" dirty="0" smtClean="0"/>
          </a:p>
          <a:p>
            <a:pPr>
              <a:defRPr/>
            </a:pPr>
            <a:r>
              <a:rPr lang="en-US" dirty="0" smtClean="0"/>
              <a:t>For many people the idea of this can be very stressful because as soon as the job is over, you are unemployed again. This stress can be alleviated by asking your staffing agency for “temp to hire” jobs that give the opportunity of being hired on permanently.</a:t>
            </a:r>
          </a:p>
          <a:p>
            <a:pPr>
              <a:defRPr/>
            </a:pPr>
            <a:endParaRPr lang="en-US" dirty="0" smtClean="0"/>
          </a:p>
          <a:p>
            <a:pPr>
              <a:defRPr/>
            </a:pPr>
            <a:r>
              <a:rPr lang="en-US" dirty="0" smtClean="0"/>
              <a:t>A potential problem that certain people have with staffing agencies is that the temporary work can be inconsistent, which can be stressful. If you are a person who enjoys consistency in their work and working environment, then a staffing agency may not be a good fit for you.</a:t>
            </a:r>
          </a:p>
          <a:p>
            <a:pPr>
              <a:defRPr/>
            </a:pPr>
            <a:endParaRPr lang="en-US" dirty="0" smtClean="0"/>
          </a:p>
          <a:p>
            <a:pPr>
              <a:defRPr/>
            </a:pPr>
            <a:r>
              <a:rPr lang="en-US" dirty="0" smtClean="0"/>
              <a:t>One of the major downsides to staffing agencies is that they provide inadequate benefits or no benefits at all for their employees working temporary jobs. During times like these when the economy is poor and healthcare costs so much, it’s extremely important to have health insurance and a savings plan like a 401(k). When choosing staffing agencies you’d like to work for, I highly recommend looking into the benefits they provide, and if they provide inadequate benefits, seeking insurance on your own.</a:t>
            </a:r>
          </a:p>
          <a:p>
            <a:pPr>
              <a:defRPr/>
            </a:pPr>
            <a:endParaRPr lang="en-US" dirty="0" smtClean="0"/>
          </a:p>
          <a:p>
            <a:pPr>
              <a:defRPr/>
            </a:pPr>
            <a:r>
              <a:rPr lang="en-US" dirty="0" smtClean="0"/>
              <a:t>A possible downside that can occur with a temporary job happens with temp to hire jobs. Some temporary jobs offer the opportunity of being hired on permanently if the temp performs well, but sometimes the employer can be reluctant to hire an agency temp because the temp is already providing the work needed at a lower cost. Some companies may also not want to pay a temp benefits or insurance either, which can be costly.</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6483E124-9DE1-4743-899D-34109A1CB7F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good starting point for planning your search for employment is to start at the Maine Career Center.  1</a:t>
            </a:r>
            <a:r>
              <a:rPr lang="en-US" baseline="30000" dirty="0" smtClean="0"/>
              <a:t>st</a:t>
            </a:r>
            <a:r>
              <a:rPr lang="en-US" dirty="0" smtClean="0"/>
              <a:t> thing to do is register with Maine’s Job Bank. </a:t>
            </a:r>
          </a:p>
          <a:p>
            <a:r>
              <a:rPr lang="en-US" dirty="0" smtClean="0"/>
              <a:t>Make sure you have an e-mail address in order to complete the process.  Yahoo and Google both offer free e-mail services. </a:t>
            </a:r>
          </a:p>
          <a:p>
            <a:endParaRPr lang="en-US" dirty="0" smtClean="0"/>
          </a:p>
          <a:p>
            <a:r>
              <a:rPr lang="en-US" dirty="0" smtClean="0"/>
              <a:t>The Maine State</a:t>
            </a:r>
            <a:r>
              <a:rPr lang="en-US" baseline="0" dirty="0" smtClean="0"/>
              <a:t> Library also offers online training on how to get Google email account. Simply type this link in your browser for a short video on how to setup an Google mail account: http://www.techgoeshome.org/index/876869</a:t>
            </a:r>
          </a:p>
          <a:p>
            <a:r>
              <a:rPr lang="en-US" dirty="0" smtClean="0"/>
              <a:t> </a:t>
            </a:r>
          </a:p>
          <a:p>
            <a:r>
              <a:rPr lang="en-US" dirty="0" smtClean="0"/>
              <a:t>Try to keep your e-mail address as professional as possible.  I would recommend using your name or a variation of your name if</a:t>
            </a:r>
            <a:r>
              <a:rPr lang="en-US" baseline="0" dirty="0" smtClean="0"/>
              <a:t> </a:t>
            </a:r>
            <a:r>
              <a:rPr lang="en-US" dirty="0" smtClean="0"/>
              <a:t>your </a:t>
            </a:r>
            <a:r>
              <a:rPr lang="en-US" baseline="0" dirty="0" smtClean="0"/>
              <a:t>first </a:t>
            </a:r>
            <a:r>
              <a:rPr lang="en-US" dirty="0" smtClean="0"/>
              <a:t>choice is unavailable.</a:t>
            </a:r>
          </a:p>
        </p:txBody>
      </p:sp>
      <p:sp>
        <p:nvSpPr>
          <p:cNvPr id="4" name="Slide Number Placeholder 3"/>
          <p:cNvSpPr>
            <a:spLocks noGrp="1"/>
          </p:cNvSpPr>
          <p:nvPr>
            <p:ph type="sldNum" sz="quarter" idx="5"/>
          </p:nvPr>
        </p:nvSpPr>
        <p:spPr/>
        <p:txBody>
          <a:bodyPr/>
          <a:lstStyle/>
          <a:p>
            <a:pPr>
              <a:defRPr/>
            </a:pPr>
            <a:fld id="{44D0A121-35D3-4842-9FD6-962BC7AE90A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 have listed just a few examples of staffing agencies:</a:t>
            </a:r>
            <a:r>
              <a:rPr lang="en-US" baseline="0" dirty="0" smtClean="0"/>
              <a:t> </a:t>
            </a:r>
            <a:r>
              <a:rPr lang="en-US" dirty="0" smtClean="0"/>
              <a:t> Adecco, Maine Staffing Group, Bonney Staffing, Manpower Professional and Kelly services</a:t>
            </a:r>
          </a:p>
          <a:p>
            <a:endParaRPr lang="en-US" dirty="0"/>
          </a:p>
        </p:txBody>
      </p:sp>
      <p:sp>
        <p:nvSpPr>
          <p:cNvPr id="4" name="Slide Number Placeholder 3"/>
          <p:cNvSpPr>
            <a:spLocks noGrp="1"/>
          </p:cNvSpPr>
          <p:nvPr>
            <p:ph type="sldNum" sz="quarter" idx="10"/>
          </p:nvPr>
        </p:nvSpPr>
        <p:spPr/>
        <p:txBody>
          <a:bodyPr/>
          <a:lstStyle/>
          <a:p>
            <a:pPr>
              <a:defRPr/>
            </a:pPr>
            <a:fld id="{2D22122C-18D0-4809-BDBE-8F335723B6A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Before you send any money responding to job ads or completing job placement contracts, the Better Business Bureau, along with the Federal Trade Commission, suggests that you: </a:t>
            </a:r>
          </a:p>
          <a:p>
            <a:pPr>
              <a:defRPr/>
            </a:pPr>
            <a:endParaRPr lang="en-US" dirty="0" smtClean="0"/>
          </a:p>
          <a:p>
            <a:pPr>
              <a:defRPr/>
            </a:pPr>
            <a:r>
              <a:rPr lang="en-US" dirty="0" smtClean="0"/>
              <a:t>Be suspicious of any employment-service firm that promises to get you a job. </a:t>
            </a:r>
          </a:p>
          <a:p>
            <a:pPr>
              <a:defRPr/>
            </a:pPr>
            <a:endParaRPr lang="en-US" dirty="0" smtClean="0"/>
          </a:p>
          <a:p>
            <a:pPr>
              <a:defRPr/>
            </a:pPr>
            <a:r>
              <a:rPr lang="en-US" dirty="0" smtClean="0"/>
              <a:t>Even if an employment service firm guarantees refunds to dissatisfied customers, check on their reliability with outside sources like the BBB or local consumer protection offices. </a:t>
            </a:r>
          </a:p>
          <a:p>
            <a:pPr>
              <a:defRPr/>
            </a:pPr>
            <a:endParaRPr lang="en-US" dirty="0" smtClean="0"/>
          </a:p>
          <a:p>
            <a:pPr>
              <a:defRPr/>
            </a:pPr>
            <a:r>
              <a:rPr lang="en-US" dirty="0" smtClean="0"/>
              <a:t>Do not give out your credit card or bank account information over the phone unless you are familiar with the company and agree to pay for something. </a:t>
            </a:r>
          </a:p>
          <a:p>
            <a:pPr>
              <a:defRPr/>
            </a:pPr>
            <a:r>
              <a:rPr lang="en-US" dirty="0" smtClean="0"/>
              <a:t>Anyone who has your account information can use it to take money from your accounts improperly. </a:t>
            </a:r>
          </a:p>
          <a:p>
            <a:pPr>
              <a:defRPr/>
            </a:pPr>
            <a:endParaRPr lang="en-US" dirty="0" smtClean="0"/>
          </a:p>
          <a:p>
            <a:pPr>
              <a:defRPr/>
            </a:pPr>
            <a:r>
              <a:rPr lang="en-US" dirty="0" smtClean="0"/>
              <a:t>Get a copy of the firm's contract and review it carefully before you pay any money. Understand the terms and conditions of the firm's refund policy. If oral promises are made that do not also appear in the contract, think twice about doing business with the firm. </a:t>
            </a:r>
          </a:p>
          <a:p>
            <a:pPr>
              <a:defRPr/>
            </a:pPr>
            <a:endParaRPr lang="en-US" smtClean="0"/>
          </a:p>
          <a:p>
            <a:pPr>
              <a:defRPr/>
            </a:pPr>
            <a:r>
              <a:rPr lang="en-US" smtClean="0"/>
              <a:t>Follow-up </a:t>
            </a:r>
            <a:r>
              <a:rPr lang="en-US" dirty="0" smtClean="0"/>
              <a:t>with the corporate offices of any company listed in an ad by an employment service, to find out if that company is really hiring. </a:t>
            </a:r>
          </a:p>
          <a:p>
            <a:pPr>
              <a:defRPr/>
            </a:pPr>
            <a:endParaRPr lang="en-US" dirty="0" smtClean="0"/>
          </a:p>
          <a:p>
            <a:pPr>
              <a:defRPr/>
            </a:pPr>
            <a:r>
              <a:rPr lang="en-US" dirty="0" smtClean="0"/>
              <a:t>Be wary of firms promoting "previously undisclosed" federal government jobs. All federal positions are announced to the public. </a:t>
            </a:r>
          </a:p>
          <a:p>
            <a:pPr>
              <a:defRPr/>
            </a:pPr>
            <a:endParaRPr lang="en-US" dirty="0" smtClean="0"/>
          </a:p>
          <a:p>
            <a:pPr>
              <a:defRPr/>
            </a:pPr>
            <a:r>
              <a:rPr lang="en-US" dirty="0" smtClean="0"/>
              <a:t>Check with the BBB to see if any complaints have been filed about a company with which you intend to do business.</a:t>
            </a:r>
          </a:p>
          <a:p>
            <a:pPr>
              <a:defRPr/>
            </a:pPr>
            <a:endParaRPr lang="en-US" dirty="0" smtClean="0"/>
          </a:p>
          <a:p>
            <a:pPr>
              <a:defRPr/>
            </a:pPr>
            <a:r>
              <a:rPr lang="en-US" dirty="0" smtClean="0"/>
              <a:t>Watch out for people requesting things out of the ordinary.</a:t>
            </a:r>
            <a:r>
              <a:rPr lang="en-US" baseline="0" dirty="0" smtClean="0"/>
              <a:t>  N</a:t>
            </a:r>
            <a:r>
              <a:rPr lang="en-US" dirty="0" smtClean="0"/>
              <a:t>o companies should be asking for your mother’s maiden name, passwords or social security number in the application process. And no legitimate organization will ask for money up front in exchange for a job, either. People would also be doing themselves a favor by independently verifying companies they do business with online. Take the extra few minutes to look up the company’s number and ask them if they are really offering the service they say they are. </a:t>
            </a:r>
          </a:p>
          <a:p>
            <a:pPr>
              <a:defRPr/>
            </a:pPr>
            <a:endParaRPr lang="en-US" dirty="0"/>
          </a:p>
        </p:txBody>
      </p:sp>
      <p:sp>
        <p:nvSpPr>
          <p:cNvPr id="4" name="Slide Number Placeholder 3"/>
          <p:cNvSpPr>
            <a:spLocks noGrp="1"/>
          </p:cNvSpPr>
          <p:nvPr>
            <p:ph type="sldNum" sz="quarter" idx="5"/>
          </p:nvPr>
        </p:nvSpPr>
        <p:spPr/>
        <p:txBody>
          <a:bodyPr/>
          <a:lstStyle/>
          <a:p>
            <a:pPr>
              <a:defRPr/>
            </a:pPr>
            <a:fld id="{86D5AE5A-5EF0-47DB-AF74-B4FE9C2BA0A1}" type="slidenum">
              <a:rPr lang="en-US" smtClean="0"/>
              <a:pPr>
                <a:defRPr/>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Maine’s Job Bank is accessible 24 hours a day.  You can search for job openings or upload a resume for employers to see. Once you open an account, you can receive e-mail notifications that match your search criteria. To start, sign</a:t>
            </a:r>
            <a:r>
              <a:rPr lang="en-US" baseline="0" dirty="0" smtClean="0"/>
              <a:t> up as a new customer </a:t>
            </a:r>
            <a:r>
              <a:rPr lang="en-US" dirty="0" smtClean="0"/>
              <a:t>in</a:t>
            </a:r>
            <a:r>
              <a:rPr lang="en-US" baseline="0" dirty="0" smtClean="0"/>
              <a:t> </a:t>
            </a:r>
            <a:r>
              <a:rPr lang="en-US" dirty="0" smtClean="0"/>
              <a:t>the lower right hand corner of the webpage.</a:t>
            </a:r>
          </a:p>
        </p:txBody>
      </p:sp>
      <p:sp>
        <p:nvSpPr>
          <p:cNvPr id="4" name="Slide Number Placeholder 3"/>
          <p:cNvSpPr>
            <a:spLocks noGrp="1"/>
          </p:cNvSpPr>
          <p:nvPr>
            <p:ph type="sldNum" sz="quarter" idx="5"/>
          </p:nvPr>
        </p:nvSpPr>
        <p:spPr/>
        <p:txBody>
          <a:bodyPr/>
          <a:lstStyle/>
          <a:p>
            <a:pPr>
              <a:defRPr/>
            </a:pPr>
            <a:fld id="{D8E94A5F-DA24-4034-BAB4-A8CE928930F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do I have to do? There are three sections and each section has multiple steps! </a:t>
            </a:r>
          </a:p>
          <a:p>
            <a:endParaRPr lang="en-US" dirty="0" smtClean="0"/>
          </a:p>
          <a:p>
            <a:r>
              <a:rPr lang="en-US" dirty="0" smtClean="0"/>
              <a:t>1.Create User Account </a:t>
            </a:r>
          </a:p>
          <a:p>
            <a:r>
              <a:rPr lang="en-US" dirty="0" smtClean="0"/>
              <a:t>Note:  Don’t forget to check the box if you have filed an Unemployment Insurance claim.</a:t>
            </a:r>
          </a:p>
          <a:p>
            <a:endParaRPr lang="en-US" dirty="0" smtClean="0"/>
          </a:p>
          <a:p>
            <a:r>
              <a:rPr lang="en-US" dirty="0" smtClean="0"/>
              <a:t>What's in this section? The basics like name, address, email and phone and you'll create a user name and password.</a:t>
            </a:r>
          </a:p>
          <a:p>
            <a:endParaRPr lang="en-US" dirty="0" smtClean="0"/>
          </a:p>
          <a:p>
            <a:r>
              <a:rPr lang="en-US" dirty="0" smtClean="0"/>
              <a:t>2. Register. What's in this section? A form that meets their federal statistics reporting requirement. The information in this section does not go to employers. You will only need to do it once!</a:t>
            </a:r>
          </a:p>
          <a:p>
            <a:endParaRPr lang="en-US" dirty="0" smtClean="0"/>
          </a:p>
          <a:p>
            <a:r>
              <a:rPr lang="en-US" dirty="0" smtClean="0"/>
              <a:t>3. Create Personal Job Match Profile.</a:t>
            </a:r>
            <a:r>
              <a:rPr lang="en-US" baseline="0" dirty="0" smtClean="0"/>
              <a:t> </a:t>
            </a:r>
            <a:r>
              <a:rPr lang="en-US" dirty="0" smtClean="0"/>
              <a:t>What's in this section? Your preferences and qualifications so that they can match you with jobs</a:t>
            </a:r>
            <a:r>
              <a:rPr lang="en-US" baseline="0" dirty="0" smtClean="0"/>
              <a:t> from their job bank.  These can be modified based on the results your get from your notifications.  If you see you are not getting many notifications, you may want to modify your search parameters.  If you are getting too many notifications, ones that don’t seem interesting or your not qualified, you may also want to modify your search parameters.</a:t>
            </a:r>
            <a:endParaRPr lang="en-US" dirty="0" smtClean="0"/>
          </a:p>
          <a:p>
            <a:endParaRPr lang="en-US" dirty="0" smtClean="0"/>
          </a:p>
          <a:p>
            <a:r>
              <a:rPr lang="en-US" dirty="0" smtClean="0"/>
              <a:t>Once again as a reminder </a:t>
            </a:r>
            <a:r>
              <a:rPr lang="en-US" u="sng" dirty="0" smtClean="0"/>
              <a:t>Don’t forget to check the box if you have filed an unemployment insurance claim</a:t>
            </a:r>
            <a:r>
              <a:rPr lang="en-US" dirty="0" smtClean="0"/>
              <a:t>.</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AC970DD8-55A7-489F-A258-F6760A11B45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the screen where you will fill out all of your contact information.  </a:t>
            </a:r>
          </a:p>
          <a:p>
            <a:endParaRPr lang="en-US" dirty="0" smtClean="0"/>
          </a:p>
          <a:p>
            <a:r>
              <a:rPr lang="en-US" dirty="0" smtClean="0"/>
              <a:t>As you fill out the account information, make sure you fill in all the required blanks.  It doesn’t hurt to double check your entries before moving to the next page.  </a:t>
            </a:r>
          </a:p>
          <a:p>
            <a:endParaRPr lang="en-US" dirty="0" smtClean="0"/>
          </a:p>
          <a:p>
            <a:r>
              <a:rPr lang="en-US" b="1" dirty="0" smtClean="0"/>
              <a:t>Important: Errors </a:t>
            </a:r>
            <a:r>
              <a:rPr lang="en-US" dirty="0" smtClean="0"/>
              <a:t>in your application or information can affect your selection if the employer sees that you have mistakes on your application, or personal information is incorrect (for example,  a phone number or email address)</a:t>
            </a:r>
            <a:r>
              <a:rPr lang="en-US" baseline="0" dirty="0" smtClean="0"/>
              <a:t> </a:t>
            </a:r>
            <a:r>
              <a:rPr lang="en-US" dirty="0" smtClean="0"/>
              <a:t>where the letters or numbers are transposed.  This is a common mistake.</a:t>
            </a:r>
          </a:p>
        </p:txBody>
      </p:sp>
      <p:sp>
        <p:nvSpPr>
          <p:cNvPr id="4" name="Slide Number Placeholder 3"/>
          <p:cNvSpPr>
            <a:spLocks noGrp="1"/>
          </p:cNvSpPr>
          <p:nvPr>
            <p:ph type="sldNum" sz="quarter" idx="5"/>
          </p:nvPr>
        </p:nvSpPr>
        <p:spPr/>
        <p:txBody>
          <a:bodyPr/>
          <a:lstStyle/>
          <a:p>
            <a:pPr>
              <a:defRPr/>
            </a:pPr>
            <a:fld id="{96A958DE-8BC3-4597-8A0A-A92088F0BBA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putting your phone numbers in,  I recommend</a:t>
            </a:r>
            <a:r>
              <a:rPr lang="en-US" baseline="0" dirty="0" smtClean="0"/>
              <a:t> using your </a:t>
            </a:r>
            <a:r>
              <a:rPr lang="en-US" dirty="0" smtClean="0"/>
              <a:t>cell phone as your primary number.  </a:t>
            </a:r>
          </a:p>
          <a:p>
            <a:endParaRPr lang="en-US" dirty="0" smtClean="0"/>
          </a:p>
          <a:p>
            <a:r>
              <a:rPr lang="en-US" dirty="0" smtClean="0"/>
              <a:t>When filling in your User Name for job websites, try to use the same one every time you create an account so you don’t have to remember different logins for different websites.  </a:t>
            </a:r>
          </a:p>
          <a:p>
            <a:endParaRPr lang="en-US" dirty="0" smtClean="0"/>
          </a:p>
          <a:p>
            <a:r>
              <a:rPr lang="en-US" b="1" dirty="0" smtClean="0"/>
              <a:t>Important</a:t>
            </a:r>
            <a:r>
              <a:rPr lang="en-US" dirty="0" smtClean="0"/>
              <a:t>:</a:t>
            </a:r>
            <a:r>
              <a:rPr lang="en-US" baseline="0" dirty="0" smtClean="0"/>
              <a:t> </a:t>
            </a:r>
            <a:r>
              <a:rPr lang="en-US" dirty="0" smtClean="0"/>
              <a:t>Do NOT choose user name and passwords that you use with your personal computer or financial websites.</a:t>
            </a:r>
          </a:p>
          <a:p>
            <a:endParaRPr lang="en-US" dirty="0" smtClean="0"/>
          </a:p>
          <a:p>
            <a:r>
              <a:rPr lang="en-US" b="1" dirty="0" smtClean="0"/>
              <a:t>Important:  </a:t>
            </a:r>
            <a:r>
              <a:rPr lang="en-US" dirty="0" smtClean="0"/>
              <a:t>When building your security questions and answers, make sure you keep track of these if you should need these in the future.</a:t>
            </a:r>
          </a:p>
          <a:p>
            <a:endParaRPr lang="en-US" dirty="0" smtClean="0"/>
          </a:p>
          <a:p>
            <a:r>
              <a:rPr lang="en-US" dirty="0" smtClean="0"/>
              <a:t>Final step is to create the account and start your journey in finding your next position or career.</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CB4FB67-373D-4F33-B355-1A36030D627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Can I upload my résumé? Yes, after you've created an account you will be able to upload your personal résumé and store it in Maine's Job Bank. Your résumé and your profile information will be made available to the employer when you submit a </a:t>
            </a:r>
            <a:r>
              <a:rPr lang="en-US" b="1" dirty="0" smtClean="0"/>
              <a:t>referral</a:t>
            </a:r>
            <a:r>
              <a:rPr lang="en-US" dirty="0" smtClean="0"/>
              <a:t> for an open position. You may upload your résumé for storage in </a:t>
            </a:r>
            <a:r>
              <a:rPr lang="en-US" b="1" dirty="0" smtClean="0"/>
              <a:t>.rtf</a:t>
            </a:r>
            <a:r>
              <a:rPr lang="en-US" dirty="0" smtClean="0"/>
              <a:t>, </a:t>
            </a:r>
            <a:r>
              <a:rPr lang="en-US" b="1" dirty="0" smtClean="0"/>
              <a:t>.doc</a:t>
            </a:r>
            <a:r>
              <a:rPr lang="en-US" dirty="0" smtClean="0"/>
              <a:t>, </a:t>
            </a:r>
            <a:r>
              <a:rPr lang="en-US" b="1" dirty="0" smtClean="0"/>
              <a:t>.txt</a:t>
            </a:r>
            <a:r>
              <a:rPr lang="en-US" dirty="0" smtClean="0"/>
              <a:t>, </a:t>
            </a:r>
            <a:r>
              <a:rPr lang="en-US" b="1" dirty="0" smtClean="0"/>
              <a:t>.</a:t>
            </a:r>
            <a:r>
              <a:rPr lang="en-US" b="1" dirty="0" err="1" smtClean="0"/>
              <a:t>odt</a:t>
            </a:r>
            <a:r>
              <a:rPr lang="en-US" dirty="0" smtClean="0"/>
              <a:t>, and </a:t>
            </a:r>
            <a:r>
              <a:rPr lang="en-US" b="1" dirty="0" smtClean="0"/>
              <a:t>.pdf</a:t>
            </a:r>
            <a:r>
              <a:rPr lang="en-US" dirty="0" smtClean="0"/>
              <a:t> formats.</a:t>
            </a:r>
          </a:p>
          <a:p>
            <a:endParaRPr lang="en-US" dirty="0" smtClean="0"/>
          </a:p>
          <a:p>
            <a:r>
              <a:rPr lang="en-US" b="1" dirty="0" smtClean="0"/>
              <a:t>Important: </a:t>
            </a:r>
            <a:r>
              <a:rPr lang="en-US" dirty="0" smtClean="0"/>
              <a:t>Be careful when uploading your resume.  Make sure you check the website of the company and see what type of format they want the resume.  This is a </a:t>
            </a:r>
            <a:r>
              <a:rPr lang="en-US" b="1" dirty="0" smtClean="0"/>
              <a:t>crucial step </a:t>
            </a:r>
            <a:r>
              <a:rPr lang="en-US" dirty="0" smtClean="0"/>
              <a:t>in getting your resume</a:t>
            </a:r>
            <a:r>
              <a:rPr lang="en-US" baseline="0" dirty="0" smtClean="0"/>
              <a:t> </a:t>
            </a:r>
            <a:r>
              <a:rPr lang="en-US" dirty="0" smtClean="0"/>
              <a:t>read.  If it’s not in the right format, you may have just missed an opportunity for an interview because the person screening the applications was unable to open your resume.  </a:t>
            </a:r>
          </a:p>
          <a:p>
            <a:endParaRPr lang="en-US" dirty="0" smtClean="0"/>
          </a:p>
        </p:txBody>
      </p:sp>
      <p:sp>
        <p:nvSpPr>
          <p:cNvPr id="4" name="Slide Number Placeholder 3"/>
          <p:cNvSpPr>
            <a:spLocks noGrp="1"/>
          </p:cNvSpPr>
          <p:nvPr>
            <p:ph type="sldNum" sz="quarter" idx="5"/>
          </p:nvPr>
        </p:nvSpPr>
        <p:spPr/>
        <p:txBody>
          <a:bodyPr/>
          <a:lstStyle/>
          <a:p>
            <a:pPr>
              <a:defRPr/>
            </a:pPr>
            <a:fld id="{3258FF8C-03D5-4B6D-92F7-85D4108DDD1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Other successful websites to check out.  These are just a few examples.  Your local  Maine Career Center has a list of over 30 websites you can use to help you with your search.</a:t>
            </a:r>
          </a:p>
        </p:txBody>
      </p:sp>
      <p:sp>
        <p:nvSpPr>
          <p:cNvPr id="4" name="Slide Number Placeholder 3"/>
          <p:cNvSpPr>
            <a:spLocks noGrp="1"/>
          </p:cNvSpPr>
          <p:nvPr>
            <p:ph type="sldNum" sz="quarter" idx="5"/>
          </p:nvPr>
        </p:nvSpPr>
        <p:spPr/>
        <p:txBody>
          <a:bodyPr/>
          <a:lstStyle/>
          <a:p>
            <a:pPr>
              <a:defRPr/>
            </a:pPr>
            <a:fld id="{2AA94117-0A83-45CD-9AD4-45206AF4AE6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There</a:t>
            </a:r>
            <a:r>
              <a:rPr lang="en-US" b="0" baseline="0" dirty="0" smtClean="0"/>
              <a:t> are many advantages in using </a:t>
            </a:r>
            <a:r>
              <a:rPr lang="en-US" b="0" baseline="0" dirty="0" err="1" smtClean="0"/>
              <a:t>JobsInMe.com’s</a:t>
            </a:r>
            <a:r>
              <a:rPr lang="en-US" b="0" baseline="0" dirty="0" smtClean="0"/>
              <a:t> website.  Here are a few examples of the features of this website:</a:t>
            </a:r>
            <a:endParaRPr lang="en-US" b="0" dirty="0" smtClean="0"/>
          </a:p>
          <a:p>
            <a:endParaRPr lang="en-US" b="1" dirty="0" smtClean="0"/>
          </a:p>
          <a:p>
            <a:r>
              <a:rPr lang="en-US" b="1" dirty="0" smtClean="0"/>
              <a:t>Best Job Seeker Tools</a:t>
            </a:r>
            <a:r>
              <a:rPr lang="en-US" dirty="0" smtClean="0"/>
              <a:t>: Gain access to the best job hunting tools to accelerate your job search and put you in control of your career. </a:t>
            </a:r>
          </a:p>
          <a:p>
            <a:endParaRPr lang="en-US" b="1" dirty="0" smtClean="0"/>
          </a:p>
          <a:p>
            <a:r>
              <a:rPr lang="en-US" b="1" dirty="0" smtClean="0"/>
              <a:t>Flexible Search Options</a:t>
            </a:r>
            <a:r>
              <a:rPr lang="en-US" dirty="0" smtClean="0"/>
              <a:t>: Search for jobs with their easy-to-use interactive search tools that make your job hunting a snap. </a:t>
            </a:r>
          </a:p>
          <a:p>
            <a:endParaRPr lang="en-US" b="1" dirty="0" smtClean="0"/>
          </a:p>
          <a:p>
            <a:r>
              <a:rPr lang="en-US" b="1" dirty="0" smtClean="0"/>
              <a:t>Saved Search</a:t>
            </a:r>
            <a:r>
              <a:rPr lang="en-US" dirty="0" smtClean="0"/>
              <a:t>: Allows you to save your customized job searches and refer back to them as often as you need. </a:t>
            </a:r>
          </a:p>
          <a:p>
            <a:endParaRPr lang="en-US" b="1" dirty="0" smtClean="0"/>
          </a:p>
          <a:p>
            <a:r>
              <a:rPr lang="en-US" b="1" dirty="0" smtClean="0"/>
              <a:t>Job Alerts</a:t>
            </a:r>
            <a:r>
              <a:rPr lang="en-US" dirty="0" smtClean="0"/>
              <a:t>: You will receive Job Alerts automatically via email with jobs that meet your criteria. </a:t>
            </a:r>
          </a:p>
          <a:p>
            <a:endParaRPr lang="en-US" b="1" dirty="0" smtClean="0"/>
          </a:p>
          <a:p>
            <a:r>
              <a:rPr lang="en-US" b="1" dirty="0" smtClean="0"/>
              <a:t>Resume Posting</a:t>
            </a:r>
            <a:r>
              <a:rPr lang="en-US" dirty="0" smtClean="0"/>
              <a:t>: Post up to 10 resumes and be found by employers looking to hire people like you. </a:t>
            </a:r>
          </a:p>
          <a:p>
            <a:endParaRPr lang="en-US" b="1" dirty="0" smtClean="0"/>
          </a:p>
          <a:p>
            <a:r>
              <a:rPr lang="en-US" b="1" dirty="0" smtClean="0"/>
              <a:t>Apply Online</a:t>
            </a:r>
            <a:r>
              <a:rPr lang="en-US" dirty="0" smtClean="0"/>
              <a:t>: If you find a job on their website you can apply online with confidence using one of your pre-posted resumes. </a:t>
            </a:r>
          </a:p>
          <a:p>
            <a:endParaRPr lang="en-US" b="1" dirty="0" smtClean="0"/>
          </a:p>
          <a:p>
            <a:r>
              <a:rPr lang="en-US" b="1" dirty="0" smtClean="0"/>
              <a:t>Articles &amp; Newsletters</a:t>
            </a:r>
            <a:r>
              <a:rPr lang="en-US" dirty="0" smtClean="0"/>
              <a:t>: Receive optional </a:t>
            </a:r>
            <a:r>
              <a:rPr lang="en-US" i="1" dirty="0" smtClean="0"/>
              <a:t>Career Connection</a:t>
            </a:r>
            <a:r>
              <a:rPr lang="en-US" dirty="0" smtClean="0"/>
              <a:t> newsletters packed with job hunting info that you can really use.</a:t>
            </a:r>
          </a:p>
          <a:p>
            <a:endParaRPr lang="en-US" b="1" dirty="0" smtClean="0"/>
          </a:p>
          <a:p>
            <a:r>
              <a:rPr lang="en-US" b="1" dirty="0" smtClean="0"/>
              <a:t>Exclusive Events</a:t>
            </a:r>
            <a:r>
              <a:rPr lang="en-US" dirty="0" smtClean="0"/>
              <a:t>: Get invited to exclusive career events and webinars that match your interests.</a:t>
            </a:r>
          </a:p>
        </p:txBody>
      </p:sp>
      <p:sp>
        <p:nvSpPr>
          <p:cNvPr id="4" name="Slide Number Placeholder 3"/>
          <p:cNvSpPr>
            <a:spLocks noGrp="1"/>
          </p:cNvSpPr>
          <p:nvPr>
            <p:ph type="sldNum" sz="quarter" idx="5"/>
          </p:nvPr>
        </p:nvSpPr>
        <p:spPr/>
        <p:txBody>
          <a:bodyPr/>
          <a:lstStyle/>
          <a:p>
            <a:pPr>
              <a:defRPr/>
            </a:pPr>
            <a:fld id="{C889FDD6-59CF-44BF-B73D-29CAA5D753B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image" Target="../media/image1.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slideMaster" Target="../slideMasters/slideMaster1.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custDataLst>
                <p:tags r:id="rId3"/>
              </p:custDataLst>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n-US">
                <a:latin typeface="Times New Roman" pitchFamily="18" charset="0"/>
              </a:endParaRPr>
            </a:p>
          </p:txBody>
        </p:sp>
        <p:sp>
          <p:nvSpPr>
            <p:cNvPr id="6" name="Rectangle 4"/>
            <p:cNvSpPr>
              <a:spLocks noChangeArrowheads="1"/>
            </p:cNvSpPr>
            <p:nvPr>
              <p:custDataLst>
                <p:tags r:id="rId4"/>
              </p:custDataLst>
            </p:nvPr>
          </p:nvSpPr>
          <p:spPr bwMode="hidden">
            <a:xfrm>
              <a:off x="1081" y="1065"/>
              <a:ext cx="4679" cy="1596"/>
            </a:xfrm>
            <a:prstGeom prst="rect">
              <a:avLst/>
            </a:prstGeom>
            <a:solidFill>
              <a:schemeClr val="bg2"/>
            </a:solidFill>
            <a:ln w="9525">
              <a:noFill/>
              <a:miter lim="800000"/>
              <a:headEnd/>
              <a:tailEnd/>
            </a:ln>
          </p:spPr>
          <p:txBody>
            <a:bodyPr/>
            <a:lstStyle/>
            <a:p>
              <a:endParaRPr lang="en-US">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p:custDataLst>
                  <p:tags r:id="rId5"/>
                </p:custDataLst>
              </p:nvPr>
            </p:nvSpPr>
            <p:spPr bwMode="auto">
              <a:xfrm>
                <a:off x="361" y="2257"/>
                <a:ext cx="363" cy="404"/>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9" name="Rectangle 7"/>
              <p:cNvSpPr>
                <a:spLocks noChangeArrowheads="1"/>
              </p:cNvSpPr>
              <p:nvPr>
                <p:custDataLst>
                  <p:tags r:id="rId6"/>
                </p:custDataLst>
              </p:nvPr>
            </p:nvSpPr>
            <p:spPr bwMode="auto">
              <a:xfrm>
                <a:off x="1081" y="1065"/>
                <a:ext cx="362" cy="405"/>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0" name="Rectangle 8"/>
              <p:cNvSpPr>
                <a:spLocks noChangeArrowheads="1"/>
              </p:cNvSpPr>
              <p:nvPr>
                <p:custDataLst>
                  <p:tags r:id="rId7"/>
                </p:custDataLst>
              </p:nvPr>
            </p:nvSpPr>
            <p:spPr bwMode="auto">
              <a:xfrm>
                <a:off x="1437" y="672"/>
                <a:ext cx="369" cy="400"/>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1" name="Rectangle 9"/>
              <p:cNvSpPr>
                <a:spLocks noChangeArrowheads="1"/>
              </p:cNvSpPr>
              <p:nvPr>
                <p:custDataLst>
                  <p:tags r:id="rId8"/>
                </p:custDataLst>
              </p:nvPr>
            </p:nvSpPr>
            <p:spPr bwMode="auto">
              <a:xfrm>
                <a:off x="719" y="2257"/>
                <a:ext cx="368" cy="404"/>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2" name="Rectangle 10"/>
              <p:cNvSpPr>
                <a:spLocks noChangeArrowheads="1"/>
              </p:cNvSpPr>
              <p:nvPr>
                <p:custDataLst>
                  <p:tags r:id="rId9"/>
                </p:custDataLst>
              </p:nvPr>
            </p:nvSpPr>
            <p:spPr bwMode="auto">
              <a:xfrm>
                <a:off x="1437" y="1065"/>
                <a:ext cx="369" cy="405"/>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13" name="Rectangle 11"/>
              <p:cNvSpPr>
                <a:spLocks noChangeArrowheads="1"/>
              </p:cNvSpPr>
              <p:nvPr>
                <p:custDataLst>
                  <p:tags r:id="rId10"/>
                </p:custDataLst>
              </p:nvPr>
            </p:nvSpPr>
            <p:spPr bwMode="auto">
              <a:xfrm>
                <a:off x="719" y="1464"/>
                <a:ext cx="368" cy="399"/>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4" name="Rectangle 12"/>
              <p:cNvSpPr>
                <a:spLocks noChangeArrowheads="1"/>
              </p:cNvSpPr>
              <p:nvPr>
                <p:custDataLst>
                  <p:tags r:id="rId11"/>
                </p:custDataLst>
              </p:nvPr>
            </p:nvSpPr>
            <p:spPr bwMode="auto">
              <a:xfrm>
                <a:off x="0" y="1464"/>
                <a:ext cx="367" cy="399"/>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5" name="Rectangle 13"/>
              <p:cNvSpPr>
                <a:spLocks noChangeArrowheads="1"/>
              </p:cNvSpPr>
              <p:nvPr>
                <p:custDataLst>
                  <p:tags r:id="rId12"/>
                </p:custDataLst>
              </p:nvPr>
            </p:nvSpPr>
            <p:spPr bwMode="auto">
              <a:xfrm>
                <a:off x="1081" y="1464"/>
                <a:ext cx="362" cy="399"/>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16" name="Rectangle 14"/>
              <p:cNvSpPr>
                <a:spLocks noChangeArrowheads="1"/>
              </p:cNvSpPr>
              <p:nvPr>
                <p:custDataLst>
                  <p:tags r:id="rId13"/>
                </p:custDataLst>
              </p:nvPr>
            </p:nvSpPr>
            <p:spPr bwMode="auto">
              <a:xfrm>
                <a:off x="361" y="1857"/>
                <a:ext cx="363" cy="406"/>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7" name="Rectangle 15"/>
              <p:cNvSpPr>
                <a:spLocks noChangeArrowheads="1"/>
              </p:cNvSpPr>
              <p:nvPr>
                <p:custDataLst>
                  <p:tags r:id="rId14"/>
                </p:custDataLst>
              </p:nvPr>
            </p:nvSpPr>
            <p:spPr bwMode="auto">
              <a:xfrm>
                <a:off x="719" y="1857"/>
                <a:ext cx="368" cy="406"/>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grpSp>
      </p:grpSp>
      <p:pic>
        <p:nvPicPr>
          <p:cNvPr id="18" name="Picture 30" descr="msl-logo-trans-true150.gif"/>
          <p:cNvPicPr>
            <a:picLocks noChangeAspect="1"/>
          </p:cNvPicPr>
          <p:nvPr/>
        </p:nvPicPr>
        <p:blipFill>
          <a:blip r:embed="rId16"/>
          <a:srcRect/>
          <a:stretch>
            <a:fillRect/>
          </a:stretch>
        </p:blipFill>
        <p:spPr bwMode="auto">
          <a:xfrm>
            <a:off x="6705600" y="6324600"/>
            <a:ext cx="1428750" cy="361950"/>
          </a:xfrm>
          <a:prstGeom prst="rect">
            <a:avLst/>
          </a:prstGeom>
          <a:noFill/>
          <a:ln w="9525">
            <a:noFill/>
            <a:miter lim="800000"/>
            <a:headEnd/>
            <a:tailEnd/>
          </a:ln>
        </p:spPr>
      </p:pic>
      <p:sp>
        <p:nvSpPr>
          <p:cNvPr id="12307" name="Rectangle 19"/>
          <p:cNvSpPr>
            <a:spLocks noGrp="1" noChangeArrowheads="1"/>
          </p:cNvSpPr>
          <p:nvPr>
            <p:ph type="ctrTitle"/>
            <p:custDataLst>
              <p:tags r:id="rId1"/>
            </p:custDataLst>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308" name="Rectangle 20"/>
          <p:cNvSpPr>
            <a:spLocks noGrp="1" noChangeArrowheads="1"/>
          </p:cNvSpPr>
          <p:nvPr>
            <p:ph type="subTitle" idx="1"/>
            <p:custDataLst>
              <p:tags r:id="rId2"/>
            </p:custDataLst>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1"/>
          </p:nvPr>
        </p:nvSpPr>
        <p:spPr/>
        <p:txBody>
          <a:bodyPr/>
          <a:lstStyle>
            <a:lvl1pPr>
              <a:buFontTx/>
              <a:buChar char="•"/>
              <a:defRPr/>
            </a:lvl1pPr>
          </a:lstStyle>
          <a:p>
            <a:pPr>
              <a:defRPr/>
            </a:pPr>
            <a:fld id="{1B588D0C-5685-430F-9AE1-54F2B0AB64A7}" type="slidenum">
              <a:rPr lang="en-US"/>
              <a:pPr>
                <a:defRPr/>
              </a:pPr>
              <a:t>‹#›</a:t>
            </a:fld>
            <a:endParaRPr lang="en-US" dirty="0"/>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fld id="{3F0B0BF6-3DD4-44EE-B0EA-F8BE1C0703DC}" type="datetimeFigureOut">
              <a:rPr lang="en-US"/>
              <a:pPr>
                <a:defRPr/>
              </a:pPr>
              <a:t>9/21/2011</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1"/>
          </p:nvPr>
        </p:nvSpPr>
        <p:spPr/>
        <p:txBody>
          <a:bodyPr/>
          <a:lstStyle>
            <a:lvl1pPr>
              <a:buFontTx/>
              <a:buChar char="•"/>
              <a:defRPr/>
            </a:lvl1pPr>
          </a:lstStyle>
          <a:p>
            <a:pPr>
              <a:defRPr/>
            </a:pPr>
            <a:fld id="{48BC315B-0C52-4AF7-B92B-C894EFA96620}" type="slidenum">
              <a:rPr lang="en-US"/>
              <a:pPr>
                <a:defRPr/>
              </a:pPr>
              <a:t>‹#›</a:t>
            </a:fld>
            <a:endParaRPr lang="en-US" dirty="0"/>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fld id="{550A1D99-67C7-42C5-BE30-2FF71CB2AF1C}" type="datetimeFigureOut">
              <a:rPr lang="en-US"/>
              <a:pPr>
                <a:defRPr/>
              </a:pPr>
              <a:t>9/21/2011</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3"/>
          <p:cNvSpPr>
            <a:spLocks noGrp="1" noChangeArrowheads="1"/>
          </p:cNvSpPr>
          <p:nvPr>
            <p:ph type="sldNum" sz="quarter" idx="10"/>
          </p:nvPr>
        </p:nvSpPr>
        <p:spPr/>
        <p:txBody>
          <a:bodyPr/>
          <a:lstStyle>
            <a:lvl1pPr>
              <a:buFontTx/>
              <a:buChar char="•"/>
              <a:defRPr/>
            </a:lvl1pPr>
          </a:lstStyle>
          <a:p>
            <a:pPr>
              <a:defRPr/>
            </a:pPr>
            <a:fld id="{2F764CDB-C5F6-46CE-888B-6EACFAB456D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custDataLst>
              <p:tags r:id="rId3"/>
            </p:custDataLst>
          </p:nvPr>
        </p:nvSpPr>
        <p:spPr/>
        <p:txBody>
          <a:bodyPr/>
          <a:lstStyle>
            <a:lvl1pPr>
              <a:buFontTx/>
              <a:buChar char="•"/>
              <a:defRPr/>
            </a:lvl1pPr>
          </a:lstStyle>
          <a:p>
            <a:pPr>
              <a:defRPr/>
            </a:pPr>
            <a:fld id="{201FB619-9DE8-402F-B35C-4DE8A0D1A9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buFontTx/>
              <a:buChar char="•"/>
              <a:defRPr/>
            </a:lvl1pPr>
          </a:lstStyle>
          <a:p>
            <a:pPr>
              <a:defRPr/>
            </a:pPr>
            <a:fld id="{FD3E9F8F-9852-479B-9206-A4FB967FF10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custDataLst>
              <p:tags r:id="rId4"/>
            </p:custDataLst>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1"/>
            <p:custDataLst>
              <p:tags r:id="rId5"/>
            </p:custDataLst>
          </p:nvPr>
        </p:nvSpPr>
        <p:spPr/>
        <p:txBody>
          <a:bodyPr/>
          <a:lstStyle>
            <a:lvl1pPr>
              <a:buFontTx/>
              <a:buChar char="•"/>
              <a:defRPr/>
            </a:lvl1pPr>
          </a:lstStyle>
          <a:p>
            <a:pPr>
              <a:defRPr/>
            </a:pPr>
            <a:fld id="{5B882F5C-6EFA-4DF2-B326-CA351CB72CFE}" type="slidenum">
              <a:rPr lang="en-US"/>
              <a:pPr>
                <a:defRPr/>
              </a:pPr>
              <a:t>‹#›</a:t>
            </a:fld>
            <a:endParaRPr lang="en-US" dirty="0"/>
          </a:p>
        </p:txBody>
      </p:sp>
      <p:sp>
        <p:nvSpPr>
          <p:cNvPr id="7" name="Date Placeholder 6"/>
          <p:cNvSpPr>
            <a:spLocks noGrp="1"/>
          </p:cNvSpPr>
          <p:nvPr>
            <p:ph type="dt" sz="half" idx="12"/>
            <p:custDataLst>
              <p:tags r:id="rId6"/>
            </p:custDataLst>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fld id="{7FE4DBEB-0BC8-4D74-B476-82F4A21B44AB}" type="datetimeFigureOut">
              <a:rPr lang="en-US"/>
              <a:pPr>
                <a:defRPr/>
              </a:pPr>
              <a:t>9/21/2011</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1"/>
          </p:nvPr>
        </p:nvSpPr>
        <p:spPr/>
        <p:txBody>
          <a:bodyPr/>
          <a:lstStyle>
            <a:lvl1pPr>
              <a:buFontTx/>
              <a:buChar char="•"/>
              <a:defRPr/>
            </a:lvl1pPr>
          </a:lstStyle>
          <a:p>
            <a:pPr>
              <a:defRPr/>
            </a:pPr>
            <a:fld id="{80166B16-9A16-402C-960E-26F2CDC46B39}" type="slidenum">
              <a:rPr lang="en-US"/>
              <a:pPr>
                <a:defRPr/>
              </a:pPr>
              <a:t>‹#›</a:t>
            </a:fld>
            <a:endParaRPr lang="en-US" dirty="0"/>
          </a:p>
        </p:txBody>
      </p:sp>
      <p:sp>
        <p:nvSpPr>
          <p:cNvPr id="5" name="Date Placeholder 4"/>
          <p:cNvSpPr>
            <a:spLocks noGrp="1"/>
          </p:cNvSpPr>
          <p:nvPr>
            <p:ph type="dt" sz="half" idx="12"/>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fld id="{46A5A38E-8D80-472E-B689-21D2AB75A027}" type="datetimeFigureOut">
              <a:rPr lang="en-US"/>
              <a:pPr>
                <a:defRPr/>
              </a:pPr>
              <a:t>9/21/2011</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3" name="Slide Number Placeholder 2"/>
          <p:cNvSpPr>
            <a:spLocks noGrp="1"/>
          </p:cNvSpPr>
          <p:nvPr>
            <p:ph type="sldNum" sz="quarter" idx="11"/>
          </p:nvPr>
        </p:nvSpPr>
        <p:spPr/>
        <p:txBody>
          <a:bodyPr/>
          <a:lstStyle>
            <a:lvl1pPr>
              <a:buFontTx/>
              <a:buChar char="•"/>
              <a:defRPr/>
            </a:lvl1pPr>
          </a:lstStyle>
          <a:p>
            <a:pPr>
              <a:defRPr/>
            </a:pPr>
            <a:fld id="{0C09FC83-142E-470E-90D2-244564F6089D}" type="slidenum">
              <a:rPr lang="en-US"/>
              <a:pPr>
                <a:defRPr/>
              </a:pPr>
              <a:t>‹#›</a:t>
            </a:fld>
            <a:endParaRPr lang="en-US" dirty="0"/>
          </a:p>
        </p:txBody>
      </p:sp>
      <p:sp>
        <p:nvSpPr>
          <p:cNvPr id="4" name="Date Placeholder 3"/>
          <p:cNvSpPr>
            <a:spLocks noGrp="1"/>
          </p:cNvSpPr>
          <p:nvPr>
            <p:ph type="dt" sz="half" idx="12"/>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fld id="{268831FD-C155-44BD-A7AA-6563078C2A3C}" type="datetimeFigureOut">
              <a:rPr lang="en-US"/>
              <a:pPr>
                <a:defRPr/>
              </a:pPr>
              <a:t>9/21/2011</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custDataLst>
              <p:tags r:id="rId4"/>
            </p:custDataLst>
          </p:nvPr>
        </p:nvSpPr>
        <p:spPr/>
        <p:txBody>
          <a:bodyPr/>
          <a:lstStyle>
            <a:lvl1pPr>
              <a:buFontTx/>
              <a:buChar char="•"/>
              <a:defRPr/>
            </a:lvl1pPr>
          </a:lstStyle>
          <a:p>
            <a:pPr>
              <a:defRPr/>
            </a:pPr>
            <a:fld id="{478E002C-51C8-46CF-88B4-B2C3DD352C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1"/>
          </p:nvPr>
        </p:nvSpPr>
        <p:spPr/>
        <p:txBody>
          <a:bodyPr/>
          <a:lstStyle>
            <a:lvl1pPr>
              <a:buFontTx/>
              <a:buChar char="•"/>
              <a:defRPr/>
            </a:lvl1pPr>
          </a:lstStyle>
          <a:p>
            <a:pPr>
              <a:defRPr/>
            </a:pPr>
            <a:fld id="{9D0F8D1D-B0AF-4A77-91ED-42958BF2A5F2}" type="slidenum">
              <a:rPr lang="en-US"/>
              <a:pPr>
                <a:defRPr/>
              </a:pPr>
              <a:t>‹#›</a:t>
            </a:fld>
            <a:endParaRPr lang="en-US" dirty="0"/>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fld id="{B33C5BB6-862B-407A-AA67-5949F9AB960C}" type="datetimeFigureOut">
              <a:rPr lang="en-US"/>
              <a:pPr>
                <a:defRPr/>
              </a:pPr>
              <a:t>9/21/2011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sldNum" sz="quarter" idx="4"/>
            <p:custDataLst>
              <p:tags r:id="rId14"/>
            </p:custDataLst>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buFontTx/>
              <a:buNone/>
              <a:defRPr sz="1200">
                <a:latin typeface="Arial Black" pitchFamily="34" charset="0"/>
              </a:defRPr>
            </a:lvl1pPr>
          </a:lstStyle>
          <a:p>
            <a:pPr>
              <a:defRPr/>
            </a:pPr>
            <a:fld id="{C57845E1-21C3-47E9-A4E3-89E13D3A2276}" type="slidenum">
              <a:rPr lang="en-US"/>
              <a:pPr>
                <a:defRPr/>
              </a:pPr>
              <a:t>‹#›</a:t>
            </a:fld>
            <a:endParaRPr lang="en-US" dirty="0"/>
          </a:p>
        </p:txBody>
      </p:sp>
      <p:grpSp>
        <p:nvGrpSpPr>
          <p:cNvPr id="1027" name="Group 4"/>
          <p:cNvGrpSpPr>
            <a:grpSpLocks/>
          </p:cNvGrpSpPr>
          <p:nvPr/>
        </p:nvGrpSpPr>
        <p:grpSpPr bwMode="auto">
          <a:xfrm>
            <a:off x="0" y="0"/>
            <a:ext cx="9144000" cy="546100"/>
            <a:chOff x="0" y="0"/>
            <a:chExt cx="5760" cy="344"/>
          </a:xfrm>
        </p:grpSpPr>
        <p:sp>
          <p:nvSpPr>
            <p:cNvPr id="1031" name="Rectangle 5"/>
            <p:cNvSpPr>
              <a:spLocks noChangeArrowheads="1"/>
            </p:cNvSpPr>
            <p:nvPr>
              <p:custDataLst>
                <p:tags r:id="rId17"/>
              </p:custDataLst>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n-US">
                <a:latin typeface="Times New Roman" pitchFamily="18" charset="0"/>
              </a:endParaRPr>
            </a:p>
          </p:txBody>
        </p:sp>
        <p:sp>
          <p:nvSpPr>
            <p:cNvPr id="1032" name="Rectangle 6"/>
            <p:cNvSpPr>
              <a:spLocks noChangeArrowheads="1"/>
            </p:cNvSpPr>
            <p:nvPr>
              <p:custDataLst>
                <p:tags r:id="rId18"/>
              </p:custDataLst>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a:latin typeface="Times New Roman" pitchFamily="18" charset="0"/>
              </a:endParaRPr>
            </a:p>
          </p:txBody>
        </p:sp>
        <p:sp>
          <p:nvSpPr>
            <p:cNvPr id="1033" name="Rectangle 7"/>
            <p:cNvSpPr>
              <a:spLocks noChangeArrowheads="1"/>
            </p:cNvSpPr>
            <p:nvPr>
              <p:custDataLst>
                <p:tags r:id="rId19"/>
              </p:custDataLst>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 name="Rectangle 8"/>
            <p:cNvSpPr>
              <a:spLocks noChangeArrowheads="1"/>
            </p:cNvSpPr>
            <p:nvPr>
              <p:custDataLst>
                <p:tags r:id="rId20"/>
              </p:custDataLst>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5" name="Rectangle 9"/>
            <p:cNvSpPr>
              <a:spLocks noChangeArrowheads="1"/>
            </p:cNvSpPr>
            <p:nvPr>
              <p:custDataLst>
                <p:tags r:id="rId21"/>
              </p:custDataLst>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6" name="Rectangle 10"/>
            <p:cNvSpPr>
              <a:spLocks noChangeArrowheads="1"/>
            </p:cNvSpPr>
            <p:nvPr>
              <p:custDataLst>
                <p:tags r:id="rId22"/>
              </p:custDataLst>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7" name="Rectangle 11"/>
            <p:cNvSpPr>
              <a:spLocks noChangeArrowheads="1"/>
            </p:cNvSpPr>
            <p:nvPr>
              <p:custDataLst>
                <p:tags r:id="rId23"/>
              </p:custDataLst>
            </p:nvPr>
          </p:nvSpPr>
          <p:spPr bwMode="auto">
            <a:xfrm>
              <a:off x="83" y="86"/>
              <a:ext cx="89" cy="87"/>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038" name="Rectangle 12"/>
            <p:cNvSpPr>
              <a:spLocks noChangeArrowheads="1"/>
            </p:cNvSpPr>
            <p:nvPr>
              <p:custDataLst>
                <p:tags r:id="rId24"/>
              </p:custDataLst>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9" name="Rectangle 13"/>
            <p:cNvSpPr>
              <a:spLocks noChangeArrowheads="1"/>
            </p:cNvSpPr>
            <p:nvPr>
              <p:custDataLst>
                <p:tags r:id="rId25"/>
              </p:custDataLst>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028" name="Rectangle 14"/>
          <p:cNvSpPr>
            <a:spLocks noGrp="1" noChangeArrowheads="1"/>
          </p:cNvSpPr>
          <p:nvPr>
            <p:ph type="title"/>
            <p:custDataLst>
              <p:tags r:id="rId15"/>
            </p:custDataLst>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custDataLst>
              <p:tags r:id="rId16"/>
            </p:custDataLst>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16" descr="msl-logo-trans-true150.gif"/>
          <p:cNvPicPr>
            <a:picLocks noChangeAspect="1"/>
          </p:cNvPicPr>
          <p:nvPr/>
        </p:nvPicPr>
        <p:blipFill>
          <a:blip r:embed="rId26"/>
          <a:srcRect/>
          <a:stretch>
            <a:fillRect/>
          </a:stretch>
        </p:blipFill>
        <p:spPr bwMode="auto">
          <a:xfrm>
            <a:off x="6705600" y="6324600"/>
            <a:ext cx="142875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4.xml"/><Relationship Id="rId7" Type="http://schemas.openxmlformats.org/officeDocument/2006/relationships/image" Target="../media/image12.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5.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image" Target="../media/image18.png"/><Relationship Id="rId4" Type="http://schemas.openxmlformats.org/officeDocument/2006/relationships/tags" Target="../tags/tag78.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83.xml"/><Relationship Id="rId7" Type="http://schemas.openxmlformats.org/officeDocument/2006/relationships/image" Target="../media/image19.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hyperlink" Target="http://www.monster.com/" TargetMode="External"/><Relationship Id="rId5" Type="http://schemas.openxmlformats.org/officeDocument/2006/relationships/notesSlide" Target="../notesSlides/notesSlide12.xml"/><Relationship Id="rId4" Type="http://schemas.openxmlformats.org/officeDocument/2006/relationships/slideLayout" Target="../slideLayouts/slideLayout4.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20.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1.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22.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1.pn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23.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93.xml"/></Relationships>
</file>

<file path=ppt/slides/_rels/slide16.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24.jpeg"/><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5.jpeg"/><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6.emf"/><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27.jpeg"/><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hyperlink" Target="http://www.mainecareercenter.com/resources/jobseekers.shtml"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bonneystaffing.com/" TargetMode="External"/><Relationship Id="rId3" Type="http://schemas.openxmlformats.org/officeDocument/2006/relationships/tags" Target="../tags/tag108.xml"/><Relationship Id="rId7" Type="http://schemas.openxmlformats.org/officeDocument/2006/relationships/hyperlink" Target="http://www.mainestaff.com/" TargetMode="Externa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hyperlink" Target="http://www.addecousa.com/" TargetMode="External"/><Relationship Id="rId11" Type="http://schemas.openxmlformats.org/officeDocument/2006/relationships/image" Target="../media/image28.jpeg"/><Relationship Id="rId5" Type="http://schemas.openxmlformats.org/officeDocument/2006/relationships/notesSlide" Target="../notesSlides/notesSlide20.xml"/><Relationship Id="rId10" Type="http://schemas.openxmlformats.org/officeDocument/2006/relationships/hyperlink" Target="http://www.kellyservices.com/" TargetMode="External"/><Relationship Id="rId4" Type="http://schemas.openxmlformats.org/officeDocument/2006/relationships/slideLayout" Target="../slideLayouts/slideLayout4.xml"/><Relationship Id="rId9" Type="http://schemas.openxmlformats.org/officeDocument/2006/relationships/hyperlink" Target="http://www.manpowerprofessional.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111.xml"/><Relationship Id="rId7" Type="http://schemas.openxmlformats.org/officeDocument/2006/relationships/image" Target="../media/image29.jpe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112.xml"/></Relationships>
</file>

<file path=ppt/slides/_rels/slide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4.xml"/><Relationship Id="rId7" Type="http://schemas.openxmlformats.org/officeDocument/2006/relationships/image" Target="../media/image8.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www.monster.com/" TargetMode="External"/><Relationship Id="rId3" Type="http://schemas.openxmlformats.org/officeDocument/2006/relationships/tags" Target="../tags/tag67.xml"/><Relationship Id="rId7" Type="http://schemas.openxmlformats.org/officeDocument/2006/relationships/hyperlink" Target="http://www.myjobwave.com/" TargetMode="External"/><Relationship Id="rId12" Type="http://schemas.openxmlformats.org/officeDocument/2006/relationships/image" Target="../media/image1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hyperlink" Target="http://www.indeed.com/" TargetMode="External"/><Relationship Id="rId11" Type="http://schemas.openxmlformats.org/officeDocument/2006/relationships/image" Target="../media/image11.png"/><Relationship Id="rId5" Type="http://schemas.openxmlformats.org/officeDocument/2006/relationships/notesSlide" Target="../notesSlides/notesSlide8.xml"/><Relationship Id="rId10"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hyperlink" Target="http://www.jobsinme.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70.xml"/><Relationship Id="rId7" Type="http://schemas.openxmlformats.org/officeDocument/2006/relationships/image" Target="../media/image1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custDataLst>
              <p:tags r:id="rId2"/>
            </p:custDataLst>
          </p:nvPr>
        </p:nvSpPr>
        <p:spPr>
          <a:xfrm>
            <a:off x="2274888" y="2133600"/>
            <a:ext cx="6858000" cy="533400"/>
          </a:xfrm>
        </p:spPr>
        <p:txBody>
          <a:bodyPr/>
          <a:lstStyle/>
          <a:p>
            <a:pPr eaLnBrk="1" hangingPunct="1"/>
            <a:r>
              <a:rPr lang="en-US" sz="4000" dirty="0" smtClean="0"/>
              <a:t/>
            </a:r>
            <a:br>
              <a:rPr lang="en-US" sz="4000" dirty="0" smtClean="0"/>
            </a:br>
            <a:r>
              <a:rPr lang="en-US" sz="4000" b="1" dirty="0" smtClean="0"/>
              <a:t>Maine State Library</a:t>
            </a:r>
          </a:p>
        </p:txBody>
      </p:sp>
      <p:sp>
        <p:nvSpPr>
          <p:cNvPr id="14339" name="Subtitle 2"/>
          <p:cNvSpPr>
            <a:spLocks noGrp="1"/>
          </p:cNvSpPr>
          <p:nvPr>
            <p:ph type="subTitle" idx="1"/>
            <p:custDataLst>
              <p:tags r:id="rId3"/>
            </p:custDataLst>
          </p:nvPr>
        </p:nvSpPr>
        <p:spPr>
          <a:xfrm>
            <a:off x="1752600" y="3124200"/>
            <a:ext cx="7391400" cy="1066800"/>
          </a:xfrm>
        </p:spPr>
        <p:txBody>
          <a:bodyPr/>
          <a:lstStyle/>
          <a:p>
            <a:pPr>
              <a:defRPr/>
            </a:pPr>
            <a:r>
              <a:rPr lang="en-US" sz="2800" dirty="0" smtClean="0">
                <a:solidFill>
                  <a:schemeClr val="bg1"/>
                </a:solidFill>
                <a:latin typeface="+mj-lt"/>
              </a:rPr>
              <a:t>How to Navigate Employment Websites</a:t>
            </a:r>
            <a:endParaRPr lang="en-US" sz="2800" b="1" dirty="0" smtClean="0">
              <a:solidFill>
                <a:schemeClr val="bg1"/>
              </a:solidFill>
            </a:endParaRPr>
          </a:p>
          <a:p>
            <a:pPr eaLnBrk="1" hangingPunct="1">
              <a:defRPr/>
            </a:pPr>
            <a:endParaRPr lang="en-US" sz="1800"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US" dirty="0" smtClean="0"/>
              <a:t>Employment Website: Indeed</a:t>
            </a:r>
            <a:endParaRPr lang="en-US" dirty="0"/>
          </a:p>
        </p:txBody>
      </p:sp>
      <p:pic>
        <p:nvPicPr>
          <p:cNvPr id="23554" name="Picture 7" descr="On the search query page you can see that the search defaults within 25 miles of the specific area that you entered.&#10;&#10;On the right side the number is displayed on how many listings are based on the search criteria you listed."/>
          <p:cNvPicPr>
            <a:picLocks noGrp="1" noChangeAspect="1" noChangeArrowheads="1"/>
          </p:cNvPicPr>
          <p:nvPr>
            <p:ph idx="1"/>
          </p:nvPr>
        </p:nvPicPr>
        <p:blipFill>
          <a:blip r:embed="rId6"/>
          <a:stretch>
            <a:fillRect/>
          </a:stretch>
        </p:blipFill>
        <p:spPr>
          <a:xfrm>
            <a:off x="347662" y="2895599"/>
            <a:ext cx="8339138" cy="2803219"/>
          </a:xfrm>
          <a:prstGeom prst="rect">
            <a:avLst/>
          </a:prstGeom>
          <a:ln>
            <a:noFill/>
          </a:ln>
          <a:effectLst>
            <a:outerShdw blurRad="292100" dist="139700" dir="2700000" algn="tl" rotWithShape="0">
              <a:srgbClr val="333333">
                <a:alpha val="65000"/>
              </a:srgbClr>
            </a:outerShdw>
          </a:effectLst>
        </p:spPr>
      </p:pic>
      <p:pic>
        <p:nvPicPr>
          <p:cNvPr id="23555" name="Picture 4"/>
          <p:cNvPicPr>
            <a:picLocks noChangeAspect="1" noChangeArrowheads="1"/>
          </p:cNvPicPr>
          <p:nvPr/>
        </p:nvPicPr>
        <p:blipFill>
          <a:blip r:embed="rId7"/>
          <a:srcRect/>
          <a:stretch>
            <a:fillRect/>
          </a:stretch>
        </p:blipFill>
        <p:spPr bwMode="auto">
          <a:xfrm>
            <a:off x="5595938" y="1447800"/>
            <a:ext cx="3200400" cy="1338263"/>
          </a:xfrm>
          <a:prstGeom prst="rect">
            <a:avLst/>
          </a:prstGeom>
          <a:noFill/>
          <a:ln w="9525">
            <a:noFill/>
            <a:miter lim="800000"/>
            <a:headEnd/>
            <a:tailEnd/>
          </a:ln>
          <a:effectLst/>
        </p:spPr>
      </p:pic>
      <p:pic>
        <p:nvPicPr>
          <p:cNvPr id="23556" name="Picture 4"/>
          <p:cNvPicPr>
            <a:picLocks noChangeAspect="1" noChangeArrowheads="1"/>
          </p:cNvPicPr>
          <p:nvPr/>
        </p:nvPicPr>
        <p:blipFill>
          <a:blip r:embed="rId8"/>
          <a:srcRect/>
          <a:stretch>
            <a:fillRect/>
          </a:stretch>
        </p:blipFill>
        <p:spPr bwMode="auto">
          <a:xfrm>
            <a:off x="6477000" y="6096000"/>
            <a:ext cx="1724025" cy="638175"/>
          </a:xfrm>
          <a:prstGeom prst="rect">
            <a:avLst/>
          </a:prstGeom>
          <a:noFill/>
          <a:ln w="9525">
            <a:noFill/>
            <a:miter lim="800000"/>
            <a:headEnd/>
            <a:tailEnd/>
          </a:ln>
          <a:effectLst/>
        </p:spPr>
      </p:pic>
      <p:sp>
        <p:nvSpPr>
          <p:cNvPr id="23557" name="Oval 4"/>
          <p:cNvSpPr>
            <a:spLocks noChangeArrowheads="1"/>
          </p:cNvSpPr>
          <p:nvPr>
            <p:custDataLst>
              <p:tags r:id="rId3"/>
            </p:custDataLst>
          </p:nvPr>
        </p:nvSpPr>
        <p:spPr bwMode="auto">
          <a:xfrm>
            <a:off x="7229475" y="3352800"/>
            <a:ext cx="1457325" cy="909638"/>
          </a:xfrm>
          <a:prstGeom prst="ellipse">
            <a:avLst/>
          </a:prstGeom>
          <a:noFill/>
          <a:ln w="28575" algn="ctr">
            <a:solidFill>
              <a:srgbClr val="FF0000"/>
            </a:solidFill>
            <a:round/>
            <a:headEnd/>
            <a:tailEnd/>
          </a:ln>
        </p:spPr>
        <p:txBody>
          <a:bodyPr/>
          <a:lstStyle/>
          <a:p>
            <a:pPr defTabSz="914400" eaLnBrk="0" hangingPunct="0"/>
            <a:endParaRPr lang="en-US"/>
          </a:p>
        </p:txBody>
      </p:sp>
      <p:cxnSp>
        <p:nvCxnSpPr>
          <p:cNvPr id="23558" name="Straight Arrow Connector 6"/>
          <p:cNvCxnSpPr>
            <a:cxnSpLocks noChangeShapeType="1"/>
          </p:cNvCxnSpPr>
          <p:nvPr/>
        </p:nvCxnSpPr>
        <p:spPr bwMode="auto">
          <a:xfrm flipH="1">
            <a:off x="2362200" y="3733800"/>
            <a:ext cx="1600200" cy="0"/>
          </a:xfrm>
          <a:prstGeom prst="straightConnector1">
            <a:avLst/>
          </a:prstGeom>
          <a:noFill/>
          <a:ln w="28575" algn="ctr">
            <a:solidFill>
              <a:srgbClr val="FF0000"/>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is page displays filters that allow you to narrow down your options based on the parameters you set for the search"/>
          <p:cNvPicPr>
            <a:picLocks noChangeAspect="1" noChangeArrowheads="1"/>
          </p:cNvPicPr>
          <p:nvPr/>
        </p:nvPicPr>
        <p:blipFill>
          <a:blip r:embed="rId9"/>
          <a:srcRect/>
          <a:stretch>
            <a:fillRect/>
          </a:stretch>
        </p:blipFill>
        <p:spPr bwMode="auto">
          <a:xfrm>
            <a:off x="228600" y="1905000"/>
            <a:ext cx="8729663" cy="4267200"/>
          </a:xfrm>
          <a:prstGeom prst="rect">
            <a:avLst/>
          </a:prstGeom>
          <a:ln>
            <a:noFill/>
          </a:ln>
          <a:effectLst>
            <a:outerShdw blurRad="292100" dist="139700" dir="2700000" algn="tl" rotWithShape="0">
              <a:srgbClr val="333333">
                <a:alpha val="65000"/>
              </a:srgbClr>
            </a:outerShdw>
          </a:effectLst>
        </p:spPr>
      </p:pic>
      <p:pic>
        <p:nvPicPr>
          <p:cNvPr id="24579" name="Picture 3"/>
          <p:cNvPicPr>
            <a:picLocks noChangeAspect="1" noChangeArrowheads="1"/>
          </p:cNvPicPr>
          <p:nvPr/>
        </p:nvPicPr>
        <p:blipFill>
          <a:blip r:embed="rId10"/>
          <a:srcRect/>
          <a:stretch>
            <a:fillRect/>
          </a:stretch>
        </p:blipFill>
        <p:spPr bwMode="auto">
          <a:xfrm>
            <a:off x="5997575" y="6172200"/>
            <a:ext cx="2765425" cy="576263"/>
          </a:xfrm>
          <a:prstGeom prst="rect">
            <a:avLst/>
          </a:prstGeom>
          <a:noFill/>
          <a:ln w="9525">
            <a:noFill/>
            <a:miter lim="800000"/>
            <a:headEnd/>
            <a:tailEnd/>
          </a:ln>
          <a:effectLst/>
        </p:spPr>
      </p:pic>
      <p:sp>
        <p:nvSpPr>
          <p:cNvPr id="24580" name="Oval 10"/>
          <p:cNvSpPr>
            <a:spLocks noChangeArrowheads="1"/>
          </p:cNvSpPr>
          <p:nvPr>
            <p:custDataLst>
              <p:tags r:id="rId2"/>
            </p:custDataLst>
          </p:nvPr>
        </p:nvSpPr>
        <p:spPr bwMode="auto">
          <a:xfrm>
            <a:off x="228600" y="3200400"/>
            <a:ext cx="1295400" cy="457200"/>
          </a:xfrm>
          <a:prstGeom prst="ellipse">
            <a:avLst/>
          </a:prstGeom>
          <a:noFill/>
          <a:ln w="28575" algn="ctr">
            <a:solidFill>
              <a:srgbClr val="FF0000"/>
            </a:solidFill>
            <a:round/>
            <a:headEnd/>
            <a:tailEnd/>
          </a:ln>
        </p:spPr>
        <p:txBody>
          <a:bodyPr/>
          <a:lstStyle/>
          <a:p>
            <a:pPr defTabSz="914400" eaLnBrk="0" hangingPunct="0"/>
            <a:endParaRPr lang="en-US"/>
          </a:p>
        </p:txBody>
      </p:sp>
      <p:sp>
        <p:nvSpPr>
          <p:cNvPr id="24581" name="Oval 11"/>
          <p:cNvSpPr>
            <a:spLocks noChangeArrowheads="1"/>
          </p:cNvSpPr>
          <p:nvPr>
            <p:custDataLst>
              <p:tags r:id="rId3"/>
            </p:custDataLst>
          </p:nvPr>
        </p:nvSpPr>
        <p:spPr bwMode="auto">
          <a:xfrm>
            <a:off x="228600" y="4648200"/>
            <a:ext cx="723900" cy="304800"/>
          </a:xfrm>
          <a:prstGeom prst="ellipse">
            <a:avLst/>
          </a:prstGeom>
          <a:noFill/>
          <a:ln w="28575" algn="ctr">
            <a:solidFill>
              <a:srgbClr val="FF0000"/>
            </a:solidFill>
            <a:round/>
            <a:headEnd/>
            <a:tailEnd/>
          </a:ln>
        </p:spPr>
        <p:txBody>
          <a:bodyPr/>
          <a:lstStyle/>
          <a:p>
            <a:pPr defTabSz="914400" eaLnBrk="0" hangingPunct="0"/>
            <a:endParaRPr lang="en-US"/>
          </a:p>
        </p:txBody>
      </p:sp>
      <p:sp>
        <p:nvSpPr>
          <p:cNvPr id="24582" name="Oval 12"/>
          <p:cNvSpPr>
            <a:spLocks noChangeArrowheads="1"/>
          </p:cNvSpPr>
          <p:nvPr>
            <p:custDataLst>
              <p:tags r:id="rId4"/>
            </p:custDataLst>
          </p:nvPr>
        </p:nvSpPr>
        <p:spPr bwMode="auto">
          <a:xfrm>
            <a:off x="381000" y="4953000"/>
            <a:ext cx="762000" cy="228600"/>
          </a:xfrm>
          <a:prstGeom prst="ellipse">
            <a:avLst/>
          </a:prstGeom>
          <a:noFill/>
          <a:ln w="28575" algn="ctr">
            <a:solidFill>
              <a:srgbClr val="FF0000"/>
            </a:solidFill>
            <a:round/>
            <a:headEnd/>
            <a:tailEnd/>
          </a:ln>
        </p:spPr>
        <p:txBody>
          <a:bodyPr/>
          <a:lstStyle/>
          <a:p>
            <a:pPr defTabSz="914400" eaLnBrk="0" hangingPunct="0"/>
            <a:endParaRPr lang="en-US"/>
          </a:p>
        </p:txBody>
      </p:sp>
      <p:sp>
        <p:nvSpPr>
          <p:cNvPr id="24583" name="Rectangle 15"/>
          <p:cNvSpPr>
            <a:spLocks noChangeArrowheads="1"/>
          </p:cNvSpPr>
          <p:nvPr>
            <p:custDataLst>
              <p:tags r:id="rId5"/>
            </p:custDataLst>
          </p:nvPr>
        </p:nvSpPr>
        <p:spPr bwMode="auto">
          <a:xfrm>
            <a:off x="2362200" y="3581400"/>
            <a:ext cx="2971800" cy="457200"/>
          </a:xfrm>
          <a:prstGeom prst="rect">
            <a:avLst/>
          </a:prstGeom>
          <a:noFill/>
          <a:ln w="28575" algn="ctr">
            <a:solidFill>
              <a:srgbClr val="FF0000"/>
            </a:solidFill>
            <a:round/>
            <a:headEnd/>
            <a:tailEnd/>
          </a:ln>
        </p:spPr>
        <p:txBody>
          <a:bodyPr/>
          <a:lstStyle/>
          <a:p>
            <a:pPr defTabSz="914400" eaLnBrk="0" hangingPunct="0"/>
            <a:endParaRPr lang="en-US"/>
          </a:p>
        </p:txBody>
      </p:sp>
      <p:sp>
        <p:nvSpPr>
          <p:cNvPr id="24584" name="Title 1"/>
          <p:cNvSpPr>
            <a:spLocks noGrp="1"/>
          </p:cNvSpPr>
          <p:nvPr>
            <p:ph type="title"/>
            <p:custDataLst>
              <p:tags r:id="rId6"/>
            </p:custDataLst>
          </p:nvPr>
        </p:nvSpPr>
        <p:spPr/>
        <p:txBody>
          <a:bodyPr/>
          <a:lstStyle/>
          <a:p>
            <a:r>
              <a:rPr lang="en-US" sz="3600" dirty="0" smtClean="0"/>
              <a:t>Indeed.com: Query Information</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2"/>
            </p:custDataLst>
          </p:nvPr>
        </p:nvSpPr>
        <p:spPr/>
        <p:txBody>
          <a:bodyPr/>
          <a:lstStyle/>
          <a:p>
            <a:r>
              <a:rPr lang="en-US" sz="3600" dirty="0" smtClean="0"/>
              <a:t>Monster.com</a:t>
            </a:r>
          </a:p>
        </p:txBody>
      </p:sp>
      <p:sp>
        <p:nvSpPr>
          <p:cNvPr id="25603" name="Content Placeholder 2"/>
          <p:cNvSpPr>
            <a:spLocks noGrp="1"/>
          </p:cNvSpPr>
          <p:nvPr>
            <p:ph sz="half" idx="1"/>
            <p:custDataLst>
              <p:tags r:id="rId3"/>
            </p:custDataLst>
          </p:nvPr>
        </p:nvSpPr>
        <p:spPr/>
        <p:txBody>
          <a:bodyPr/>
          <a:lstStyle/>
          <a:p>
            <a:r>
              <a:rPr lang="en-US" dirty="0" smtClean="0">
                <a:hlinkClick r:id="rId6"/>
              </a:rPr>
              <a:t>www.monster.com</a:t>
            </a:r>
            <a:endParaRPr lang="en-US" dirty="0" smtClean="0"/>
          </a:p>
          <a:p>
            <a:endParaRPr lang="en-US" dirty="0" smtClean="0"/>
          </a:p>
          <a:p>
            <a:r>
              <a:rPr lang="en-US" dirty="0" smtClean="0"/>
              <a:t>Search by:</a:t>
            </a:r>
          </a:p>
          <a:p>
            <a:pPr lvl="1"/>
            <a:r>
              <a:rPr lang="en-US" dirty="0" smtClean="0"/>
              <a:t>Keywords</a:t>
            </a:r>
          </a:p>
          <a:p>
            <a:pPr lvl="1"/>
            <a:r>
              <a:rPr lang="en-US" dirty="0" smtClean="0"/>
              <a:t>City &amp; State</a:t>
            </a:r>
          </a:p>
          <a:p>
            <a:pPr lvl="1"/>
            <a:endParaRPr lang="en-US" dirty="0" smtClean="0"/>
          </a:p>
          <a:p>
            <a:r>
              <a:rPr lang="en-US" dirty="0" smtClean="0"/>
              <a:t>You can also post your resume</a:t>
            </a:r>
          </a:p>
        </p:txBody>
      </p:sp>
      <p:pic>
        <p:nvPicPr>
          <p:cNvPr id="25604" name="Picture 5" descr="Displayed is the log-in screen for monster.com.  Simply type in keyowrds for the position you are looking for and what city and state.  This is an excellent website if you are searching out of state."/>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rcRect/>
          <a:stretch>
            <a:fillRect/>
          </a:stretch>
        </p:blipFill>
        <p:spPr bwMode="auto">
          <a:xfrm>
            <a:off x="5410200" y="1600200"/>
            <a:ext cx="3609975" cy="5153025"/>
          </a:xfrm>
          <a:prstGeom prst="rect">
            <a:avLst/>
          </a:prstGeom>
          <a:ln>
            <a:noFill/>
          </a:ln>
          <a:effectLst>
            <a:outerShdw blurRad="292100" dist="139700" dir="2700000" algn="tl" rotWithShape="0">
              <a:srgbClr val="333333">
                <a:alpha val="65000"/>
              </a:srgbClr>
            </a:outerShdw>
          </a:effectLst>
          <a:scene3d>
            <a:camera prst="obliqueBottomRight"/>
            <a:lightRig rig="threePt" dir="t"/>
          </a:scene3d>
        </p:spPr>
      </p:pic>
      <p:pic>
        <p:nvPicPr>
          <p:cNvPr id="25605" name="Picture 3"/>
          <p:cNvPicPr>
            <a:picLocks noChangeAspect="1" noChangeArrowheads="1"/>
          </p:cNvPicPr>
          <p:nvPr/>
        </p:nvPicPr>
        <p:blipFill>
          <a:blip r:embed="rId9"/>
          <a:srcRect/>
          <a:stretch>
            <a:fillRect/>
          </a:stretch>
        </p:blipFill>
        <p:spPr bwMode="auto">
          <a:xfrm>
            <a:off x="7537450" y="457200"/>
            <a:ext cx="1149350" cy="13716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2"/>
            </p:custDataLst>
          </p:nvPr>
        </p:nvSpPr>
        <p:spPr/>
        <p:txBody>
          <a:bodyPr/>
          <a:lstStyle/>
          <a:p>
            <a:r>
              <a:rPr lang="en-US" sz="3600" dirty="0" smtClean="0"/>
              <a:t>Monster.com: Query Listing</a:t>
            </a:r>
          </a:p>
        </p:txBody>
      </p:sp>
      <p:pic>
        <p:nvPicPr>
          <p:cNvPr id="26627" name="Picture 3"/>
          <p:cNvPicPr>
            <a:picLocks noChangeAspect="1" noChangeArrowheads="1"/>
          </p:cNvPicPr>
          <p:nvPr/>
        </p:nvPicPr>
        <p:blipFill>
          <a:blip r:embed="rId6"/>
          <a:srcRect/>
          <a:stretch>
            <a:fillRect/>
          </a:stretch>
        </p:blipFill>
        <p:spPr bwMode="auto">
          <a:xfrm>
            <a:off x="7315200" y="600075"/>
            <a:ext cx="1149350" cy="1371600"/>
          </a:xfrm>
          <a:prstGeom prst="rect">
            <a:avLst/>
          </a:prstGeom>
          <a:noFill/>
          <a:ln w="9525">
            <a:noFill/>
            <a:miter lim="800000"/>
            <a:headEnd/>
            <a:tailEnd/>
          </a:ln>
          <a:effectLst/>
        </p:spPr>
      </p:pic>
      <p:pic>
        <p:nvPicPr>
          <p:cNvPr id="26628" name="Picture 7" descr="Once you have some results, you can narrow your listing by utilizing the filters on the left side of the screen."/>
          <p:cNvPicPr>
            <a:picLocks noChangeAspect="1" noChangeArrowheads="1"/>
          </p:cNvPicPr>
          <p:nvPr/>
        </p:nvPicPr>
        <p:blipFill>
          <a:blip r:embed="rId7"/>
          <a:srcRect/>
          <a:stretch>
            <a:fillRect/>
          </a:stretch>
        </p:blipFill>
        <p:spPr bwMode="auto">
          <a:xfrm>
            <a:off x="962025" y="2133600"/>
            <a:ext cx="7419975" cy="4457700"/>
          </a:xfrm>
          <a:prstGeom prst="rect">
            <a:avLst/>
          </a:prstGeom>
          <a:noFill/>
          <a:ln w="9525">
            <a:noFill/>
            <a:miter lim="800000"/>
            <a:headEnd/>
            <a:tailEnd/>
          </a:ln>
          <a:effectLst/>
        </p:spPr>
      </p:pic>
      <p:sp>
        <p:nvSpPr>
          <p:cNvPr id="26629" name="Rectangle 1"/>
          <p:cNvSpPr>
            <a:spLocks noChangeArrowheads="1"/>
          </p:cNvSpPr>
          <p:nvPr>
            <p:custDataLst>
              <p:tags r:id="rId3"/>
            </p:custDataLst>
          </p:nvPr>
        </p:nvSpPr>
        <p:spPr bwMode="auto">
          <a:xfrm>
            <a:off x="2667000" y="5334000"/>
            <a:ext cx="2362200" cy="914400"/>
          </a:xfrm>
          <a:prstGeom prst="rect">
            <a:avLst/>
          </a:prstGeom>
          <a:noFill/>
          <a:ln w="28575" algn="ctr">
            <a:solidFill>
              <a:srgbClr val="FF0000"/>
            </a:solidFill>
            <a:round/>
            <a:headEnd/>
            <a:tailEnd/>
          </a:ln>
        </p:spPr>
        <p:txBody>
          <a:bodyPr/>
          <a:lstStyle/>
          <a:p>
            <a:pPr defTabSz="914400" eaLnBrk="0" hangingPunct="0"/>
            <a:endParaRPr lang="en-US"/>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custDataLst>
              <p:tags r:id="rId2"/>
            </p:custDataLst>
          </p:nvPr>
        </p:nvSpPr>
        <p:spPr/>
        <p:txBody>
          <a:bodyPr/>
          <a:lstStyle/>
          <a:p>
            <a:r>
              <a:rPr lang="en-US" sz="3600" dirty="0" smtClean="0"/>
              <a:t>MyJobWave.com</a:t>
            </a:r>
          </a:p>
        </p:txBody>
      </p:sp>
      <p:sp>
        <p:nvSpPr>
          <p:cNvPr id="27651" name="Content Placeholder 2"/>
          <p:cNvSpPr>
            <a:spLocks noGrp="1"/>
          </p:cNvSpPr>
          <p:nvPr>
            <p:ph sz="half" idx="1"/>
            <p:custDataLst>
              <p:tags r:id="rId3"/>
            </p:custDataLst>
          </p:nvPr>
        </p:nvSpPr>
        <p:spPr>
          <a:xfrm>
            <a:off x="76200" y="1981200"/>
            <a:ext cx="3657600" cy="3886200"/>
          </a:xfrm>
        </p:spPr>
        <p:txBody>
          <a:bodyPr/>
          <a:lstStyle/>
          <a:p>
            <a:r>
              <a:rPr lang="en-US" dirty="0" smtClean="0"/>
              <a:t>Login is listed under Job Seekers</a:t>
            </a:r>
          </a:p>
          <a:p>
            <a:r>
              <a:rPr lang="en-US" dirty="0" smtClean="0"/>
              <a:t>Search by:</a:t>
            </a:r>
          </a:p>
          <a:p>
            <a:pPr lvl="1"/>
            <a:r>
              <a:rPr lang="en-US" sz="2000" dirty="0" smtClean="0"/>
              <a:t>Keywords</a:t>
            </a:r>
          </a:p>
          <a:p>
            <a:pPr lvl="1"/>
            <a:r>
              <a:rPr lang="en-US" sz="2000" dirty="0" smtClean="0"/>
              <a:t>Category</a:t>
            </a:r>
          </a:p>
          <a:p>
            <a:pPr lvl="1"/>
            <a:r>
              <a:rPr lang="en-US" sz="2000" dirty="0" smtClean="0"/>
              <a:t>Employment Type</a:t>
            </a:r>
          </a:p>
          <a:p>
            <a:pPr lvl="1"/>
            <a:r>
              <a:rPr lang="en-US" sz="2000" dirty="0" smtClean="0"/>
              <a:t>Distance/Location</a:t>
            </a:r>
          </a:p>
          <a:p>
            <a:pPr lvl="1"/>
            <a:r>
              <a:rPr lang="en-US" sz="2000" dirty="0" smtClean="0"/>
              <a:t>Companies</a:t>
            </a:r>
          </a:p>
          <a:p>
            <a:endParaRPr lang="en-US" sz="2000" dirty="0" smtClean="0"/>
          </a:p>
        </p:txBody>
      </p:sp>
      <p:pic>
        <p:nvPicPr>
          <p:cNvPr id="27652" name="Picture 2"/>
          <p:cNvPicPr>
            <a:picLocks noChangeAspect="1" noChangeArrowheads="1"/>
          </p:cNvPicPr>
          <p:nvPr/>
        </p:nvPicPr>
        <p:blipFill>
          <a:blip r:embed="rId6"/>
          <a:srcRect/>
          <a:stretch>
            <a:fillRect/>
          </a:stretch>
        </p:blipFill>
        <p:spPr bwMode="auto">
          <a:xfrm>
            <a:off x="5962650" y="685800"/>
            <a:ext cx="2724150" cy="809625"/>
          </a:xfrm>
          <a:prstGeom prst="rect">
            <a:avLst/>
          </a:prstGeom>
          <a:ln>
            <a:noFill/>
          </a:ln>
          <a:effectLst>
            <a:outerShdw blurRad="292100" dist="139700" dir="2700000" algn="tl" rotWithShape="0">
              <a:srgbClr val="333333">
                <a:alpha val="65000"/>
              </a:srgbClr>
            </a:outerShdw>
          </a:effectLst>
        </p:spPr>
      </p:pic>
      <p:pic>
        <p:nvPicPr>
          <p:cNvPr id="27653" name="Picture 7" descr="MyJobWave.com is another tool that can be very useful in your search for employment.  Just like the other websites MyJobWave offers you the ability to search throughput Maine and New Hampshire for employers."/>
          <p:cNvPicPr>
            <a:picLocks noChangeAspect="1" noChangeArrowheads="1"/>
          </p:cNvPicPr>
          <p:nvPr/>
        </p:nvPicPr>
        <p:blipFill>
          <a:blip r:embed="rId7"/>
          <a:srcRect/>
          <a:stretch>
            <a:fillRect/>
          </a:stretch>
        </p:blipFill>
        <p:spPr bwMode="auto">
          <a:xfrm>
            <a:off x="4016375" y="2590800"/>
            <a:ext cx="4975225" cy="3352800"/>
          </a:xfrm>
          <a:prstGeom prst="rect">
            <a:avLst/>
          </a:prstGeom>
          <a:ln>
            <a:noFill/>
          </a:ln>
          <a:effectLst>
            <a:outerShdw blurRad="292100" dist="139700" dir="2700000" algn="tl" rotWithShape="0">
              <a:srgbClr val="333333">
                <a:alpha val="65000"/>
              </a:srgbClr>
            </a:outerShdw>
          </a:effectLst>
          <a:scene3d>
            <a:camera prst="obliqueBottomRight"/>
            <a:lightRig rig="threePt" dir="t"/>
          </a:scene3d>
        </p:spPr>
      </p:pic>
      <p:cxnSp>
        <p:nvCxnSpPr>
          <p:cNvPr id="7" name="Straight Arrow Connector 6"/>
          <p:cNvCxnSpPr/>
          <p:nvPr/>
        </p:nvCxnSpPr>
        <p:spPr bwMode="auto">
          <a:xfrm>
            <a:off x="3505200" y="2819400"/>
            <a:ext cx="205740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custDataLst>
              <p:tags r:id="rId2"/>
            </p:custDataLst>
          </p:nvPr>
        </p:nvSpPr>
        <p:spPr>
          <a:xfrm>
            <a:off x="457200" y="273050"/>
            <a:ext cx="7391400" cy="1162050"/>
          </a:xfrm>
        </p:spPr>
        <p:txBody>
          <a:bodyPr/>
          <a:lstStyle/>
          <a:p>
            <a:r>
              <a:rPr lang="en-US" sz="3600" b="0" dirty="0" smtClean="0"/>
              <a:t>MyJobWave.com (Continued)</a:t>
            </a:r>
          </a:p>
        </p:txBody>
      </p:sp>
      <p:sp>
        <p:nvSpPr>
          <p:cNvPr id="28675" name="Text Placeholder 1"/>
          <p:cNvSpPr>
            <a:spLocks noGrp="1"/>
          </p:cNvSpPr>
          <p:nvPr>
            <p:ph type="body" sz="half" idx="2"/>
            <p:custDataLst>
              <p:tags r:id="rId3"/>
            </p:custDataLst>
          </p:nvPr>
        </p:nvSpPr>
        <p:spPr/>
        <p:txBody>
          <a:bodyPr/>
          <a:lstStyle/>
          <a:p>
            <a:r>
              <a:rPr lang="en-US" sz="2800" smtClean="0"/>
              <a:t>Career Advisor</a:t>
            </a:r>
          </a:p>
        </p:txBody>
      </p:sp>
      <p:pic>
        <p:nvPicPr>
          <p:cNvPr id="28676" name="Picture 6" descr="Career Advisor offers the latest and greatest on how to make your job search - or the job you already have - pay off.&#10;&#10;This website offers excellent articles you can find under the career advisor tab.&#10;&#10;"/>
          <p:cNvPicPr>
            <a:picLocks noChangeAspect="1" noChangeArrowheads="1"/>
          </p:cNvPicPr>
          <p:nvPr/>
        </p:nvPicPr>
        <p:blipFill>
          <a:blip r:embed="rId7"/>
          <a:srcRect/>
          <a:stretch>
            <a:fillRect/>
          </a:stretch>
        </p:blipFill>
        <p:spPr bwMode="auto">
          <a:xfrm>
            <a:off x="914400" y="2133600"/>
            <a:ext cx="4929188" cy="4343400"/>
          </a:xfrm>
          <a:prstGeom prst="rect">
            <a:avLst/>
          </a:prstGeom>
          <a:noFill/>
          <a:ln w="9525">
            <a:noFill/>
            <a:miter lim="800000"/>
            <a:headEnd/>
            <a:tailEnd/>
          </a:ln>
          <a:effectLst/>
        </p:spPr>
      </p:pic>
      <p:sp>
        <p:nvSpPr>
          <p:cNvPr id="28677" name="Oval 2"/>
          <p:cNvSpPr>
            <a:spLocks noChangeArrowheads="1"/>
          </p:cNvSpPr>
          <p:nvPr>
            <p:custDataLst>
              <p:tags r:id="rId4"/>
            </p:custDataLst>
          </p:nvPr>
        </p:nvSpPr>
        <p:spPr bwMode="auto">
          <a:xfrm>
            <a:off x="3657600" y="3124200"/>
            <a:ext cx="1214438" cy="342900"/>
          </a:xfrm>
          <a:prstGeom prst="ellipse">
            <a:avLst/>
          </a:prstGeom>
          <a:noFill/>
          <a:ln w="38100" algn="ctr">
            <a:solidFill>
              <a:srgbClr val="FF0000"/>
            </a:solidFill>
            <a:round/>
            <a:headEnd/>
            <a:tailEnd/>
          </a:ln>
        </p:spPr>
        <p:txBody>
          <a:bodyPr/>
          <a:lstStyle/>
          <a:p>
            <a:pPr defTabSz="914400" eaLnBrk="0" hangingPunct="0"/>
            <a:endParaRPr lang="en-US"/>
          </a:p>
        </p:txBody>
      </p:sp>
      <p:cxnSp>
        <p:nvCxnSpPr>
          <p:cNvPr id="28678" name="Straight Arrow Connector 4"/>
          <p:cNvCxnSpPr>
            <a:cxnSpLocks noChangeShapeType="1"/>
          </p:cNvCxnSpPr>
          <p:nvPr/>
        </p:nvCxnSpPr>
        <p:spPr bwMode="auto">
          <a:xfrm>
            <a:off x="1752600" y="1600200"/>
            <a:ext cx="1905000" cy="1695450"/>
          </a:xfrm>
          <a:prstGeom prst="straightConnector1">
            <a:avLst/>
          </a:prstGeom>
          <a:noFill/>
          <a:ln w="28575" algn="ctr">
            <a:solidFill>
              <a:srgbClr val="FF0000"/>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custDataLst>
              <p:tags r:id="rId2"/>
            </p:custDataLst>
          </p:nvPr>
        </p:nvSpPr>
        <p:spPr/>
        <p:txBody>
          <a:bodyPr/>
          <a:lstStyle/>
          <a:p>
            <a:r>
              <a:rPr lang="en-US" sz="3600" dirty="0" smtClean="0"/>
              <a:t>Tips for your Job Search</a:t>
            </a:r>
          </a:p>
        </p:txBody>
      </p:sp>
      <p:sp>
        <p:nvSpPr>
          <p:cNvPr id="29699" name="Content Placeholder 5"/>
          <p:cNvSpPr>
            <a:spLocks noGrp="1"/>
          </p:cNvSpPr>
          <p:nvPr>
            <p:ph sz="half" idx="1"/>
            <p:custDataLst>
              <p:tags r:id="rId3"/>
            </p:custDataLst>
          </p:nvPr>
        </p:nvSpPr>
        <p:spPr>
          <a:xfrm>
            <a:off x="228600" y="1752600"/>
            <a:ext cx="4724400" cy="4267200"/>
          </a:xfrm>
        </p:spPr>
        <p:txBody>
          <a:bodyPr/>
          <a:lstStyle/>
          <a:p>
            <a:r>
              <a:rPr lang="en-US" dirty="0" smtClean="0"/>
              <a:t>Network, network, network </a:t>
            </a:r>
          </a:p>
          <a:p>
            <a:pPr lvl="1"/>
            <a:r>
              <a:rPr lang="en-US" dirty="0" smtClean="0"/>
              <a:t>Avoid only using websites to do your job search</a:t>
            </a:r>
          </a:p>
          <a:p>
            <a:r>
              <a:rPr lang="en-US" dirty="0" smtClean="0"/>
              <a:t>Use a professional e-mail address</a:t>
            </a:r>
          </a:p>
          <a:p>
            <a:r>
              <a:rPr lang="en-US" dirty="0" smtClean="0"/>
              <a:t>Be sure to proofread carefully – Ask other people</a:t>
            </a:r>
          </a:p>
          <a:p>
            <a:r>
              <a:rPr lang="en-US" dirty="0" smtClean="0"/>
              <a:t>Use proper etiquette</a:t>
            </a:r>
          </a:p>
          <a:p>
            <a:endParaRPr lang="en-US" dirty="0" smtClean="0"/>
          </a:p>
        </p:txBody>
      </p:sp>
      <p:pic>
        <p:nvPicPr>
          <p:cNvPr id="1026" name="Picture 2" descr="Network, network, network &#10;Avoid only using websites to do your job search&#10;Use a professional e-mail address&#10;Be sure to proofread carefully – Ask other&#10;Use proper etiquett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057400"/>
            <a:ext cx="25908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custDataLst>
              <p:tags r:id="rId2"/>
            </p:custDataLst>
          </p:nvPr>
        </p:nvSpPr>
        <p:spPr/>
        <p:txBody>
          <a:bodyPr/>
          <a:lstStyle/>
          <a:p>
            <a:r>
              <a:rPr lang="en-US" sz="3600" dirty="0" smtClean="0"/>
              <a:t>Temporary Agencies</a:t>
            </a:r>
          </a:p>
        </p:txBody>
      </p:sp>
      <p:sp>
        <p:nvSpPr>
          <p:cNvPr id="30723" name="Content Placeholder 2"/>
          <p:cNvSpPr>
            <a:spLocks noGrp="1"/>
          </p:cNvSpPr>
          <p:nvPr>
            <p:ph sz="half" idx="1"/>
            <p:custDataLst>
              <p:tags r:id="rId3"/>
            </p:custDataLst>
          </p:nvPr>
        </p:nvSpPr>
        <p:spPr>
          <a:xfrm>
            <a:off x="457200" y="1600200"/>
            <a:ext cx="3962400" cy="5029200"/>
          </a:xfrm>
        </p:spPr>
        <p:txBody>
          <a:bodyPr/>
          <a:lstStyle/>
          <a:p>
            <a:r>
              <a:rPr lang="en-US" dirty="0" smtClean="0"/>
              <a:t>Great way to find work</a:t>
            </a:r>
          </a:p>
          <a:p>
            <a:endParaRPr lang="en-US" dirty="0" smtClean="0"/>
          </a:p>
          <a:p>
            <a:r>
              <a:rPr lang="en-US" dirty="0" smtClean="0"/>
              <a:t>Differences offer opportunities</a:t>
            </a:r>
          </a:p>
          <a:p>
            <a:pPr lvl="1"/>
            <a:r>
              <a:rPr lang="en-US" dirty="0" smtClean="0"/>
              <a:t>Temporary</a:t>
            </a:r>
          </a:p>
          <a:p>
            <a:pPr lvl="1"/>
            <a:r>
              <a:rPr lang="en-US" dirty="0" smtClean="0"/>
              <a:t>Temp to hire</a:t>
            </a:r>
          </a:p>
          <a:p>
            <a:pPr lvl="1"/>
            <a:r>
              <a:rPr lang="en-US" dirty="0" smtClean="0"/>
              <a:t>Direct hire</a:t>
            </a:r>
          </a:p>
          <a:p>
            <a:pPr lvl="1">
              <a:buNone/>
            </a:pPr>
            <a:endParaRPr lang="en-US" dirty="0" smtClean="0"/>
          </a:p>
          <a:p>
            <a:pPr lvl="1"/>
            <a:endParaRPr lang="en-US" dirty="0" smtClean="0"/>
          </a:p>
        </p:txBody>
      </p:sp>
      <p:pic>
        <p:nvPicPr>
          <p:cNvPr id="2050" name="Picture 2" descr="Employment agencies can be a great way to find work in times of need. As with anything though there are both pros and cons that should be considered before using an employment agency for work.&#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579686"/>
            <a:ext cx="3352800" cy="239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custDataLst>
              <p:tags r:id="rId2"/>
            </p:custDataLst>
          </p:nvPr>
        </p:nvSpPr>
        <p:spPr>
          <a:xfrm>
            <a:off x="457200" y="457200"/>
            <a:ext cx="8229600" cy="1143000"/>
          </a:xfrm>
        </p:spPr>
        <p:txBody>
          <a:bodyPr/>
          <a:lstStyle/>
          <a:p>
            <a:r>
              <a:rPr lang="en-US" sz="3600" dirty="0" smtClean="0"/>
              <a:t>Pros of Temporary Jobs </a:t>
            </a:r>
          </a:p>
        </p:txBody>
      </p:sp>
      <p:sp>
        <p:nvSpPr>
          <p:cNvPr id="3" name="Content Placeholder 2"/>
          <p:cNvSpPr>
            <a:spLocks noGrp="1"/>
          </p:cNvSpPr>
          <p:nvPr>
            <p:ph sz="half" idx="1"/>
            <p:custDataLst>
              <p:tags r:id="rId3"/>
            </p:custDataLst>
          </p:nvPr>
        </p:nvSpPr>
        <p:spPr>
          <a:xfrm>
            <a:off x="457200" y="1600200"/>
            <a:ext cx="4038600" cy="4267200"/>
          </a:xfrm>
        </p:spPr>
        <p:txBody>
          <a:bodyPr/>
          <a:lstStyle/>
          <a:p>
            <a:pPr>
              <a:defRPr/>
            </a:pPr>
            <a:r>
              <a:rPr lang="en-US" sz="2600" dirty="0" smtClean="0"/>
              <a:t>Excellent networking</a:t>
            </a:r>
          </a:p>
          <a:p>
            <a:pPr>
              <a:defRPr/>
            </a:pPr>
            <a:endParaRPr lang="en-US" sz="2600" dirty="0" smtClean="0"/>
          </a:p>
          <a:p>
            <a:pPr>
              <a:defRPr/>
            </a:pPr>
            <a:r>
              <a:rPr lang="en-US" sz="2600" dirty="0" smtClean="0"/>
              <a:t>Learning new skills</a:t>
            </a:r>
          </a:p>
          <a:p>
            <a:pPr>
              <a:defRPr/>
            </a:pPr>
            <a:endParaRPr lang="en-US" sz="2600" dirty="0"/>
          </a:p>
          <a:p>
            <a:pPr>
              <a:defRPr/>
            </a:pPr>
            <a:r>
              <a:rPr lang="en-US" sz="2600" dirty="0" smtClean="0"/>
              <a:t>Won’t get boring</a:t>
            </a:r>
          </a:p>
          <a:p>
            <a:pPr>
              <a:defRPr/>
            </a:pPr>
            <a:endParaRPr lang="en-US" sz="2600" dirty="0"/>
          </a:p>
          <a:p>
            <a:pPr>
              <a:defRPr/>
            </a:pPr>
            <a:r>
              <a:rPr lang="en-US" sz="2600" dirty="0" smtClean="0"/>
              <a:t>Try out different employers</a:t>
            </a:r>
          </a:p>
          <a:p>
            <a:pPr>
              <a:defRPr/>
            </a:pPr>
            <a:endParaRPr lang="en-US" sz="2600" dirty="0"/>
          </a:p>
          <a:p>
            <a:pPr>
              <a:defRPr/>
            </a:pPr>
            <a:r>
              <a:rPr lang="en-US" sz="2600" dirty="0" smtClean="0"/>
              <a:t>Gets your foot in the door</a:t>
            </a:r>
          </a:p>
          <a:p>
            <a:pPr marL="0" indent="0">
              <a:buFont typeface="Wingdings" pitchFamily="2" charset="2"/>
              <a:buNone/>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p:txBody>
      </p:sp>
      <p:pic>
        <p:nvPicPr>
          <p:cNvPr id="1026" name="Picture 2" descr="On of the major benefits to temporary jobs is that they offer great networking abilities. Each new company offers you an excellent opportunity to connect with new people, discover new clients, or even make new friends.&#10;&#10;Another benefit of temporary jobs is that the work never has time to get boring. Often when working at a new job, the first few weeks are typically exciting because everything is new, the work, coworkers, etc. With temporary jobs however, the work and working environment changes frequently with each temporary job worked, and it usually remains fresh enough for it not to become boring.&#10;&#10;Temporary staffing jobs offer the unique opportunity to allow you to “try out” working for a company without there being any long term commitment involved. If for whatever reason you don’t like working at a particular temporary job, you can speak to your staffing agent and work a new temporary job. Temp employees don’t have to be committed to any of the employers which makes it very easy to change temporary jobs and allow you to work where you want to.&#10;&#10;Temporary jobs, especially temp to hire, allow you to get your foot in the door for companies that may not typically be hiring. Temp to hire jobs allow the employer to test you out before hiring you as well as letting you test the company out before deciding to apply and being hired full time. Temping therefore increases your chances of being hired in this way.&#10;&#10;Every job a person works teaches new skills and increases the worth of the employee. When a temporary employee works several jobs in a short amount of time, this can increase his/her skills dramatically. These skills could be in new programs, customer service, new hardware, etc. By working several temporary jobs, you can gain many useful skills which look great on your resum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862" y="2895600"/>
            <a:ext cx="3820338" cy="2142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2"/>
            </p:custDataLst>
          </p:nvPr>
        </p:nvSpPr>
        <p:spPr/>
        <p:txBody>
          <a:bodyPr/>
          <a:lstStyle/>
          <a:p>
            <a:r>
              <a:rPr lang="en-US" sz="3600" smtClean="0"/>
              <a:t>Cons of Employment Agencies</a:t>
            </a:r>
          </a:p>
        </p:txBody>
      </p:sp>
      <p:sp>
        <p:nvSpPr>
          <p:cNvPr id="32771" name="Content Placeholder 2"/>
          <p:cNvSpPr>
            <a:spLocks noGrp="1"/>
          </p:cNvSpPr>
          <p:nvPr>
            <p:ph sz="half" idx="1"/>
            <p:custDataLst>
              <p:tags r:id="rId3"/>
            </p:custDataLst>
          </p:nvPr>
        </p:nvSpPr>
        <p:spPr>
          <a:xfrm>
            <a:off x="457200" y="1981200"/>
            <a:ext cx="4419600" cy="3886200"/>
          </a:xfrm>
        </p:spPr>
        <p:txBody>
          <a:bodyPr/>
          <a:lstStyle/>
          <a:p>
            <a:r>
              <a:rPr lang="en-US" dirty="0" smtClean="0"/>
              <a:t>Temp jobs don’t last</a:t>
            </a:r>
          </a:p>
          <a:p>
            <a:endParaRPr lang="en-US" dirty="0" smtClean="0"/>
          </a:p>
          <a:p>
            <a:r>
              <a:rPr lang="en-US" dirty="0" smtClean="0"/>
              <a:t>Lack of consistency </a:t>
            </a:r>
          </a:p>
          <a:p>
            <a:endParaRPr lang="en-US" dirty="0" smtClean="0"/>
          </a:p>
          <a:p>
            <a:r>
              <a:rPr lang="en-US" dirty="0" smtClean="0"/>
              <a:t>Little or NO Benefits</a:t>
            </a:r>
          </a:p>
          <a:p>
            <a:endParaRPr lang="en-US" dirty="0" smtClean="0"/>
          </a:p>
          <a:p>
            <a:r>
              <a:rPr lang="en-US" dirty="0" smtClean="0"/>
              <a:t>Reluctant to hire temp employees permanently.</a:t>
            </a:r>
          </a:p>
        </p:txBody>
      </p:sp>
      <p:pic>
        <p:nvPicPr>
          <p:cNvPr id="4098" name="Picture 2" descr="This is obviously the major downside to temporary employment. Temporary staffing jobs don’t last, and there is no real guarantee that you will have steady or long term employment as a temp. &#10;&#10;For many people the idea of this can be very stressful because as soon as the job is over, you are unemployed again. This stress can be alleviated by asking your staffing agency for “temp to hire” jobs that give the opportunity of being hired on permanently.&#10;&#10;A potential problem that certain people have with staffing agencies is that the temporary work can be inconsistent which can be stressful. If you are a person who enjoys consistency in their work and working environment, then a staffing agency may not be a good fit for you.&#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623342"/>
            <a:ext cx="3505200" cy="2501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2"/>
            </p:custDataLst>
          </p:nvPr>
        </p:nvSpPr>
        <p:spPr/>
        <p:txBody>
          <a:bodyPr/>
          <a:lstStyle/>
          <a:p>
            <a:r>
              <a:rPr lang="en-US" sz="3600" dirty="0" smtClean="0">
                <a:cs typeface="Times New Roman" pitchFamily="18" charset="0"/>
              </a:rPr>
              <a:t>First Place to Start</a:t>
            </a:r>
          </a:p>
        </p:txBody>
      </p:sp>
      <p:sp>
        <p:nvSpPr>
          <p:cNvPr id="15363" name="Content Placeholder 2"/>
          <p:cNvSpPr>
            <a:spLocks noGrp="1"/>
          </p:cNvSpPr>
          <p:nvPr>
            <p:ph idx="1"/>
            <p:custDataLst>
              <p:tags r:id="rId3"/>
            </p:custDataLst>
          </p:nvPr>
        </p:nvSpPr>
        <p:spPr>
          <a:xfrm>
            <a:off x="200025" y="1828800"/>
            <a:ext cx="8686800" cy="1066800"/>
          </a:xfrm>
        </p:spPr>
        <p:txBody>
          <a:bodyPr/>
          <a:lstStyle/>
          <a:p>
            <a:pPr>
              <a:defRPr/>
            </a:pPr>
            <a:r>
              <a:rPr lang="en-US" sz="2800" dirty="0" smtClean="0">
                <a:latin typeface="+mj-lt"/>
                <a:cs typeface="Times New Roman" pitchFamily="18" charset="0"/>
              </a:rPr>
              <a:t>Maine Career Center</a:t>
            </a:r>
          </a:p>
          <a:p>
            <a:pPr lvl="1">
              <a:defRPr/>
            </a:pPr>
            <a:r>
              <a:rPr lang="en-US" sz="2400" dirty="0" smtClean="0">
                <a:latin typeface="+mj-lt"/>
                <a:cs typeface="Times New Roman" pitchFamily="18" charset="0"/>
                <a:hlinkClick r:id="rId6"/>
              </a:rPr>
              <a:t>www.mainecareercenter.com/resources/jobseekers.shtml</a:t>
            </a:r>
            <a:endParaRPr lang="en-US" sz="2400" dirty="0" smtClean="0">
              <a:latin typeface="+mj-lt"/>
              <a:cs typeface="Times New Roman" pitchFamily="18" charset="0"/>
            </a:endParaRPr>
          </a:p>
          <a:p>
            <a:pPr lvl="1">
              <a:defRPr/>
            </a:pPr>
            <a:endParaRPr lang="en-US" sz="2400" dirty="0" smtClean="0">
              <a:latin typeface="+mj-lt"/>
              <a:cs typeface="Times New Roman" pitchFamily="18" charset="0"/>
            </a:endParaRPr>
          </a:p>
          <a:p>
            <a:pPr marL="457200" lvl="1" indent="0">
              <a:buFont typeface="Wingdings" pitchFamily="2" charset="2"/>
              <a:buNone/>
              <a:defRPr/>
            </a:pPr>
            <a:r>
              <a:rPr lang="en-US" sz="2400" dirty="0" smtClean="0">
                <a:latin typeface="Times New Roman" pitchFamily="18" charset="0"/>
                <a:cs typeface="Times New Roman" pitchFamily="18" charset="0"/>
              </a:rPr>
              <a:t> </a:t>
            </a:r>
          </a:p>
          <a:p>
            <a:pPr>
              <a:defRPr/>
            </a:pPr>
            <a:endParaRPr lang="en-US" sz="2800" dirty="0" smtClean="0"/>
          </a:p>
          <a:p>
            <a:pPr>
              <a:defRPr/>
            </a:pPr>
            <a:endParaRPr lang="en-US" sz="2800" dirty="0" smtClean="0"/>
          </a:p>
          <a:p>
            <a:pPr>
              <a:buFont typeface="Wingdings" pitchFamily="2" charset="2"/>
              <a:buNone/>
              <a:defRPr/>
            </a:pPr>
            <a:endParaRPr lang="en-US" dirty="0" smtClean="0"/>
          </a:p>
        </p:txBody>
      </p:sp>
      <p:pic>
        <p:nvPicPr>
          <p:cNvPr id="15364" name="Picture 6" descr="When starting your job search, this is the first place to begin your search."/>
          <p:cNvPicPr>
            <a:picLocks noChangeAspect="1" noChangeArrowheads="1"/>
          </p:cNvPicPr>
          <p:nvPr/>
        </p:nvPicPr>
        <p:blipFill>
          <a:blip r:embed="rId7"/>
          <a:srcRect/>
          <a:stretch>
            <a:fillRect/>
          </a:stretch>
        </p:blipFill>
        <p:spPr bwMode="auto">
          <a:xfrm>
            <a:off x="1447800" y="3441700"/>
            <a:ext cx="6743700" cy="3263900"/>
          </a:xfrm>
          <a:prstGeom prst="rect">
            <a:avLst/>
          </a:prstGeom>
          <a:ln>
            <a:noFill/>
          </a:ln>
          <a:effectLst>
            <a:outerShdw blurRad="292100" dist="139700" dir="2700000" algn="tl" rotWithShape="0">
              <a:srgbClr val="333333">
                <a:alpha val="65000"/>
              </a:srgbClr>
            </a:outerShdw>
          </a:effectLst>
        </p:spPr>
      </p:pic>
      <p:cxnSp>
        <p:nvCxnSpPr>
          <p:cNvPr id="15365" name="Straight Arrow Connector 2"/>
          <p:cNvCxnSpPr>
            <a:cxnSpLocks noChangeShapeType="1"/>
          </p:cNvCxnSpPr>
          <p:nvPr/>
        </p:nvCxnSpPr>
        <p:spPr bwMode="auto">
          <a:xfrm>
            <a:off x="3276600" y="3048000"/>
            <a:ext cx="533400" cy="3352800"/>
          </a:xfrm>
          <a:prstGeom prst="straightConnector1">
            <a:avLst/>
          </a:prstGeom>
          <a:noFill/>
          <a:ln w="28575" algn="ctr">
            <a:solidFill>
              <a:srgbClr val="FF0000"/>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Several Agencies in Maine</a:t>
            </a:r>
            <a:br>
              <a:rPr lang="en-US" dirty="0" smtClean="0"/>
            </a:br>
            <a:endParaRPr lang="en-US" dirty="0"/>
          </a:p>
        </p:txBody>
      </p:sp>
      <p:sp>
        <p:nvSpPr>
          <p:cNvPr id="3" name="Content Placeholder 2"/>
          <p:cNvSpPr>
            <a:spLocks noGrp="1"/>
          </p:cNvSpPr>
          <p:nvPr>
            <p:ph sz="half" idx="1"/>
            <p:custDataLst>
              <p:tags r:id="rId3"/>
            </p:custDataLst>
          </p:nvPr>
        </p:nvSpPr>
        <p:spPr>
          <a:xfrm>
            <a:off x="457200" y="1981200"/>
            <a:ext cx="4495800" cy="3886200"/>
          </a:xfrm>
        </p:spPr>
        <p:txBody>
          <a:bodyPr/>
          <a:lstStyle/>
          <a:p>
            <a:pPr lvl="1"/>
            <a:r>
              <a:rPr lang="en-US" dirty="0" smtClean="0">
                <a:hlinkClick r:id="rId6"/>
              </a:rPr>
              <a:t>www.addecousa.com</a:t>
            </a:r>
            <a:endParaRPr lang="en-US" dirty="0" smtClean="0"/>
          </a:p>
          <a:p>
            <a:pPr lvl="1"/>
            <a:r>
              <a:rPr lang="en-US" dirty="0" smtClean="0">
                <a:hlinkClick r:id="rId7"/>
              </a:rPr>
              <a:t>www.mainestaff.com</a:t>
            </a:r>
            <a:endParaRPr lang="en-US" dirty="0" smtClean="0"/>
          </a:p>
          <a:p>
            <a:pPr lvl="1"/>
            <a:r>
              <a:rPr lang="en-US" dirty="0" smtClean="0">
                <a:hlinkClick r:id="rId8"/>
              </a:rPr>
              <a:t>www.bonneystaffing.com</a:t>
            </a:r>
            <a:endParaRPr lang="en-US" dirty="0" smtClean="0"/>
          </a:p>
          <a:p>
            <a:pPr lvl="1"/>
            <a:r>
              <a:rPr lang="en-US" dirty="0" smtClean="0">
                <a:hlinkClick r:id="rId9"/>
              </a:rPr>
              <a:t>www.manpowerprofessional.com</a:t>
            </a:r>
            <a:endParaRPr lang="en-US" dirty="0" smtClean="0"/>
          </a:p>
          <a:p>
            <a:pPr lvl="1"/>
            <a:r>
              <a:rPr lang="en-US" dirty="0" smtClean="0">
                <a:hlinkClick r:id="rId10"/>
              </a:rPr>
              <a:t>www.kellyservices.com</a:t>
            </a:r>
            <a:endParaRPr lang="en-US" dirty="0" smtClean="0"/>
          </a:p>
          <a:p>
            <a:endParaRPr lang="en-US" dirty="0"/>
          </a:p>
        </p:txBody>
      </p:sp>
      <p:pic>
        <p:nvPicPr>
          <p:cNvPr id="2050" name="Picture 2" descr="I have listed just a few examples of staffing agencies:  Adecco, Maine Staffing Group, Bonney Staffing, Manpower Professional and Kelly services&#10;&#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1983828"/>
            <a:ext cx="3175128" cy="2490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p:custDataLst>
              <p:tags r:id="rId2"/>
            </p:custDataLst>
          </p:nvPr>
        </p:nvSpPr>
        <p:spPr/>
        <p:txBody>
          <a:bodyPr/>
          <a:lstStyle/>
          <a:p>
            <a:r>
              <a:rPr lang="en-US" sz="3600" dirty="0" smtClean="0"/>
              <a:t>Beware of Employment Scams</a:t>
            </a:r>
          </a:p>
        </p:txBody>
      </p:sp>
      <p:sp>
        <p:nvSpPr>
          <p:cNvPr id="33795" name="Content Placeholder 7"/>
          <p:cNvSpPr>
            <a:spLocks noGrp="1"/>
          </p:cNvSpPr>
          <p:nvPr>
            <p:ph sz="half" idx="1"/>
            <p:custDataLst>
              <p:tags r:id="rId3"/>
            </p:custDataLst>
          </p:nvPr>
        </p:nvSpPr>
        <p:spPr/>
        <p:txBody>
          <a:bodyPr/>
          <a:lstStyle/>
          <a:p>
            <a:r>
              <a:rPr lang="en-US" smtClean="0"/>
              <a:t>Misleading</a:t>
            </a:r>
          </a:p>
          <a:p>
            <a:endParaRPr lang="en-US" smtClean="0"/>
          </a:p>
          <a:p>
            <a:r>
              <a:rPr lang="en-US" smtClean="0"/>
              <a:t>Be suspicious</a:t>
            </a:r>
          </a:p>
          <a:p>
            <a:endParaRPr lang="en-US" smtClean="0"/>
          </a:p>
          <a:p>
            <a:r>
              <a:rPr lang="en-US" smtClean="0"/>
              <a:t>Contract</a:t>
            </a:r>
          </a:p>
          <a:p>
            <a:endParaRPr lang="en-US" smtClean="0"/>
          </a:p>
          <a:p>
            <a:r>
              <a:rPr lang="en-US" smtClean="0"/>
              <a:t>BBB</a:t>
            </a:r>
          </a:p>
        </p:txBody>
      </p:sp>
      <p:sp>
        <p:nvSpPr>
          <p:cNvPr id="33796" name="Content Placeholder 8"/>
          <p:cNvSpPr>
            <a:spLocks noGrp="1"/>
          </p:cNvSpPr>
          <p:nvPr>
            <p:ph sz="half" idx="2"/>
            <p:custDataLst>
              <p:tags r:id="rId4"/>
            </p:custDataLst>
          </p:nvPr>
        </p:nvSpPr>
        <p:spPr/>
        <p:txBody>
          <a:bodyPr/>
          <a:lstStyle/>
          <a:p>
            <a:r>
              <a:rPr lang="en-US" dirty="0" smtClean="0"/>
              <a:t>No Social Security #s on application processes</a:t>
            </a:r>
          </a:p>
          <a:p>
            <a:endParaRPr lang="en-US" dirty="0" smtClean="0"/>
          </a:p>
          <a:p>
            <a:r>
              <a:rPr lang="en-US" dirty="0" smtClean="0"/>
              <a:t>Upfront money - NO</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776952"/>
            <a:ext cx="297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Before you send any money responding to job ads or completing job placement contracts, the Better Business Bureau, along with the Federal Trade Commission, suggest that you: &#10;Be suspicious of any employment-service firm that promises to get you a job. &#10;Even if employment service firm guarantees refunds to dissatisfied customers, check on their reliability with outside sources like the BBB or local consumer protection offices.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933141"/>
            <a:ext cx="3017044" cy="169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2"/>
            </p:custDataLst>
          </p:nvPr>
        </p:nvSpPr>
        <p:spPr/>
        <p:txBody>
          <a:bodyPr/>
          <a:lstStyle/>
          <a:p>
            <a:r>
              <a:rPr lang="en-US" sz="3600" dirty="0" smtClean="0">
                <a:cs typeface="Times New Roman" pitchFamily="18" charset="0"/>
              </a:rPr>
              <a:t>Maine’s Job Bank</a:t>
            </a:r>
          </a:p>
        </p:txBody>
      </p:sp>
      <p:sp>
        <p:nvSpPr>
          <p:cNvPr id="16387" name="Content Placeholder 2"/>
          <p:cNvSpPr>
            <a:spLocks noGrp="1"/>
          </p:cNvSpPr>
          <p:nvPr>
            <p:ph idx="1"/>
            <p:custDataLst>
              <p:tags r:id="rId3"/>
            </p:custDataLst>
          </p:nvPr>
        </p:nvSpPr>
        <p:spPr>
          <a:xfrm>
            <a:off x="457200" y="1524000"/>
            <a:ext cx="8229600" cy="2286000"/>
          </a:xfrm>
        </p:spPr>
        <p:txBody>
          <a:bodyPr/>
          <a:lstStyle/>
          <a:p>
            <a:r>
              <a:rPr lang="en-US" sz="2800" dirty="0" smtClean="0">
                <a:cs typeface="Times New Roman" pitchFamily="18" charset="0"/>
              </a:rPr>
              <a:t>Access 24 hours</a:t>
            </a:r>
          </a:p>
          <a:p>
            <a:r>
              <a:rPr lang="en-US" sz="2800" dirty="0" smtClean="0">
                <a:cs typeface="Times New Roman" pitchFamily="18" charset="0"/>
              </a:rPr>
              <a:t>Search for Job Openings</a:t>
            </a:r>
          </a:p>
          <a:p>
            <a:r>
              <a:rPr lang="en-US" sz="2800" dirty="0" smtClean="0">
                <a:cs typeface="Times New Roman" pitchFamily="18" charset="0"/>
              </a:rPr>
              <a:t>Receive e-mail notifications</a:t>
            </a:r>
          </a:p>
          <a:p>
            <a:r>
              <a:rPr lang="en-US" sz="2800" dirty="0" smtClean="0">
                <a:cs typeface="Times New Roman" pitchFamily="18" charset="0"/>
              </a:rPr>
              <a:t>Sign In New Customers</a:t>
            </a:r>
          </a:p>
          <a:p>
            <a:endParaRPr lang="en-US" dirty="0" smtClean="0"/>
          </a:p>
        </p:txBody>
      </p:sp>
      <p:cxnSp>
        <p:nvCxnSpPr>
          <p:cNvPr id="16388" name="Straight Arrow Connector 4"/>
          <p:cNvCxnSpPr>
            <a:cxnSpLocks noChangeShapeType="1"/>
          </p:cNvCxnSpPr>
          <p:nvPr/>
        </p:nvCxnSpPr>
        <p:spPr bwMode="auto">
          <a:xfrm>
            <a:off x="2514600" y="3886200"/>
            <a:ext cx="2895600" cy="2209800"/>
          </a:xfrm>
          <a:prstGeom prst="straightConnector1">
            <a:avLst/>
          </a:prstGeom>
          <a:noFill/>
          <a:ln w="28575" algn="ctr">
            <a:solidFill>
              <a:srgbClr val="FF0000"/>
            </a:solidFill>
            <a:round/>
            <a:headEnd/>
            <a:tailEnd type="arrow" w="med" len="med"/>
          </a:ln>
        </p:spPr>
      </p:cxnSp>
      <p:pic>
        <p:nvPicPr>
          <p:cNvPr id="16389" name="Picture 6" descr="New customers for the Maine Career Center need to sign in on their home page."/>
          <p:cNvPicPr>
            <a:picLocks noChangeAspect="1" noChangeArrowheads="1"/>
          </p:cNvPicPr>
          <p:nvPr/>
        </p:nvPicPr>
        <p:blipFill>
          <a:blip r:embed="rId6"/>
          <a:srcRect/>
          <a:stretch>
            <a:fillRect/>
          </a:stretch>
        </p:blipFill>
        <p:spPr bwMode="auto">
          <a:xfrm>
            <a:off x="1905000" y="3821113"/>
            <a:ext cx="6781800" cy="2970212"/>
          </a:xfrm>
          <a:prstGeom prst="rect">
            <a:avLst/>
          </a:prstGeom>
          <a:ln>
            <a:noFill/>
          </a:ln>
          <a:effectLst>
            <a:outerShdw blurRad="292100" dist="139700" dir="2700000" algn="tl" rotWithShape="0">
              <a:srgbClr val="333333">
                <a:alpha val="65000"/>
              </a:srgbClr>
            </a:outerShdw>
          </a:effectLst>
        </p:spPr>
      </p:pic>
      <p:cxnSp>
        <p:nvCxnSpPr>
          <p:cNvPr id="16390" name="Straight Arrow Connector 2"/>
          <p:cNvCxnSpPr>
            <a:cxnSpLocks noChangeShapeType="1"/>
          </p:cNvCxnSpPr>
          <p:nvPr/>
        </p:nvCxnSpPr>
        <p:spPr bwMode="auto">
          <a:xfrm>
            <a:off x="2819400" y="3733800"/>
            <a:ext cx="4343400" cy="2362200"/>
          </a:xfrm>
          <a:prstGeom prst="straightConnector1">
            <a:avLst/>
          </a:prstGeom>
          <a:noFill/>
          <a:ln w="28575" algn="ctr">
            <a:solidFill>
              <a:srgbClr val="FF0000"/>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2"/>
            </p:custDataLst>
          </p:nvPr>
        </p:nvSpPr>
        <p:spPr>
          <a:xfrm>
            <a:off x="452438" y="500063"/>
            <a:ext cx="8229600" cy="1023937"/>
          </a:xfrm>
        </p:spPr>
        <p:txBody>
          <a:bodyPr/>
          <a:lstStyle/>
          <a:p>
            <a:r>
              <a:rPr lang="en-US" sz="3600" dirty="0" smtClean="0">
                <a:cs typeface="Times New Roman" pitchFamily="18" charset="0"/>
              </a:rPr>
              <a:t>Complete 3 Steps to Use Job Bank</a:t>
            </a:r>
          </a:p>
        </p:txBody>
      </p:sp>
      <p:sp>
        <p:nvSpPr>
          <p:cNvPr id="17411" name="Content Placeholder 2" descr="How to create a user account"/>
          <p:cNvSpPr>
            <a:spLocks noGrp="1"/>
          </p:cNvSpPr>
          <p:nvPr>
            <p:ph idx="1"/>
            <p:custDataLst>
              <p:tags r:id="rId3"/>
            </p:custDataLst>
          </p:nvPr>
        </p:nvSpPr>
        <p:spPr>
          <a:xfrm>
            <a:off x="428625" y="1524000"/>
            <a:ext cx="8229600" cy="1905000"/>
          </a:xfrm>
        </p:spPr>
        <p:txBody>
          <a:bodyPr/>
          <a:lstStyle/>
          <a:p>
            <a:r>
              <a:rPr lang="en-US" sz="2800" dirty="0" smtClean="0">
                <a:cs typeface="Times New Roman" pitchFamily="18" charset="0"/>
              </a:rPr>
              <a:t>Create a User Account</a:t>
            </a:r>
          </a:p>
          <a:p>
            <a:r>
              <a:rPr lang="en-US" sz="2800" dirty="0" smtClean="0">
                <a:cs typeface="Times New Roman" pitchFamily="18" charset="0"/>
              </a:rPr>
              <a:t>Register</a:t>
            </a:r>
          </a:p>
          <a:p>
            <a:r>
              <a:rPr lang="en-US" sz="2800" dirty="0" smtClean="0">
                <a:cs typeface="Times New Roman" pitchFamily="18" charset="0"/>
              </a:rPr>
              <a:t>Create Personal Job Match Profile</a:t>
            </a:r>
          </a:p>
        </p:txBody>
      </p:sp>
      <p:pic>
        <p:nvPicPr>
          <p:cNvPr id="17412" name="Picture 2" descr="Job Bank Career Center"/>
          <p:cNvPicPr>
            <a:picLocks noChangeAspect="1" noChangeArrowheads="1"/>
          </p:cNvPicPr>
          <p:nvPr/>
        </p:nvPicPr>
        <p:blipFill>
          <a:blip r:embed="rId6"/>
          <a:srcRect/>
          <a:stretch>
            <a:fillRect/>
          </a:stretch>
        </p:blipFill>
        <p:spPr bwMode="auto">
          <a:xfrm>
            <a:off x="685800" y="3373438"/>
            <a:ext cx="7791450" cy="3332162"/>
          </a:xfrm>
          <a:prstGeom prst="rect">
            <a:avLst/>
          </a:prstGeom>
          <a:ln>
            <a:noFill/>
          </a:ln>
          <a:effectLst>
            <a:outerShdw blurRad="292100" dist="139700" dir="2700000" algn="tl" rotWithShape="0">
              <a:srgbClr val="333333">
                <a:alpha val="65000"/>
              </a:srgbClr>
            </a:outerShdw>
          </a:effectLst>
        </p:spPr>
      </p:pic>
      <p:cxnSp>
        <p:nvCxnSpPr>
          <p:cNvPr id="17413" name="Straight Arrow Connector 4"/>
          <p:cNvCxnSpPr>
            <a:cxnSpLocks noChangeShapeType="1"/>
          </p:cNvCxnSpPr>
          <p:nvPr/>
        </p:nvCxnSpPr>
        <p:spPr bwMode="auto">
          <a:xfrm>
            <a:off x="2743200" y="2209800"/>
            <a:ext cx="457200" cy="3124200"/>
          </a:xfrm>
          <a:prstGeom prst="straightConnector1">
            <a:avLst/>
          </a:prstGeom>
          <a:noFill/>
          <a:ln w="28575" algn="ctr">
            <a:solidFill>
              <a:srgbClr val="FF0000"/>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2"/>
            </p:custDataLst>
          </p:nvPr>
        </p:nvSpPr>
        <p:spPr/>
        <p:txBody>
          <a:bodyPr/>
          <a:lstStyle/>
          <a:p>
            <a:r>
              <a:rPr lang="en-US" sz="3600" smtClean="0"/>
              <a:t>Create the Account</a:t>
            </a:r>
          </a:p>
        </p:txBody>
      </p:sp>
      <p:pic>
        <p:nvPicPr>
          <p:cNvPr id="18435" name="Picture 2" descr="Make sure you fill out every required box.  Ensure you have a professional e-mail for your profile."/>
          <p:cNvPicPr>
            <a:picLocks noChangeAspect="1" noChangeArrowheads="1"/>
          </p:cNvPicPr>
          <p:nvPr/>
        </p:nvPicPr>
        <p:blipFill>
          <a:blip r:embed="rId5"/>
          <a:srcRect/>
          <a:stretch>
            <a:fillRect/>
          </a:stretch>
        </p:blipFill>
        <p:spPr bwMode="auto">
          <a:xfrm>
            <a:off x="1752600" y="1600200"/>
            <a:ext cx="6553200" cy="511016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2"/>
            </p:custDataLst>
          </p:nvPr>
        </p:nvSpPr>
        <p:spPr>
          <a:xfrm>
            <a:off x="406400" y="457200"/>
            <a:ext cx="8229600" cy="1371600"/>
          </a:xfrm>
        </p:spPr>
        <p:txBody>
          <a:bodyPr/>
          <a:lstStyle/>
          <a:p>
            <a:r>
              <a:rPr lang="en-US" sz="3600" smtClean="0"/>
              <a:t>Create the Account (Continued)</a:t>
            </a:r>
          </a:p>
        </p:txBody>
      </p:sp>
      <p:pic>
        <p:nvPicPr>
          <p:cNvPr id="19459" name="Picture 3" descr="At the bottom of the sign up is the create account button.  All required fields must be complete in order to create your account."/>
          <p:cNvPicPr>
            <a:picLocks noChangeAspect="1" noChangeArrowheads="1"/>
          </p:cNvPicPr>
          <p:nvPr/>
        </p:nvPicPr>
        <p:blipFill>
          <a:blip r:embed="rId5"/>
          <a:srcRect/>
          <a:stretch>
            <a:fillRect/>
          </a:stretch>
        </p:blipFill>
        <p:spPr bwMode="auto">
          <a:xfrm>
            <a:off x="604837" y="1828800"/>
            <a:ext cx="8386763" cy="4416425"/>
          </a:xfrm>
          <a:prstGeom prst="rect">
            <a:avLst/>
          </a:prstGeom>
          <a:ln>
            <a:noFill/>
          </a:ln>
          <a:effectLst>
            <a:outerShdw blurRad="292100" dist="139700" dir="2700000" algn="tl" rotWithShape="0">
              <a:srgbClr val="333333">
                <a:alpha val="65000"/>
              </a:srgbClr>
            </a:outerShdw>
          </a:effectLst>
        </p:spPr>
      </p:pic>
      <p:cxnSp>
        <p:nvCxnSpPr>
          <p:cNvPr id="19460" name="Straight Arrow Connector 4"/>
          <p:cNvCxnSpPr>
            <a:cxnSpLocks noChangeShapeType="1"/>
          </p:cNvCxnSpPr>
          <p:nvPr/>
        </p:nvCxnSpPr>
        <p:spPr bwMode="auto">
          <a:xfrm rot="5400000">
            <a:off x="2514600" y="2209800"/>
            <a:ext cx="4267200" cy="3200400"/>
          </a:xfrm>
          <a:prstGeom prst="straightConnector1">
            <a:avLst/>
          </a:prstGeom>
          <a:noFill/>
          <a:ln w="38100" algn="ctr">
            <a:solidFill>
              <a:srgbClr val="FF0000"/>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2"/>
            </p:custDataLst>
          </p:nvPr>
        </p:nvSpPr>
        <p:spPr/>
        <p:txBody>
          <a:bodyPr/>
          <a:lstStyle/>
          <a:p>
            <a:r>
              <a:rPr lang="en-US" sz="3600" smtClean="0"/>
              <a:t>Upload Your Resume</a:t>
            </a:r>
          </a:p>
        </p:txBody>
      </p:sp>
      <p:sp>
        <p:nvSpPr>
          <p:cNvPr id="20483" name="Content Placeholder 2"/>
          <p:cNvSpPr>
            <a:spLocks noGrp="1"/>
          </p:cNvSpPr>
          <p:nvPr>
            <p:ph sz="half" idx="2"/>
            <p:custDataLst>
              <p:tags r:id="rId3"/>
            </p:custDataLst>
          </p:nvPr>
        </p:nvSpPr>
        <p:spPr>
          <a:xfrm>
            <a:off x="457200" y="1676400"/>
            <a:ext cx="4040188" cy="4449763"/>
          </a:xfrm>
        </p:spPr>
        <p:txBody>
          <a:bodyPr/>
          <a:lstStyle/>
          <a:p>
            <a:r>
              <a:rPr lang="en-US" sz="2800" dirty="0" smtClean="0"/>
              <a:t>You can upload your resume into the database in several formats:</a:t>
            </a:r>
          </a:p>
          <a:p>
            <a:pPr lvl="1"/>
            <a:r>
              <a:rPr lang="en-US" dirty="0" smtClean="0"/>
              <a:t>.rtf  (Rich Text Format)</a:t>
            </a:r>
          </a:p>
          <a:p>
            <a:pPr lvl="1"/>
            <a:r>
              <a:rPr lang="en-US" dirty="0" smtClean="0"/>
              <a:t>.doc (Word Document)</a:t>
            </a:r>
          </a:p>
          <a:p>
            <a:pPr lvl="1"/>
            <a:r>
              <a:rPr lang="en-US" dirty="0" smtClean="0"/>
              <a:t>.txt  (Text File)</a:t>
            </a:r>
          </a:p>
          <a:p>
            <a:pPr lvl="1"/>
            <a:r>
              <a:rPr lang="en-US" dirty="0" smtClean="0"/>
              <a:t>.</a:t>
            </a:r>
            <a:r>
              <a:rPr lang="en-US" dirty="0" err="1" smtClean="0"/>
              <a:t>odt</a:t>
            </a:r>
            <a:r>
              <a:rPr lang="en-US" dirty="0" smtClean="0"/>
              <a:t> (Open Document)</a:t>
            </a:r>
          </a:p>
          <a:p>
            <a:pPr lvl="1"/>
            <a:r>
              <a:rPr lang="en-US" dirty="0" smtClean="0"/>
              <a:t>.pdf  (Adobe Portable Document Format)</a:t>
            </a:r>
          </a:p>
        </p:txBody>
      </p:sp>
      <p:pic>
        <p:nvPicPr>
          <p:cNvPr id="20484" name="Picture 2" descr="PDF as an upload choice"/>
          <p:cNvPicPr>
            <a:picLocks noChangeAspect="1" noChangeArrowheads="1"/>
          </p:cNvPicPr>
          <p:nvPr/>
        </p:nvPicPr>
        <p:blipFill>
          <a:blip r:embed="rId6"/>
          <a:srcRect/>
          <a:stretch>
            <a:fillRect/>
          </a:stretch>
        </p:blipFill>
        <p:spPr bwMode="auto">
          <a:xfrm>
            <a:off x="4919663" y="2743200"/>
            <a:ext cx="1590675" cy="1866900"/>
          </a:xfrm>
          <a:prstGeom prst="rect">
            <a:avLst/>
          </a:prstGeom>
          <a:ln>
            <a:noFill/>
          </a:ln>
          <a:effectLst>
            <a:outerShdw blurRad="292100" dist="139700" dir="2700000" algn="tl" rotWithShape="0">
              <a:srgbClr val="333333">
                <a:alpha val="65000"/>
              </a:srgbClr>
            </a:outerShdw>
          </a:effectLst>
        </p:spPr>
      </p:pic>
      <p:pic>
        <p:nvPicPr>
          <p:cNvPr id="20485" name="Picture 3" descr="Your resume and most resumes are uploaded in Word Format"/>
          <p:cNvPicPr>
            <a:picLocks noChangeAspect="1" noChangeArrowheads="1"/>
          </p:cNvPicPr>
          <p:nvPr/>
        </p:nvPicPr>
        <p:blipFill>
          <a:blip r:embed="rId7"/>
          <a:srcRect/>
          <a:stretch>
            <a:fillRect/>
          </a:stretch>
        </p:blipFill>
        <p:spPr bwMode="auto">
          <a:xfrm>
            <a:off x="6553200" y="4829175"/>
            <a:ext cx="1905000" cy="1876425"/>
          </a:xfrm>
          <a:prstGeom prst="rect">
            <a:avLst/>
          </a:prstGeom>
          <a:ln>
            <a:noFill/>
          </a:ln>
          <a:effectLst>
            <a:outerShdw blurRad="292100" dist="139700" dir="2700000" algn="tl" rotWithShape="0">
              <a:srgbClr val="333333">
                <a:alpha val="65000"/>
              </a:srgbClr>
            </a:outerShdw>
          </a:effectLst>
        </p:spPr>
      </p:pic>
      <p:pic>
        <p:nvPicPr>
          <p:cNvPr id="20486" name="Picture 5" descr="Your resume can be upload in Open Office Format"/>
          <p:cNvPicPr>
            <a:picLocks noChangeAspect="1" noChangeArrowheads="1"/>
          </p:cNvPicPr>
          <p:nvPr/>
        </p:nvPicPr>
        <p:blipFill>
          <a:blip r:embed="rId8"/>
          <a:srcRect/>
          <a:stretch>
            <a:fillRect/>
          </a:stretch>
        </p:blipFill>
        <p:spPr bwMode="auto">
          <a:xfrm>
            <a:off x="6781800" y="1198563"/>
            <a:ext cx="1905000" cy="18923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1"/>
          <p:cNvSpPr>
            <a:spLocks noGrp="1"/>
          </p:cNvSpPr>
          <p:nvPr>
            <p:ph type="title"/>
            <p:custDataLst>
              <p:tags r:id="rId2"/>
            </p:custDataLst>
          </p:nvPr>
        </p:nvSpPr>
        <p:spPr>
          <a:xfrm>
            <a:off x="152400" y="457200"/>
            <a:ext cx="8763000" cy="1371600"/>
          </a:xfrm>
        </p:spPr>
        <p:txBody>
          <a:bodyPr/>
          <a:lstStyle/>
          <a:p>
            <a:r>
              <a:rPr lang="en-US" sz="3600" dirty="0" smtClean="0"/>
              <a:t>Other Successful Websites to Check Out</a:t>
            </a:r>
          </a:p>
        </p:txBody>
      </p:sp>
      <p:sp>
        <p:nvSpPr>
          <p:cNvPr id="21507" name="Content Placeholder 12"/>
          <p:cNvSpPr>
            <a:spLocks noGrp="1"/>
          </p:cNvSpPr>
          <p:nvPr>
            <p:ph sz="half" idx="1"/>
            <p:custDataLst>
              <p:tags r:id="rId3"/>
            </p:custDataLst>
          </p:nvPr>
        </p:nvSpPr>
        <p:spPr/>
        <p:txBody>
          <a:bodyPr/>
          <a:lstStyle/>
          <a:p>
            <a:r>
              <a:rPr lang="en-US" smtClean="0">
                <a:hlinkClick r:id="rId6"/>
              </a:rPr>
              <a:t>www.indeed.com</a:t>
            </a:r>
            <a:endParaRPr lang="en-US" smtClean="0"/>
          </a:p>
          <a:p>
            <a:endParaRPr lang="en-US" smtClean="0">
              <a:hlinkClick r:id="rId7"/>
            </a:endParaRPr>
          </a:p>
          <a:p>
            <a:r>
              <a:rPr lang="en-US" smtClean="0">
                <a:hlinkClick r:id="rId7"/>
              </a:rPr>
              <a:t>www.myjobwave.com</a:t>
            </a:r>
            <a:endParaRPr lang="en-US" smtClean="0"/>
          </a:p>
          <a:p>
            <a:endParaRPr lang="en-US" smtClean="0">
              <a:hlinkClick r:id="rId8"/>
            </a:endParaRPr>
          </a:p>
          <a:p>
            <a:r>
              <a:rPr lang="en-US" smtClean="0">
                <a:hlinkClick r:id="rId8"/>
              </a:rPr>
              <a:t>www.monster.com</a:t>
            </a:r>
            <a:endParaRPr lang="en-US" smtClean="0"/>
          </a:p>
          <a:p>
            <a:endParaRPr lang="en-US" smtClean="0"/>
          </a:p>
          <a:p>
            <a:r>
              <a:rPr lang="en-US" smtClean="0">
                <a:hlinkClick r:id="rId9"/>
              </a:rPr>
              <a:t>www.jobsinme.com</a:t>
            </a:r>
            <a:endParaRPr lang="en-US" smtClean="0"/>
          </a:p>
          <a:p>
            <a:endParaRPr lang="en-US" smtClean="0"/>
          </a:p>
        </p:txBody>
      </p:sp>
      <p:pic>
        <p:nvPicPr>
          <p:cNvPr id="21508" name="Picture 2" descr="www.jobsinme.com is a website that is strictly for maine companies and is an excellent source for jobs in Maine"/>
          <p:cNvPicPr>
            <a:picLocks noChangeAspect="1" noChangeArrowheads="1"/>
          </p:cNvPicPr>
          <p:nvPr/>
        </p:nvPicPr>
        <p:blipFill>
          <a:blip r:embed="rId10"/>
          <a:srcRect/>
          <a:stretch>
            <a:fillRect/>
          </a:stretch>
        </p:blipFill>
        <p:spPr bwMode="auto">
          <a:xfrm>
            <a:off x="5734050" y="5715000"/>
            <a:ext cx="3384550" cy="1004888"/>
          </a:xfrm>
          <a:prstGeom prst="rect">
            <a:avLst/>
          </a:prstGeom>
          <a:ln>
            <a:noFill/>
          </a:ln>
          <a:effectLst>
            <a:outerShdw blurRad="292100" dist="139700" dir="2700000" algn="tl" rotWithShape="0">
              <a:srgbClr val="333333">
                <a:alpha val="65000"/>
              </a:srgbClr>
            </a:outerShdw>
          </a:effectLst>
        </p:spPr>
      </p:pic>
      <p:pic>
        <p:nvPicPr>
          <p:cNvPr id="21509" name="Picture 3" descr="www.monster.com is another recommended website for job search"/>
          <p:cNvPicPr>
            <a:picLocks noChangeAspect="1" noChangeArrowheads="1"/>
          </p:cNvPicPr>
          <p:nvPr/>
        </p:nvPicPr>
        <p:blipFill>
          <a:blip r:embed="rId11"/>
          <a:srcRect/>
          <a:stretch>
            <a:fillRect/>
          </a:stretch>
        </p:blipFill>
        <p:spPr bwMode="auto">
          <a:xfrm>
            <a:off x="5018088" y="2895600"/>
            <a:ext cx="1916112" cy="2286000"/>
          </a:xfrm>
          <a:prstGeom prst="rect">
            <a:avLst/>
          </a:prstGeom>
          <a:ln>
            <a:noFill/>
          </a:ln>
          <a:effectLst>
            <a:outerShdw blurRad="292100" dist="139700" dir="2700000" algn="tl" rotWithShape="0">
              <a:srgbClr val="333333">
                <a:alpha val="65000"/>
              </a:srgbClr>
            </a:outerShdw>
          </a:effectLst>
        </p:spPr>
      </p:pic>
      <p:pic>
        <p:nvPicPr>
          <p:cNvPr id="21510" name="Picture 4" descr="www.indeed.com is one of the recommended websites by the Maine Career Center"/>
          <p:cNvPicPr>
            <a:picLocks noChangeAspect="1" noChangeArrowheads="1"/>
          </p:cNvPicPr>
          <p:nvPr/>
        </p:nvPicPr>
        <p:blipFill>
          <a:blip r:embed="rId12"/>
          <a:srcRect/>
          <a:stretch>
            <a:fillRect/>
          </a:stretch>
        </p:blipFill>
        <p:spPr bwMode="auto">
          <a:xfrm>
            <a:off x="5486400" y="1524000"/>
            <a:ext cx="2747963" cy="114935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089879"/>
          </a:xfrm>
        </p:spPr>
        <p:txBody>
          <a:bodyPr/>
          <a:lstStyle/>
          <a:p>
            <a:r>
              <a:rPr lang="en-US" dirty="0" smtClean="0"/>
              <a:t>JobsInME.com</a:t>
            </a:r>
            <a:endParaRPr lang="en-US" dirty="0"/>
          </a:p>
        </p:txBody>
      </p:sp>
      <p:sp>
        <p:nvSpPr>
          <p:cNvPr id="3" name="Text Placeholder 2"/>
          <p:cNvSpPr>
            <a:spLocks noGrp="1"/>
          </p:cNvSpPr>
          <p:nvPr>
            <p:ph sz="half" idx="1"/>
            <p:custDataLst>
              <p:tags r:id="rId3"/>
            </p:custDataLst>
          </p:nvPr>
        </p:nvSpPr>
        <p:spPr>
          <a:xfrm>
            <a:off x="228600" y="1295400"/>
            <a:ext cx="4038600" cy="2438400"/>
          </a:xfrm>
        </p:spPr>
        <p:txBody>
          <a:bodyPr/>
          <a:lstStyle/>
          <a:p>
            <a:pPr marL="285750" indent="-285750">
              <a:buFont typeface="Arial" pitchFamily="34" charset="0"/>
              <a:buChar char="•"/>
              <a:defRPr/>
            </a:pPr>
            <a:r>
              <a:rPr lang="en-US" sz="2000" dirty="0" smtClean="0"/>
              <a:t>Flexible search options – Category, City, or Company</a:t>
            </a:r>
          </a:p>
          <a:p>
            <a:pPr marL="285750" indent="-285750">
              <a:buFont typeface="Arial" pitchFamily="34" charset="0"/>
              <a:buChar char="•"/>
              <a:defRPr/>
            </a:pPr>
            <a:endParaRPr lang="en-US" sz="2000" dirty="0" smtClean="0"/>
          </a:p>
          <a:p>
            <a:pPr marL="285750" indent="-285750">
              <a:buFont typeface="Arial" pitchFamily="34" charset="0"/>
              <a:buChar char="•"/>
              <a:defRPr/>
            </a:pPr>
            <a:r>
              <a:rPr lang="en-US" sz="2000" dirty="0" smtClean="0"/>
              <a:t>Job Alerts</a:t>
            </a:r>
          </a:p>
          <a:p>
            <a:pPr marL="285750" indent="-285750">
              <a:buFont typeface="Arial" pitchFamily="34" charset="0"/>
              <a:buChar char="•"/>
              <a:defRPr/>
            </a:pPr>
            <a:endParaRPr lang="en-US" sz="2000" dirty="0" smtClean="0"/>
          </a:p>
          <a:p>
            <a:pPr marL="285750" indent="-285750">
              <a:buFont typeface="Arial" pitchFamily="34" charset="0"/>
              <a:buChar char="•"/>
              <a:defRPr/>
            </a:pPr>
            <a:r>
              <a:rPr lang="en-US" sz="2000" dirty="0" smtClean="0"/>
              <a:t>Articles &amp; Newsletters</a:t>
            </a:r>
          </a:p>
          <a:p>
            <a:pPr>
              <a:defRPr/>
            </a:pPr>
            <a:endParaRPr lang="en-US" sz="1800" dirty="0"/>
          </a:p>
          <a:p>
            <a:pPr>
              <a:defRPr/>
            </a:pPr>
            <a:endParaRPr lang="en-US" dirty="0"/>
          </a:p>
        </p:txBody>
      </p:sp>
      <p:pic>
        <p:nvPicPr>
          <p:cNvPr id="22531" name="Picture 2"/>
          <p:cNvPicPr>
            <a:picLocks noChangeAspect="1" noChangeArrowheads="1"/>
          </p:cNvPicPr>
          <p:nvPr/>
        </p:nvPicPr>
        <p:blipFill>
          <a:blip r:embed="rId7"/>
          <a:srcRect/>
          <a:stretch>
            <a:fillRect/>
          </a:stretch>
        </p:blipFill>
        <p:spPr bwMode="auto">
          <a:xfrm>
            <a:off x="6400800" y="609600"/>
            <a:ext cx="2646471" cy="781850"/>
          </a:xfrm>
          <a:prstGeom prst="rect">
            <a:avLst/>
          </a:prstGeom>
          <a:noFill/>
          <a:ln w="9525">
            <a:noFill/>
            <a:miter lim="800000"/>
            <a:headEnd/>
            <a:tailEnd/>
          </a:ln>
          <a:effectLst/>
        </p:spPr>
      </p:pic>
      <p:pic>
        <p:nvPicPr>
          <p:cNvPr id="22532" name="Picture 7" descr="On the main page of Jobsinme, you can search by using keywords or if you have an account you can sign on the home page."/>
          <p:cNvPicPr>
            <a:picLocks noChangeAspect="1" noChangeArrowheads="1"/>
          </p:cNvPicPr>
          <p:nvPr/>
        </p:nvPicPr>
        <p:blipFill>
          <a:blip r:embed="rId8"/>
          <a:srcRect/>
          <a:stretch>
            <a:fillRect/>
          </a:stretch>
        </p:blipFill>
        <p:spPr bwMode="auto">
          <a:xfrm>
            <a:off x="2057399" y="3494340"/>
            <a:ext cx="6473825" cy="3173102"/>
          </a:xfrm>
          <a:prstGeom prst="rect">
            <a:avLst/>
          </a:prstGeom>
          <a:ln>
            <a:noFill/>
          </a:ln>
          <a:effectLst>
            <a:outerShdw blurRad="292100" dist="139700" dir="2700000" algn="tl" rotWithShape="0">
              <a:srgbClr val="333333">
                <a:alpha val="65000"/>
              </a:srgbClr>
            </a:outerShdw>
          </a:effectLst>
        </p:spPr>
      </p:pic>
      <p:sp>
        <p:nvSpPr>
          <p:cNvPr id="22533" name="Oval 4"/>
          <p:cNvSpPr>
            <a:spLocks noChangeArrowheads="1"/>
          </p:cNvSpPr>
          <p:nvPr>
            <p:custDataLst>
              <p:tags r:id="rId4"/>
            </p:custDataLst>
          </p:nvPr>
        </p:nvSpPr>
        <p:spPr bwMode="auto">
          <a:xfrm>
            <a:off x="7818522" y="3394592"/>
            <a:ext cx="487277" cy="339208"/>
          </a:xfrm>
          <a:prstGeom prst="ellipse">
            <a:avLst/>
          </a:prstGeom>
          <a:noFill/>
          <a:ln w="28575" algn="ctr">
            <a:solidFill>
              <a:srgbClr val="FF0000"/>
            </a:solidFill>
            <a:round/>
            <a:headEnd/>
            <a:tailEnd/>
          </a:ln>
        </p:spPr>
        <p:txBody>
          <a:bodyPr/>
          <a:lstStyle/>
          <a:p>
            <a:pPr defTabSz="914400" eaLnBrk="0" hangingPunct="0"/>
            <a:endParaRPr lang="en-US"/>
          </a:p>
        </p:txBody>
      </p:sp>
      <p:cxnSp>
        <p:nvCxnSpPr>
          <p:cNvPr id="22534" name="Straight Arrow Connector 6"/>
          <p:cNvCxnSpPr>
            <a:cxnSpLocks noChangeShapeType="1"/>
          </p:cNvCxnSpPr>
          <p:nvPr/>
        </p:nvCxnSpPr>
        <p:spPr bwMode="auto">
          <a:xfrm>
            <a:off x="3950383" y="1752600"/>
            <a:ext cx="3593417" cy="1641992"/>
          </a:xfrm>
          <a:prstGeom prst="straightConnector1">
            <a:avLst/>
          </a:prstGeom>
          <a:noFill/>
          <a:ln w="28575" algn="ctr">
            <a:solidFill>
              <a:srgbClr val="FF0000"/>
            </a:solidFill>
            <a:round/>
            <a:headEnd/>
            <a:tailEnd type="arrow" w="med" len="med"/>
          </a:ln>
        </p:spPr>
      </p:cxnSp>
      <p:cxnSp>
        <p:nvCxnSpPr>
          <p:cNvPr id="22535" name="Straight Arrow Connector 8"/>
          <p:cNvCxnSpPr>
            <a:cxnSpLocks noChangeShapeType="1"/>
          </p:cNvCxnSpPr>
          <p:nvPr/>
        </p:nvCxnSpPr>
        <p:spPr bwMode="auto">
          <a:xfrm>
            <a:off x="2512253" y="1988583"/>
            <a:ext cx="1438130" cy="2278617"/>
          </a:xfrm>
          <a:prstGeom prst="straightConnector1">
            <a:avLst/>
          </a:prstGeom>
          <a:noFill/>
          <a:ln w="28575" algn="ctr">
            <a:solidFill>
              <a:srgbClr val="FF0000"/>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THEME_BG_IMAGE" val=""/>
  <p:tag name="MMPROD_10099PHOTO" val=""/>
  <p:tag name="MMPROD_10099LOGO" val="iVBORw0KGgoAAAANSUhEUgAAARMAAABGCAYAAADvnXBIAAAABHNCSVQICAgIfAhkiAAAAAlwSFlzAAALEgAACxIB0t1+/AAAABZ0RVh0Q3JlYXRpb24gVGltZQAxMS8wNS8wNESz2GEAAAAldEVYdFNvZnR3YXJlAE1hY3JvbWVkaWEgRmlyZXdvcmtzIE1YIDIwMDSHdqzPAAAE83ByVld4nO1XzY7cRBDu2fS6yfZkvLDuzaw3yXhsZrYHi0ho3gGEFIkDPAEIIyREojwAT8HFb8KJIwfkJ+COxC1vwFJVbrf/J4eIA6i+Wdvtattf/XVV7+9///pGvBLP7xEV/O6rqqJRRUdVlfS7L2lUlvclXcqygF9ZFEVVFRUMq4JEcF/QpSiO8CuOx2NVHsvqWMIZBNWxKGuxKAtRVKIoRVGIYyWO5bfia/FcfCe+F4UQ4mPxjXgpfoDjNUhfiR9hhvH/w5fiBcT6hfhC/CQ+gUh/Jj4Xn/rZ39LFybe/evSzeCOWi19e/inXf/wlUXYGB6bzv6o2g8FgvAXyTL7zN871dZRsk0iriUltTDAU+OdMaq3NjG4mjBtOIjmfEEod7R0O+32yHD1grDU9QeoF6g7YUYNaYPxoEuf7fTQkXyZEe6jZEcnQB/DVvOti7UkCGK2gG2ib63omJ8EMNFBsr3y3kSpK9p76sPcqXPVfywZGbUCfDY2Sj9zEhSUFNdDbef9fOwMTHWG8PeGhdX997nvJolXtbYC3mTO/cYx2aljniUl0uYbkXR0OPQWk7UeVgmwbc3vB0qjqLL9qw3yYYO8cPQWCvOcAWd+i3StMvh5/fsp+vR+hk3Z9+bOeUV0HGJuhAoGjs1knNTUuh0dz/MnYzKkhHR0jjIU17h0AMccok5cD8oRtqwPl/5z9cjt0/pQn3LForTI2oLiuGm1Ebt0qy2oFvAYn4x8NSA8ntEk672Xga59yAV6Q1Lg7W6vg8h+HwYi5cf+YcOj2Jhrd/Mdco5xfOfNRm9wVoNoDjde1tfP+XzybCP8oALWws6rI4jO3BAIyb9MUAFQoq9OTCsHp9Se28zEn2q1flJ2XFFE5B5D5IumtO03ZSd4h+y9m+cV2GHN3wsaH+kMr2lIT6ryjayrkSFUdXdMUgBoSG4TFinyBg6kW2iCaUOBa97qiBg2WonWioS/XnC7s5IxumqFgLVxBOGE/tMC+C7bRRLSi/flZG8W0TfXcsa6GZkq3IPTp+k9QkUuDbbKccZUCQ7x5mat8ZHTd9rRfDS4I0tGezj/ZdGapVB3v3qyQrUtNW+7bXu+7TZC7etz0ep23DWmefzW7NQm0yWgXk7rdU/uk8g41PukVmmnoSnNYBdr9h9F6hRuxEQss2/V4qyiVoSKSu0qSarTVb2JW3qDAN1sqe7Aqr7AOGAP7kTvdqJi7kux2KF3gbNbf2xB5bjsARTaLVZvdV2nWjE2z5mWWJil8P6iLT540eaBRnm3gnKTXY0vx6Txr9q5SXa27hreqZ3fZ6OUZBOpilEnzyO5qjjTZYLxzbzrJzGaduHYyv4d9N2TezsZYvGQb3bbwtL+GVChChX+xiuHu5lKBSKn4A4HnUMXgzZuFuFGXsQrjkJ6PwxDOkwqYpmE2Zufp8B+GILF5exfuxC4UcYz8O2AErvCpFDu5QLFSO+CH+1v15PHDx2GMz4dxrJ5ez9QWuW6pcb1NPWY6uQsfuwzV+7fBrVLhDi0mnWK1ovN7aP+HD8QTFaOCYPZTeAx9MBuDQG8gwTDeem6r0EEI3ga3xmH8cAnn8DIQoAgw4wH2Iz+FAZ0OnseghDA77f7WDW9nnoaqjwdDQX1aNDcMBoPBYDAYDAaDwWAwGAwGg8FgMBgMBoPBYDAYDAaDwWAwGAwGg/Efxj+0ZjagstOwtgAAAEhta0JG+t7K/gAAAAQAAAAAAAAAAAAAAAAAAAAAAAAAAAAAAAAAAAAAAAAAAAAAAAAAAAAAAAAAAAAAAAAAAAAAAAAAAAAAAAAAAAAAKaQzoQAAq8Zta1RTeJzsvVtzZMeRJojtGY2a1K3VvTb7sC80W1vbJ+XE/fLIYrFIThdJTKHYovQiAxKAVNOS2MNbj6YM/33d4x6RERmRp8AqkgNVNxPAyRPHj4eHh18+9/j4nx99+/LJs/devKR3z/7bJy9eXtLLK73Xd58/fe/2Jbn7nf/47UePb18yLe8+/Oj57UtN7p69fwGf7O7ZxWcv4PqjD2CEW/e/u/OnT799+egc/vPeu8+/enn21tnV2f7sD2fnZzdnf4WfXpz9+e6jTz6GK2/Dlb/CFXr2G7j64ux/wjf+fPfs8adXOOS7n7iR37148ZLfmLtHjz9CIh99/DE8CT7gz5d3jy7ed1+6eOKuXXzoPh49dX989M/u471PwgDvP3G/P3vuvvTkkfvtyTP38Yn/48X5i5dW3T167i8+96M/v/AP+diP5z8+ehep/ASpInePP6UvXhr4YDjM40+5+3gCf2TwwfwHx4+7Jc78Xz3OnL1z9i789Wv4/Tfw05/h8/LsK7hy/Tp5Rl+RZ/S74tnPAs8+OPsS+PJvZ3+Ca1+f3RzljfC8uTnCG9LlzX5f8YYc4c3eeN5wdjJ3qPDsufTsufTsMZ49xrPH3F2c/x6ecnV3cRE+zz8FrslL+EP4YY2Bvw4MfO/sCxCuL4CNIFogdOU3S2bCwI6bTB7j5uUCNxtJO8bNRtIu73d1OhYq1WHhxfkjf+XCf5Ys/fvA0kduPb442weG/iow9AKYeQuy+M7ZM/jpG/jb9XTVdnlJb8X9rlu+37huL09dtyMe/fyAR0/h6l+3rNuWO0uy9sPgzofw9y/dYtzMnRWtdsIueQJvyHfDm18d8OYVV9c92xGvj0NRpT92HPqTe/uaR8WVipPHeMS+pxqI3juX/qHLpcdOmq5gKzy+2r6vfGL3zqdfdvkU1t/pPHrjGumYJEnPIek5JF9pvX0In5dn35797Qe549PaFpWeTdKz6dKz6dKzqW9pri645yBGL8Bw/6EuOH7vC+6txKcvwDT6+jUajUdN8L3YaBcRzxriWUM8a4hnDfGsIRVrfh5Y8y4Ixpewwz+C/36DTAoM+vvAoLUdDae04I8SnkHu+pRBRhxhkPPtChZdv+LezzyHmOeQ8BwSnkPCO3w4rZXHh6/h3BX4wyk8jH7zcxCv/wlC9o13/I5zsrsGjzOS2sBKdnXMeW5ZeZL7vJmZzK4x85eBme+BwP3ZhWD+mMINf2tWLQrlX+DnL86+OB6gCcuW8mVzlBJx+rqVxHPSKQTk5O0x77leucws85Kb4Edzen0y744vaH3tWWf2nnM392RWkGNmBduo7NZYtpVB/w3W6Qv8VsUgIT2D6FUjWzH6RzyP9scWKorFXLacQiz4pMKm4ITqO2DUoWylhbp1gT6Dq1dugf71qJhRe79ydr/Bhu9Gzv5T4NFvYS/4ussd3YhYY3Uci8XgrRV/2Bvnj4vvuSDqowOl/7PErz85X2cPEnOZwqZRmt5z+yaq/ON2fsMvyvZdjjUKX+9PFykRYqWXgWf8WizvndsX5aMYOQ1bzemcPHfK/+t5Nqjh5K1Y2Dlv486J9sQiI5NuC4x0Nsn98xHZdxGtEVRu3iyJPyBnvV0Sf3h2Mot/WodbT2Gv2zOm/oQT55P5exMsE7wZGeyi/PfK4GfAV3Zz43nWbhrHebbFQO4rRZcpGbNuz05f48k8lsyzzvNwjXf0Zlk1JsFjt13n9T23g/zN7aVbfLPaNXMuwsaY7MpCZiZYKc4pWeQWZz1uKc8t5bml/FL2ChB/uLptljLuMc8+PIGPP03WyuXZv05CI8Zz0XouOhOt4CJ5VS4Kz0UvYl02Yk4Q+ciO8FGGMACYVT5EYgMng+CpIHlKjJiZMnORmbf9yNNYKJ+79PD+7F9PWcVLUrlmPffF0i1m3Kiv7l3/uQ3GreHIyGflTuP3nrF4Rg35xAERME33HGN1ncDwlyCk75x9HH66OftyRWBPYTCVNyshmb4pdE/WozpIwT+KEZmx+djn3U8rifzr/aatFmMu5H7AHCfwykngxaNDeMKaoH3ofJY/Bd/lT85W/LILTnCbqlvLpNKNfis+0I1dN85ZPKtBlsvvlHnrrIqpiKeJReNV2bp0+250jx3x6LLZt8E/+c4ErdwqsnMSRY+am4qf/ynw89MORO2Ry02gUzLLTlxuTS2jzp8xjjcbcNwwokPi5uhg+6ULRh/+1WUoAvuY8TuE2w/eddua4ydCYHB/EPjpnK4pD39d8BDtakzVX7g8z2XIahzfIy67bsgCS9HePxLA2l96prLA1D1rvJDrYEl7j2eyD4PW9Gw1ga/GM3Yf4Fr7wNi9aa0a/OFZ/OEQePQs/RDN8PNnYed+9iw6gheHTk1vKn6W3L/XwH5+vcT+xpFJ3D8anR5YlCJYlMLznu89790nd5+O056LXU67TRwZ7AT9mRf8Vfa+ndj7tbM8EYry1Yr9E0P/MSVFL29eNSUVNIZsNEata3GrR+bSI8xV4jTmRsbR22RJOgayuab4p76nHZJWa/pXb9S/SxZScIBuL5tMSmCnuKrUr+ip38jOVk/IkAeVIREKn3VqytvqzzxDL54F1Rx+R0bT265K/kVg9G/der8J4Q0H8NzkFDHTDW04030msRikONEn4jGugWb/K/lEvOcTOUjnCPR5GhtPseRvw7q/rdf97eU9GQqvao32jQTW46C3p8r9KzmTbQZwXRTXIDNNGjrZ9GuQhxOEMbpEaXNye9srRdm6KO4UAs5xI+dUxh+efVroV+KXfQNGjrGPZ2H/+eLsL83mj/juv57dYmIHiwl6HKZSeA6rWk4vTxBT1WUv6bHXh4+24CXiSq8R8iwsdffJ3adnmQo8awVzzLSfnpUQnOObOe8pxibV2nUwOVnfe5yQH/LqSswDb2knbwJvKNWOX/4H7n/wuw/4SH73wR/OIw8vomH0LAqmdwnWeJrNpP8BW/yl2+SPc1ZuTcCesMb9Zl44VSckIWDj73IW//4k/P2J/7vzpiLMhOqwuLVnbtzSHW8/9Hv+aXL6O8fP45tPvYEvpc0iP1fqXoKgXnVRYo2J1N18RhbnKEBcJyCRb46PFweRuDH7Yrr7CdqcPeZdicobigrxFHfoKO/csu7F2PsGe2Af7wnj3vQtTBsCJDbkKqzKwvgshn4fZSGMoeABnuwzYNhf3Ub+jXN2ohH/87TN/MllwzE4dXOAsWhlUm0Nm9D12Fzaxbk6PfsTd/FZLdaH0Yb88NCGnLHuF8mC/MJtN38CNz2kwo/nKe4PEtvlXwg7mS4UCv2BQiTZKT4kM52o04dxIV8cbtQzDv6y4OD/dM7MO87aPJmHLn19Aqgx8VHMzZ3NFaZozyzIoDMg97qTeHRpCveH+EN0IM+D1sRX9CGlQo22sY/ZLPznMAv/4nz2vSuk+MqVr2LAHqsJ33EgDyxlOo5B6EaiPWRmVbD5XLD3tUnlXM7DaKo4KfQUfCUeIN/w6faqMD0huuqtqjA5lZXvZqtw9k3t65+ok38SJoSfPd4AW9Ar+OgT9IjqWgZgA23m9kiPoBt1Cp/eznwCEf3Auab/fpxjXaN/DVIeWUbnxtS+a/TTm541QF8ry36dLKc/O0jqqdH9fq7p1fnnwG5FeP+yGwqJHFwJgLb2VJeDcVE/SzH6Q89oVQo/hb9/7VTmrOLzPqRQrsc9Gx7auUkfsTONn37PMpj2lO9eBg9gHt1thltT55huu6qvn7Zr0Ef7/jruWfVtQ4CcXQpmfRk+9uIKL6il3+0xoHT35Onjb18+Katwb90UXLiA3YuiROnWsf4T1zDgL25SPhteCZPwxLPgid8vnvhXf/K+s5CePHvsvvLsmb/2of/4HD/unpS+nCcoFESj29uQVF75bHhlG0nMkwQfHySKfg307FMDiutg6Xxd9FP4Ktn5+5ARRQndn/0r2KixXcWTD/4FGP/Je37wj+DnD86xBcsT32KFuP/dFZdovBT6r+C13+E18urj0I1DxEv4vyclYuE24LJeuNjvN+7923l7Frh3KErllW3zxv288Yd5O2Xefhnm7RlwZg9vi9GTPzaz98s0R73vfLbwnW0zeuln9PJhRk+Z0bfTSsRcAPrJpflxW+QJ4rXPjlzbNnPCz5x4mLkta9HPwNfOt/4y8qtZi/3vfLbwnVfSrpQ+TOkpU5ptq0vX3SuDlW9DniT+/bPB37dNl/TTJR9ma8tsnTsjcl/Uot8GJyT+/bPB37fNlvazpR9ma8tsPXEcuU78iLOS//7Z4O/bZsv42TIPs3XKbP0izNb7oS7135x+K42TX4T56X3js+k3ts2l9XNpH+bylLn8aZjLRy4j/VXKU9+mqrAv06pr/7ptnvZ+nvYP83TKPL2VnDtcK779TuuQ5yutQ56vbJuzaz9n1w9ztmVX+60Dyd0c7Gr5758N/r5ttm78bN08zNYWZ/s8h6OTjf92sg7La58dubZt5m79zN1WhP08idHN2dXZYzcVf3LR8gjliGLTXv9scn0bkTREevHzMS04+uQxq37j1W+i+u05jnp394ELYD+I6XEx3cSgfwgMet+he1wixqX9PnBIPrirYJPq0cYI39e0kR0z8Sq9sppe1VeFTFdvxC38Vl1V8aK6vNkTWl/UcjwwbSlqZ+eHR/6bEoq3g1AUzTvg2kQQ4JUVppv6nDTEEBT1PieV8guhy0m8Ud+OOOkfPFheGv5vURC+1+S/aUF45kp3HjlYwFRx+sf26bGEXLFFxbk2zptiza8q1iR12WESX3s5spOZNvz/Idm9ree7esib3pcCOwObf+dUkUfyTBgcRaT77kdEC/7X3T2+q4e8KQb/umFwwdqZDO8yEVeEXV6O3v/6Fi7XF21751E23/OD3hSrfxlYjVeunIX1tSuDbJnc3ZcI4abdW/K+RAizl3q0L4FwquG+1LtVH7mVthQtbavfa/LflEC8VQgEhlzQy8piIHrUWC0UbRYATwvg6trsG0PUpKtqz25o38S4ub2+2l8fTuWbIeFNT8eF68L5bTMdXbG23ILuH4m1YPhvJNZX8opf0YFYK3Vohmaxvr7Bf10moIVqVr2e7zX5b0oMfpbE4N8CpgWbK/9lJgo9I4uVFw/8hkKFXR7Rb615BguqsB9GtlskZ0kOvr+0v2mzHssdvnDVTl+ffRoaQPxx7vswSy6lHblzXcPyFcZ5U0yKUbUUS8vxtRmDYsjrGFVrzuHKOPcR/H3/yeNvX77/pMhr3jg2feQAzBgzewT//dZ1OI15sZsEo788+/ru/fOLb18+fu99/M8/w/X/7+wvZ/8KluATt9/cOEZ+GRj5Kdz557O/nfnGGX8BVfSFm44v4W/vn926Um9UTZ/B9z/xNXl3j9/7F6e+MkXvFDTdFU/+VTXGR2dfhbKeF+FsFD/Sfwyq76a692fVvR+79j8fnT0O9/y/Zy/PtLuqzij8I2fs7Dfw8x7+gj/h367dGXgG/qbhCnH/pPumhv9SuIK/3VVPfSu/CXDkb6iawxP/jzNSffPt4pu/dcULX5/9KXz375Ci6tu/KL4dYVNf+nBXukefyeae92FU0AKuLYSrdIZPhy0Y0PQLd8rfH90sx1Ox/uru+yrdwas7fu4ae30F8jH6fvuE3BTscWircumwKZFP/8HNRsurfFeisPg+b978LaDmz85YvZnMwq+Kb37s4KBfh4NAXji7Kt5Fm7t8fUS1mrLiCXf99Oz/Af7fBsmpn/tLV9X/7yEAg+vv+uD+t+B+UvzjZ7cNLz90q/D4CLfFv3aEn7kR/hzWco/+4u7mzgtXY3vt3qJ3Z0H5wZr2RxOAlIBOuXRrbvbuhxJx4WT532Emrs7+u1/l4d6fALXotX51oBEeuVn72q2fCyd5Xw8l49exBit888uhxLZ3vpXubNe1+yaq6A3a+ZnDcP3xQTs/aOcfsXaWD9r5QTv/gLTzW0k7f+PmASX/QUM/aOgfr4ZWDxr6QUP/ADX0BXAttLZ50NAPGvpHrKFbXfugoR809PdZQ//joYYO33e5zTN/+OyDzn7Q2T9enc0edPaDzv4B6ey3g87+vVsBv4dn/xFk+EFHP+joH6+OFg86+kFH/4B0dIx8FDr6QUM/aOgfsYbmDxr6QUN/7zR0R57eMPIuU/S/h3amD9r5e6CdH5B3D9r5h6idXzfy7kE7P2jnB+Tdg3Z+0M7HtPObRN49aOgHDf2AvHvQ0A8aekVDvwnk3YOGftDQD8i7Bw39oKGPaejvF/LuQWc/6OwH5N2Dzn7Q2cd09ptF3j3o6Acd/YC8e9DRDzp6JfLxJpB3Dxr6QUM/IO8eNPSDhv4DjPylk8KCq6lvotfQ+aCNP1Tfel3aOlL4TvX016etL0G/2TMB/65hPHMv2vq4FLcyeNl44G9Xd89w1uV3fYfqrF1EoxvK745kTh95k0MdyYED8mTZi7iioNsfZO21yZpqcqj3J2vmZFlDa4S9srT9Mkhbqf1ba/Tvg7xhXBe092uTuJ/nJ4LMFRT+iK1R3sjM2BptI48/XFu0fY83bYs+4Ix/iLYobdb2j8UWPUVDP4PnvnBv9Xo09C/yE8+u/7fR0a29+aCjH3T0g47+3zle8KuKj++4kf2pkn8u/La3q6rmeO31aOr+s1+fjmbuJCgD2g28FpBg1McM/pGko/Fv+B3kYpQW47T6rfP4UFPfnaxNVaNT5pquzRWt6oiRjH83Eig2SeDPKyl4/fGq8fNfnyTKYAPcut0fbQQN/wR8f7sknhqxkh0t+MONWP0cvncN2vsbN/47xft7qfvPQOeXaecP6+3sv7Rr9myH/16TJJ5G02kSxkFK+JkFmomzOlGuLEgarSQMr1/DKCgRN04SrbOZrkFCzYE9+mv49iG9f3Dv9AVw/q9J5x3aRvvmnVbu+r/hzR7BN28d173++wPw90unA9Gq+nf4/es0J7g6/1fi7k/cm76D/z1RVt4CGzFq2a9eq0T0nnzavKNmEHD91s261ywU6JQHfohxOx9qApx31D3X8P/ESc1ds4a/cjP1pbOv/hD2gz/A7388uxrOeH3Pn4Lc1Hf9B3iyPNgdr51kfb34pF8U319/yltwHTn/F/hvOz5dfPubofdz7O3zXetvP37S6O2PP6V9+3L8+u3/YfD2fzyLZ5WPbN4RB9o7e/T9ssOF2RN/1eXEytN+VnHj8Dmtx9bnyNWZP1u0T13Lx0xhfV+Pvl90uHH8ab/s8mL+pLcrTrTPoN8L7fwzuP6N87zeKbXla8tA9Z/+KlqaJi0tHrT0g5Z+0NIPWvoHr6V/ffahO+L8v4Avh7Gxb5x+xeegH/A6beoVSl7Ft7pOvhV7Bd/qbZj7b9w7z/0iXLWHb7Jy5z+4CO3p/tvP4Y4/u+/u4zw3ctKPk745D+49x51v3Tu+Xg/u8MmvIl03Sbr4K0mX2zsd7784e+E88a/uPjgHhn5w/vzbl58/fQ8Paf2d/7jLf2NS+r/iD4djYsbtPsf8edbr9zruz6KWvNdR35R0/6eyuvE1yXX9zFOtXdzDhIu622DtoqSqjrVLFq3dN8X7t/Nf4Krn8Z9fW/6k9+za6vkuo9bXTrsIF5ndu6zJpctf2yZqjdrqsspxu3yhQ8zdNPP4k2GusJfH+Clw799cng95+bdkIx3med8qcpm4u13XVlg15z+BUbFq+CbN8j+EGGysIH4neHzvwpj/hrHp1zTjczpOm0Fcfxz+i/N46eyVPXwKh2MsV6J0mYY1lMJ3tRIPZ+Vtx92/BpSHxyO8Lr+//+zTuH/r0B/EzcGt4/Qt/CyLrA9x3MdVsur1f1fc/48pr+N5n39/PfzOzzuVxxSu3Tr/TaTISrSjtkVWXheP/+HsA6DmG2eVv3A5snfiN16rDTun41WiXSRFu/grzMn/6XzgksboCX/pYiW4R73A64GOf4TRdm7tjf+pNzLrPz/7/Rn2rfjLG5rt8fNPm2UbMPFo16nkozC38hAvfwV3/8ZZeMrZEFfweeOsgmu3I3G3y3xnK6/ygv9XeONSZg694L8DmlrPu3fn/4DPy7M/VzbJ36EkT2b+l46P0X9/M7N/nIbTJEACv4yzE5Sb3d+473s7XzgtfOtsRrQs9vBt63xX5fw9475xeWAffjcS8Gs31zlyUkpBjTb4O6Sy0Tyje6/PRjUSc0l4FjQWytGbkoRjNJyq8XEX5g6pIZydydzYxkkCohCkkwTU67dOFq6dVSTcHnDrdP7+tUjCP6a9At/6VH3wT8O7t+qEtxLf33Gc/fK14ah7T34V24t9r22vnwaM0ZcOr/vXVFH5mav2iVfeSUi917kSZ1S8yqyI79usVKvpm+q9/+AyHF+5utb7sOiOjd9b7bJZ7f/5yP1fH8PFL0jez+u/vvbVP37+adKG+ETm/l+GWJ91VqE+kLaIbPy+6YD2r6+H/+1TT+P63q1cjCUgxtlHFnylyWFkQb9hrv8E3vyLM18hFGX/XecFvJOvvGYPaPT82mu4dN/6AzwnfmtNb/xT985vwmfKqE1yaXMpuHHzSRxC+MpFlfZuprmzuvbB48b/SlfpEtHv6HfdOO8NrbHXtfZ8RVmNDY9V5R86Dnzx2mJNr78W4XXXi9Wo7PvvMKMO7plXjNHmjlnFGNrPp1ZStBiNh5oxjzx5qBn78dSMmUb61it2+lo4dv76xGlQtHFfV4bzQRPfhyY+vXb3u9fEh51CHnTxgy7+8eni9erJtoLtH11m+W9AP6JOfO3k3+BnEd4a8ebvJw39saPD6b/XjG87fPJp+hajwNRF/k2oR7t1lY1Xla+qHAaBu6wA/tf/jp/X7m+vx0s5ZU5+1WRSnjuO4hNfb+zwOBWve64QL/T9m6tyH8VMh9dAr3OejlHweufIutz865mjf3LIpRdnPsJ4AXx9EX7CfRZ1cDlLf5+RNq91bg6f+13MiIZ50C4/pl2eDP+rnI0pXZz+O5yRu48vYEruzt99/u3LR+89ffHyNvzv7on/jbj/3T05TzP39y6i6Pv94Qxep53o9sBX+Gx45dnjT69ewrjPH73Aj/efuI+Lj1+8ZPDb8xcv6d2TZ4/dV54989c+9B+f48fd888fffvSP/gnsLV61fZXeJ1//vblb8/hO4bcfRg+n1/8HsaDt3j+EbzF848ev3ipb6/FrYvHP//8yf0MdPf+5+ffvnzy8XOk772njujzp+5Nzt91TH76if/bMzfY+fNP8GXPnwIj6N2750/9x4X7ePc9//HYfVzAKDfwzcd4/wdP3RP+6/l/e/FS4ueF//VT/3GOPPvgyUf48V8v8DuX8Pm+//U5DvdfLx45vj49d8NdPMXfnl58hh+P/cfTC8f6T37nqHl6cYFv8eHzj/GGD58//yr2X7xxq+Xf3adDJt59/sSR8/nHjtbnzz6+8nfix+eP38WPTz4W376E/7x4qe7cx63/oP6DNB/w+QS/DxIi79wHSO7zd5+68c9/677y8SfwlY8/eQyEwWp5+jtg99N3fwci/c8f4Ht89sy/Y4gsPgVq/3bmuz5QXAF48eP33AQ8/si98ntPUd7fx3He+2e8/P7Tj799ef78Q/hPsVYkkVeK5LVirpX8/q2Vu0fPzp0YPneS8+TT5/jdZ5/AFFF9vRe3N3fPP/0c0e7PP/0dfpy/9wSZcH4Bf/wNo2on4We4wrnEH98v/vx+/vOT4s9P8p8fATfOH8HS+OjCCfWji6fuGefvvXgp4HKE11Mid4wJRaxH2Qu+s5IRo+8+P3eX9U4JIq24+x3+zsVOWUuNufv8An7VZEctFUTd/Q5/pXxnmMCr7jUluQF5ungMF6jYUa2oMHePfg+UPfr9e8iaR+/+HlboXUEOjMci3t/uCGfUKk8JvBaVhhHuCdFsx7TmlHtC2E4K6olgBEgkBt7AE0FvqCeC6R23IC0zGuBrmhNCAxk7Ba9IPRECmKPdJcccujMKmCU8DYLtgBOcBjo422kcSAY62A2rmAH/JoRQCiPCO1LhSaF6J6mRRnpitN4JbpE2R81vmNxpBi8YyKGU7AhQa03giwRqdZ4cfsMTXwSxwLIuOUDQeyhLuLyCLDkhkho+51J0/uwCLt/9y/tP4+Q+/sytliwhn37iRq2G4zuYa8FMGA4mgcCrsvlwzTh0ZwVhQodx6I4bysnCOKweh+yYNUQF0RTwq7ZK2vk4vBzHmp2S0pgwn9zCqEID46fDiGoYvSOUa3gNP4zZCcYILJTpMLIaRoKgU8mCoHNY6VILxefDqGoYjmLH4zupnbVKLNCiq0HYDqQFFngaRXCh2QItphqG7IQQVof5Bp1hlbZkYRhbDmPMzhCYYZmGkZYqIebDXFbDSFyvgvM0DLGcWzof5qoaBlQdFyS+E+ggIilbGGVfjqINLAWry2EstXaBNdfVMHKnlORCpHfiFHkzH+amGobBSgTVRNMwRlJk+HSY23IYBXuEVaCgk9hIKQmfLyg0Hoth4PGUManSSuCgNtRcTdxW6kbCehZc8rS6YdaInnP4tlI2EpSdFobIpLMEqHK78E6VrhFqR4kiOmtkzgxK0XSYSteA6jWMahpYI2DrEgz3uOkwla4BZkjYDKVIw4AeZmqBmkrXwAQzyUBwwzAgfUQJtjBMpW1ga7bKqLS9wDo1yooFFlfaBiwUZQRLu4JEU8EuCPFtpW2YAnGD/Zfll4JlyhaoqbQN4ztKZclhItiK2FTKhlE0OXhUxDAMKCwmF4aptA21OwNSEhUxSJ8Bw0UtDFNpG2p2YLDYqIhhGGa4Xhmm0jZoHQtloh0FMi1hfdkFsam0DUXVCxskTytTa0bmawF913IYeAvFhKTJmDCSKzE1JsCaqYahO8Vgl0raBtYpldONl5JK29id1QZt4mhKKE2onqpzsNCqLWoHImPT3oL6U3E5XQiUVLpGgeHONVN587YSxp2PUqka2GUllWmDEjuhmFYLo9SaBm1irqIuB1vegjm6MEeVogEJQZM77nJkZ41cYUulZro+0WwIMIQP7Wqw1IRNng2sCti4F9Qera3hvn80GQO9n0OC4HWopEn6QCvD1jflD6utavBzwHDlOvBIOpUx33ZZbVSDrwUbi1RBC8NGY5G2+SiyWdtW0EiKBjcB9MXUjmC1RU1xP+KWh60bdKBQoGnmo9SyB09nisZNDsw/sCLYVIJZbVGDBga1zWl4I9jGNRVyqjlZbVCDT47LlERHFu7gTK9ITb3FsR34K6Ak0jAS9s255mS1QQ07JaxmY1gaxoLBxRYYXO1x4DeDecWixFDcORmqkekw1R4HWgH0jIoKC9W6BOtz4aWqPY7znQKrMWpPGAZmSs41OastavTfOBOUpmHApBViPuG1RY0eMlXa2MRiDEQsLMraooYNX8IGG9cTRjSIVHMLi9UmNdjCGhSvolGIKSiMuffOaotaggktwZtjaXGDxzL35lhtUIOTYBlHbz1qKyE5W3ijSs8ocJAtNSruuLjUJV14o0rRgPuktWLRY2HoadgVWipFo/kOHA3Fg6KBPU8Qzhf4UikaDVawgMmO8gtyp+ZmJ6tNaQ0WOQPFGeQFFraSsL/MR6n9dnAPKNeap1HAxzULo9RuO2yv4OBGM4/CtkTAeJ2PUikZY3egmsDnycxVdu7FsdqOtvB0JnTasikYvwvCUikYCzaQUmCMp31fgUJfEJZKv1iBhlU2OMEU1mS+K/HahLYKjbxk+4L+JmSuFXhtQFuN9qZQ0bWFtWAUmcotbwxoi7YvqN64npWFCVoYpbFhcBPSJs6zcjE1Od2SeG1Bg3GPTkG0zTR4XYTPtxJeW9BglqOHwqI9D/pSCjr3snltQmNQGHZnHucat2tYjfOwCm+MaKLRfZOBGupChXqBmtqQIRYNQ53WIxgBUvH5UkL+VW4X+GscA3lhHDDWQPWy6bbPyWU9zii4PxsHrN9eyBwMNbBpRPSeCPpgbK7MeWMG30ck/+7u8fN3MXswSd3d3uC/h9Td1tQdaEEOxmKQaAkbDmPWqJi6MzsB1jIm5869EWQ0rIKQHtIUbCnm1HnIDlnYE+DmbupOGsGmqTvwl0kRtmSgokGMYvbOomIMtBjYBcBYxtyeS5WBYcWI1SlxZhQ42zFRVSXwjDFcTCjBoJFQyc0FxQ5qHlOW505Ba2UCGUzsiCAEibzwsg4mnUEvxf0q0GWiKZHYJPCk1PMEHgasYMM2yX1XFoxrHhJ4ZsckFWituAQefBv0o47JVadpFMwZD3wxkdpeAk/ZATmLCbyRLG1M4GHcEFR/tHJxc5WELaQJaLufaclodNUkcoiJeZTrIIEHBhABAY+7NOheCd7wQuaNN5s9uuLRMpTg8ilF9AI5bQIPbDoZo6MS/Vi+EBhqE3gwSYZHu1tgBNCSuf/Z5u8E5s6pVmkYqgyZm4eHGTxjjdUxim12oHnE3CVpM3igNySwWKZhKOxjK/kl25jNCuMUkTcaVj2YeguJ39oTAKcErEYj0zDgZqG1dGIGDzwkIMayNAzRmq6kJesUHrhrCtiRX4oqQejC1lyn8MB31Dprao2uJFtI6TQpPA7+DQaY0kwRxs08GHOYwgN3gMW4BQyjmSYrsfk6hafA8OUxsw5CLJWiczO8yeAphExI0KVpfYNlR+bRjzaFx8FpUyxOlHRohpVc60EKz8I+E1kjwTqALXsh89uk8PhOgT8usmqHX8hCGroOOQiwKAXYzzINY43z109M4YHwK8ETi0H6NHjJJ6fwwHzXoNBVGkZjfmkhZVupGzCTYf+V0UXBYexC+qPN4GEsiFKr0yhSMLEAyDjI4MGCSplf5DCsd7rwTnV4kzmjI1rwMIxUSxnbOrpJdmCEibi8JXrcWi/sUU0Gz4KZSRjNMiykVCusqTN4YPpJg7ou2ROSSbOwouoMHlh/VBqaF6YVYq7O2wQemI2aq2IUwqSWU2LaBB4YIbgss7IBFcH5qRk8jK0ay9IwYDQKjNmemMKDbV/oxGCnQI2yCwmvSteA5BNhaFbmFM2lBVqaFB5oTxVzDqAGFZcLnnqTwhPgyJIkwGjNK2XnyKQmhcd2YEWwwh0G+YFZOjmH13eONqXxwGBThPMwVQyTr8YuyE1tE4+8pI2JPMOUThkVMEwFzOlCKqSOgqE9bWwEVOCiV5zNrfQ2lYdICEpjSI6CHww7zlx1tbk8VDI8xftBkwnY/xaSD002D+Ed4NfFFC5so2wlu1PHwMC64mC0xQguOO+w+S7kOE2jjBX4+HG3YxhNlnIhJt1k8yi8AiPRC4L9hhO1sMoPs3kWtpgINYFfEdBLFoaptzvhPA0R+QuTD2K8Qk2bzTNoiNI0jBKKzqEmbTaPYmiApUHMAoChzeQJ2COtjMgtzFaC8zA3A9pMHtgyAiTPpGEEOHkrAfs6kweixgwXebKNEXSOhWwzeQKsTqYTexmmQ8hcG7eZPNhgrKYxMo2SCB7QfJtqU3kCU4AmuoewLji6MgvU1IAV2HrBqyzUFUNg7qm5PLiPcBFZAzYKvJJYSXJWekaTHb5RZA1oLwS1LQjwQTbPwDRFXxUBDVQuQOzadB44p1IlBxyGEQgjXHip2o9HQC8BNZGGwWqDlTxy7ccjRlkCj/MwRFOxMEztx4PvQlKIg2LYUlq1IHyVprEIJhfEZtag9TYHtx/m9GDTZzHXCfPNYf8WC3nXOq3H0cAR0ZGCYYwAQ2Vhfdd5PUwbuJlJQgyW7Tx+eJjYQ1xmRDE6Q0LYeTSgTe0ZsEPhX0Y6WZj9OS6Yt6Y1QauYJRNAYwh9IRp1kN2jaKNj4DdaJJYIMgcGHaT3OLoM0mZbAmbKrLCnSfBJ9GBSQMpt6EbR6Xo4yPAp9KdsYQloEMgVPjcZPoPuHY3Tzlz+cSFc3Ob4HECEoA/lx5GwRBAFe3KOj6LzK6M3BLaB5nbBXj/I8Y3i/xtzfHA/2DrRu2Loo8m5yX6Q4ruHWP9qig9UibUPKb5XSPEZYVTEhis0UpmKWTUUCAYmndE+gyRNLNaLKT4DhkQqSMMguMSr3RQf3DmrjEN/wSR0gQT7XXOkzaf4EGRFHTjv3GtyRICBbvK5NRertjyl1sCxM7AQeik+i2C4WYrPWoW5TL+uMMRF0b12lCiEd5NICNaWgLMUmQKPJsxqDOlfeOEHvxWhiN0kn1KGTpN8AotQIrgG6zWAMhIKKLXdEYwEm5jjQyQa5hRDig8UjSGIaPN8sZHWXooPvviKKb6+LG1M8cGOT1TKRijE2GNs7+QUHxggmCgKc6kk7EXUzE36TooP7agIOVQu/MNWqq0OkDhMewFx44AK55IvlKo0OT5Yi1zLRA44yYppvZBxbHN8iIKPO7Wi4P/AKlugRjXmGbxEQlorjEfpOTCuzfGBGY2lSDyNAm8oFopDmhwfgzUBrkoM5roMkJrHT5scHxb7MSzCjKNIzsRKbWftGmisaMqxe0TYC6pOLtIDtwnsaBIzw4jGkfN6gSbDB+6OBI+SpkEsZysx9ybBp8HqsDlYDpuEtAsY/TbBB3oNPHTG0zBgMC6ATJsEH/ilmmFqMAkN+LZ67nu1CT6sdpZG5oUA7s7SMG2GzyidYle4usFlXkkU1hk+gQXBPOlSXF7gGMx502T4tDeYk0ZmaiWS2yb4EE0jaYyAKbMjhpm5d9Em+Cjs0SQl+GAYLTm4hqcn+IxWPFqpCosi14rr6gSfwKLbtLvA6mZgfCzMU53fAzEhhRbGtAa4TAvZxjri6ZLbNPpdMAwH236BmDrgKcCNMCYJDTAYnNs5crDN73FX9EryPHEgbWEfbxJ8YKhIDK5kcwC06YIWPkjwYe0szVYFYxgnPzXBZ8DaAtOSZ2uCUb5Sglsn+PA+zCendakpw8K/kzN8xoBJKZItoa2Q872lzfBxVz0R02GgbDS4tfP9ss3wgZFIKEsvhSVXIH6nZ/ishF1BFApU83lZUZPhA2mjytC8KYC+EnNPvcnwodUtFM0bnSBg4yxk1SpVI7EaDt2W6MdqLuXKKLWmwbYgLGXdhUvCz+OmTYZv5BttyvBhCTAjMZ0mCIYr+UKCuc3w9Z2kTRk+rLLjJmFawCFBo22h5KQxrxGcQGRKZNkd5cQsVIscpPgsYzoWlHGw2UEHzgNhbYoPwdvCxrmH3QJ8VrEQ0W1SfKD0iKZREDki1MHRWkhBtUk+IywvhgFzZw4ubJJ8DA0sKlMxLrhXlK/U/dU7HoOJ4WW7CKLFwsbZ5vgQpiNteiXEGpK5Wdym+OROUIOLP45iwdhaqYjcN7u4JizJHsdR+ULc6zDFBzeZojsIaGc+38bbNB/4z7g55XJnmCcpTk7zGayqUDFbiG2SjBRzB/EwzYdx/5jLwj5PYOov5MybNB88Hrb/1McFATbazAPCbZoPNwRjUhG3y9fYlZdq03xW6wQk4c7A5XwhYVOn+SjWn3CbdRYB73WherXJ8xls0EBTsBzhm3YeC27TfBS7Rcjo9mLzCHDBV8oQ6zQfTLDhNmXNJf66lI9t03wWbuRpFAr+y0LGu8nyIeiXpSYjDPssGL5QSdtk+QQ2GaHRooVhjBZ63gLjMMtnwNgixUsxvhCeaNN8CDkHz0MVHLYLOqvJ8jFnV8SSZ4ZdXcCbX2BNneUTzsgxWWrA01tKFtZZPuUsrqizEPfomvicmOTTzvozeSFY0INzCGib5LPOFDUZB6XZglXcyfGhXVysbljqau4yHOT4mLPSU2Uj2Etgw80tm4Mcn3BOQ2oSBoqZMTtPyHZyfOjDxCnnzmvUc+TaQY5PO5cqSiCiU0Cpzg2/gxyfdR5eDLRxFCXC5qn8To4PHM4UesG2ZdboFelpcnxYAwJOXdx/7Q5sJjlHKBzk+Abh/20pPng7oZlKIUDM6ms116idHN8rB/tTju+DZ+ffvvzgmcuUrbTkpJpiB4EfXtJPvKmkH5NFRolphpFXS3OQEowWE8vGmMvrGWwPcu6vIsY2tn3Em6nFbok+pQSXwSslIJDvPfsXfGyYZxGTf/Btqe0s4YbDgvmfacL+m0KAmgw0sR331YWeKFCGQkpiMlGaOX/YEwUmNEGnpKIJSxQCTQzsabBFZzRh5wEWwyIUy5SZ1ZkisNGRBE8RGHGgsjObsGeCFTZSRHa+/LqiiAmWuGQ4GpJziiSCRHOwG3WKlZEmjDVQx4Zzf1lgDwmbaQKrm8eOnXg39hvlNVGIxXNEEdj/DAObbU6UUYyngCEue2uzOGEltJe2QBToNGZMJgpMPBOzyHjZz2xFlABbPRIFfjkI54wogeXYyU3FYSVKRKAJ/U1NYp4UfweSsTSieiro7+Kpls1qVHEcUPEyJRtbVrjuBIxmTlRCDDYzYxjjS5zwjKpowuaXkSaBJd0LNBnMgMqBzGDUWIpieoJQZKKscfHXQBTnAtuSVESBHZwFmaJbPyeKqYJRFJ5qUq7f8ZEwF0wMRCktYVvORBFmWazoxbXHyIHMwAYViZKw2qf9cN3qArO10EHCFxVnQdY+Ix1WvMWq02J1MW544hTCj91OXREFKiESpSnK11wvKuzqmVS11U6rJCWEPa2sTrpaKGFS12KNLVessVGi0LbCnbOi6FJcRooUMStqEV5ckpytQECpAscs0wQbtI114QqdZIIC5WkAPwWzh6om4kpcRamGmcaS1wUieK4vUGDuGUqMzHuYFcLppHP/VAOKDS9fxMuM66QJwcv1uIiKqL3YJ6LA0SIzqIYbFhiRlpoCgSF5i4AdmxtiQjdrTGWIg9m4FtdxNgQB+ViaDW5lirsbV05PWcEI5n73NGiXsQCJyIxA0zXUpKuE8KmIuhE3iSil5vAZZ2FILaPvpNDp0cqWswNqMKJW4DIFpU5FJipuKBfhbuo6S1dE3YrbODsS22TxBU5hm4+cq3MVxAVN2HEmL2caNVT5VAXTWTwVi/lnTyUIeLZGDR9LMFISn0qitVU9Fdv8pKdSWCELT0X8U8yAHDwVLAOg3RaPDcuneiyT7DQW43NMIYzNvMPvxnDXtuu8mlhPBfaLIoYQk+YddsNWg2KtVhRGjlmr6QzgsEbRIi8KhgBNew1eFgTbrHuiwM8PlmckynCeidLxFSqiwNVLRHHYFab6C4ctd2XE4fgMcFimgnvr5SIqErffVQ/Fkv6on4SWc6MIH1p6ba4nltvr0/R4LZn0lcLEf8EJwVL/CoW4To1Iqooo2GgLoixdmR7DZLmdBIMjE+UtjqjJsZo8LVNMuduCKInNrEWzvSj03+OuK1yHtzlRhMkUk1XYl1hJWggydxDitMdp39kjEGVqdwQx8O7bFVFGJvsETHrYKKZEYatGK9Lqgt3doOcWiTKI3lY02QIEVgeNWx4KrlIs2dm4QUpOa+MfOJPME5hINZ887NZJSFL0ND30PFwOeieaTEK6BZ5owiyQscm4lEYeLPhLmQwUgkprTlQTnGgsXlxr0maJAlWp0KDJRIE5IyKWtO8lqSuZDRaGke4FTgmdy6Zb1wCtgdJWaLwkZKTHkR7xktReZoMFgzxzfQ0SRYhMm1PtJTldp1QmApPzXLbzcy2v01MpfH9qZ+PyoN7l67LC7HC2yMBNUthq1Hm1R9wkdSNvMivcbM5XvBNFOhAa64JZXR8Jrgmg1+hEUXC7K4pu5W0KPyhQYUuKUXMbI6OKJsRzpEhpb8MGouBn/DVv6dodlhLXu+Kgj2vFqIlKcRqOyKW53U3QBNQxzIo6SLgTWpJhASaNTAse7EDBbGlnKMWzCcwwK6hrRmlUYZFRqO/mvj4oBoqh+uQkSebPbok0GSFScyjE5BGeGlXh3TBbKjEKkZZU2nq9a+zDGuTJMLvAJ+yrr2wC1grsxUSIzmYfp25vjRsItoM2ofeSxs7Q4WnEQe0Wnua1efu0+IqKU5MMavAiDeONEw/KKdkwBHxO2n/qCAyOCerzygHohhhn8WHRA4OPo4MzxIrowV9Ggb1Zskr0gCvjmNwspC56EfpxNG0yHEbIesMN4mCT0TAy0R+tH9+aDIdBq/5w/dDUZDgMN/WH6weVJsNhoGgwsd1w0GQ41Fh9Ge5GciajYXimN9ooCDMZDgMtg+G64ZTJcBgiGQzXDYRMhsPox4i6XoxjMhzGLfoz0Y9OTIbDiEOfum5c4fhoLpLQG20UL5gMhyGC/nD9QMBkOHT9O8MNHfzJcOi094fru+aT4dDd7g/Xd6onw6EjPRiu6y5PhkMXeDBc19GdDIfOa3+4vos6GQ7dzt5wI+dyMhx6jL3hRo7hZDh09nrDjVy6yXDopvWp6ztjk+HQwRrwrudGTUZDx6k/Wt89mgyHLk9fTvqOzWQ49FcGUtz1So4P5zyNvn7q+xOT4dBJ6OviviswGQ7N+4Fq71rxk+HQfh8M1zXTJ8OhZT7Yx17VyF4ttP6hYi5uLt8Y5oJUzjzdGW5M8hIkTL2zLUsXTNxe5uyCsmwe5z8c1jCdIxFAr8MO1diMy1gNDWaQ6+a+8JAQOnQPwQosl8ILgQjE9moVq8QxkgXKy6QILcWWPhh5iCkm+HLrX0t6maAQWs3zxy58aXJZUJtooDFKHBMNzt9LBGkLnsHx9BK7TC44ujxqVryOwwo8pkq0llYiKZz0GolgwjXErsEXl6KI4JEFRoC5SGpbtnkq4RbxneGxpBeKluIyZxKYHLV6rh9LDVWD9BKiBFSR2MEyHl8qUsMrLtVpLJbYoKJQx82sy2xg9dJLWGFKilxnEIoaXXGZEwXIiQWKtDB5N8Sl4TOZkSLNXZ4t5paElmgnZIqUdmZIzAgfgoT0pcnLlWOCcoEmXVTOy3hqcsrqFKEmaS5TxN+ACzgPZLfDc2yCkloMwK8gFrQVMHt5WegcbJR9ImMxR+KSTZmxgXMhzhiUSmZs4HsIfrLD/Jm8vLxKr07EBvlrYsSFgCXUiovZJ6KieB6BX11d7vOiwNFPXIpNMD0vvX5eIa3UY+ir/WWO8DMtlmgKjSa6eYWkhJIuJPIQfnF9mUL44NXx6cHaTsWGLiBP63eNuhCbNNEyr5C7mbg9w4h02DhOj3Fmcw2FuExRfNDmRMw3TyyzEmIkM8qdVJs3SwxOuyPAa6zDVbILLBF6IdOLoDuTDsjCdyUe/3IeLkticiIe31WQnCsUrhGZzaxwm2kLhbhKoAQlGbY2nBEl0gnmkSijMDUTiMKWGk475vmxRSLed5yjIhHFfI61RkpcpTi96wMwFxos47DZiEaAm0v3J6K08LmdmCzUTCT8DCjXeFZ2hMd5HHSNo7hKtoTgeIDflCiJHaqUzYHREGIOROGxXjXOs4R9wWUpCgOHYDfjg0Q9v8rhfgoCOU0yYOo9gKaCSga9r2imCQ23BDTC8z9klmsMKPojPGM2itiDNL24kmlxUdfXap7ppaVCxsUkSxrwHF5TQJXVYfoSvJy05RuBZ6XN+aBw5WcvDn6xCZOHbDI057w5fFuyjA1AhIJlSePiAaKOxhpFcZXsEAOm1UImNy/ZQJQNJ6AkMfYtgRNgwQdk09oSUtAkxjCX3DWYr1EUV8kSgalmc0sEo9KCZU7pWmIEnnyW8ApYWl+vrHAyUHQbEArUsMlc2UQR9s5dERirqaYDt0HBZFBLMxTIlGYshrGDUh07DspeXRYmvF7YtlJcsW9MY+cjh01OVITFX6Mkrq5O9ByweYE/M6f7WGxux4vtEY8HUC1EWl1dZcgBR+t14bEkqPHBYxnMoy0kMzibNdLh6rp4LAbfF/YeKVPx3sHMix1GoewBMi1E6q6CKYItAZYMEQsGy6GzHwJ1Vwm5SAfq5m4UVbDNLm/L8BTFVjgFnksUetCJdTIyKkgbnizqUlH9Eg4HSTRmxeaQuc8splU1MXnPAouEKGIyFIjhSXYq08RLzCfFI01Mo4FyCQfBTlFonC1YX2XoAuwn5otZIlEUexjn3d1WGymrwWUEezgf2KmpigPPXwb+LwVtwjYViMKWuIRmkzCkMXMAJViQATRBfXO7ftkG8Nm4GsoTQ0dYku3S4HHb4hYbIhVEYI+SDCUPpvaoTAMUu5wepeVWii3cPJGA/imOE8I85/EyKZQDepPEJMg9XnZIjlEVB8VY84rQBC8oEQWOm9F5fojzqTIVYVvoF2pgdQJHxi6sHywwLhI6PnOfZJUxk9GZmIrXBRU8KsoMYzmwsMpCDVyLbD5BybqJFlZIYkchUZQlGD0231AHvn+qw8D1wdFEOQlXoqvswyiMejzk7QKrvWTGKHw6i6BfdrMPw0DpDKZy2U+2joKcM6DKZT/ZOgpQzoAql/1k6yjyOAOqXPaTrYOI4gyoctnNtQ4jhTOgymU31zoM882AKpfdXOswQjcDqlx2c63DiNwMqHLZzbUOQ28zpMplN9c6DJrNkCqX/VzrINw1A6pc9nOtg0DVDKdy2U+1jgJQM5zKZT/VOgodzXAqV31lN4oJzYAqV31lN4rmzIAqV31lN4rDzIAqV31lN4qgzIAqV31lBz4/xyKLbLJZbN0+H06243RjKDO8y1VfZ2K7DsVINrkN4fNWQTCcOhinG0aZ4Wau+kAXhRYqI3k4Ayb3tHUGDKfbcQi4lLE9PlobZGEK5ZVpeW4k7PJ5GGWNUFNBlVf2QAa6cZ8ZHOiqj99x4Q9NMrZAGsOnzf9hONOO04/8zGBFV30c0CBmM0MVXfVhQIN4ywxUdDVCAfUjJTNQ0VUfBTSKgMxARVf9nWkU2ZiBiq76W9MoYjFDFV2N9qZ+TGKGKrrq7033YIjfHRj7t81+1Y9ubMOQ++1Pigz7FtjqaN6yRByM0w1zbIOiDwMU28Dow9DCNjD6MEawDYw+9Pa3odGHfvo2NDpW7EutRKGQXX+t6Wj6QD66bvw2ULvr6qqzEwiLgtiFpliY+jpYTYWLIJVrJzodxR5sNr1wwDaEPY6GBkwajAoEEs1Hs4ev9oqK4gEH913h4OhNBaEwsIWLas+tIDwm+jgJuFWG2uAyLVukdDMwJYpOcXfw+QzXgV0R6DAnIbGDnMO0BCo0ntuMRPdxdVgtT+aZEBgmpNVHT+XgjKbaOTyv13dy6APnXGsAPQ8z4oG9oXlK97EKVo/JrTKkP6OctK2LCngcLL55SltiPqkoRGonXqVS4C52SyJmj5CceqOGH0TiE3rOVWTw+bzLmPmI5QdMOKxMoElGGlNnAOpStYkm8HKYzf08tIcG9KF1FPNnfN4wwnUVLYhSETWUiKLSdfVLaMuy7FOmTTAiQI2vMxwh7wxsJ2QuqwJ7DmdDAIYlVCdoDfaRKxPveNklej1NHI+9timBARLmUz996B3QZKyeNxmReEK8zYeO4LDcZkHmO+GRT4EK3N5d8XkfXofnSMBWMgeBJaxZnxUMpKRoyZNeNlHBQruli5JTdcQ8YvKQJkH0fHpohHj0ZQbtLkFzpj3IRCAJ+yPpTFKSqD6CDw+tpwvJf0lTP6Tu4sJGsypXCqfVk4gKFWgx/R/W3gjBJ+Ad+DTpJQ+D1pUWcgfX5M0nKJlAEmwnVrHj6f8Sv8eZmSMSZGrF0lfHJKKeEhHcl1+MEHqc6ZXZiZHO0VPDwV/pqcHsGyH0OGa4ppsAHkCFTUsHUAdhAyLEP1UgntIiLK0PwUPsouucO39qaDvRnXQ8jNwj/bpbjzur3JbdiILc9hF6WHQq5Rzgiu9K8gTgcU6+1UKkKXQU6QDYcTaCMg5rAya87cmW4XmwYDXlC5BbUhf3auy2LDOWGc8VZRkigWfLFO3PJB5WqzObFIICD/qLJHgeJhVw9pa0CM0lfTJ1EEkLNijjoNoiujJqEWFUTlDi6aPORurD89gO+wDNOzM4fZqPPkBvygtQUm2gTlnSt2LHyu4wuAX4sp/UKE4eQD4zPA+LfEAfT7PWuPEITYtgcOhBk/alqqUe22EuMLUIwN0xNCAK+AuweA8QYAVAz8BWO4c6SHcwryW5Mo54yznt0awUcxKBi8lwwHOHisYaoe1fH8CHSksvNNaAYZWRoijXIzLD0vAqtvEvsLHCmxXJmPHtYhJNXjv08XtIk+RqPnu8ruduoeXu/C+et0cRG2v0EXpOf3M5t8pRNouoYMMK4Y7PKDjhXzXRAHNhadEoxzOqD9FDkhAes0CS0B7n0BWZxtRMMpGI0tpXxUbIDiGt05QxerBmiNDzxp7oKfCcdcR2FKWpKUHpsyzGeLyryB2F0HkpRQbWhMCgSR+/x3BprRQjKFCFPCsh8AtcKCb7UyFZEXQQZ0XDU/TyPMwuamuiiGiqkTK4j2Fe08zB1OCzRhxp2EJCu5fk0oZsbTJEfS+15FeHNmepUszXgvahfwyTVnRgYQ0BdPKYesJwVoGaRVXgJzJ1jpEs9ylEB8RUpS/hcj8aQbEFMJ/31HKK3DekCwHEqj2z82OKKhN0rgp4KOp5X/KatjxXX9APVSBNK21IYdSQyo7CZq3OkDW4zIuW0TICTfqRClw9YqGbLvqy0qZIe35mXOkxP3JRPbQJUGAl17xMAxWqFLlwuGU6lurysqmpKao2nHaWouiJrTvdhIvohFag6k/rr0Or3MgwjLYNBzUMgG3DQQ0jW9twUMOI1TYc1DAStQ0HNQwibcNBDcM/G4FQo8DNRiDUKOayEQg1iqVsBEKNwiAbgVCjCMZGINQo9rANCDUMHGxDQo0CAtuQUENHfxsSaujBb0NCjXzvbUCood+8DQg19Hi3AaGGvuo2INTQy9yGYBr6h9uQRyPPbhtCZ+iTbUPWjHytbciaoZu0DVozcnC2IWtGvsk2YM3Qq9gGrLkP2+kQuqKOiXXyKzaaZyOPYKN5NjLmN5pnAzN9o3U2MsQ3Wmf3MBMP2IDX0yNHiJT8D5J0Lz1yDof9DnrkwENoiBoGHVX1yEEafIV9t0cO3s1IWey60CNnnkrGYU3R1bFNfGDLOC2KxEeRZECKmcqHBfWzXVWXHNDKc5Jgh1ZFZ8g2A8Qj5D1QwWMbunGbnLkA8BiZHD2T+ZBheCbbwdyIg9q2ukcOnaYuBIt9oPuPxQP9ijNJBGaGD7ryNk1y1LwljaCVcdvOOYuRvn6yK3faXO6RM+c/dtaQJaS4apKDl8tDbJomOUgx8U7depOceSaSRXupKcG5nyY57fCbmuTMX6JhbNMkp+Bcr0lOwff1Jjl6nm2t5a9JZBQC1uuRU4jnco+ceXKlXYlNj5y88ro9cvJCXe6Ro/i8nUarleoeOU4JZWUMKsqKg2Y0VYcc13Rw/kxLCC96QVYdcgQ6h4QWqa+qQ47ABi3FUU4LHXLckc8zohA3b01R+VNLjGhUVCpQGLfIkXp+lp5AQ1XmDqVNixy4rIUomgVVHXKE2jFRtfy/lw45MKwSrOpLWnbIESqe/tntkCMw3sXLs9qmHXLAhZzvYxoPls7eR9MhB55qTdHjrOmQA3ezvHLupTsODCmstoWXX3XHEdh6VpuCoKo7jtCpWnK1O45DnM6IMrB+bVEWULY6gWcGp6jXHEdg22OagUUrzXEW+jG4U86zIn713jgL58HAi5qyQqfpjQMkMVqdV1f1xhG5Le96bxw9Jyov1kBU1RsHBdjnGbu9cXBNlgee3lNvHKHjSV91nVUSGFr2I2ma46CwGZ2xcbPWOEbO5dfuGDkCkjLRce62xoHLAWF4n51xYFRpnPfVt6BN7B6e15E+PJGq6oyzZLjDapW+VcngsdS7MFmhCHbwtnVnHLMgpiACQX13H6t32DqYFoq1d/BN1RnHNfBY2HOCfHcnXkVzbt4Yh8+BxGhDENLx8XO12b20xgGyqcefNTUh6a2YX8XdDjlCRajLkQ45VZ2B1nwOZkObIhzyFIiqWuSgRVIqoqZFDlyW/jyLYy1yiiqEtRY5MGwVuWha5MBlEAdCBi1yYD6Nb9l/rEVOUaQAhp41c0NVpEKPQFTVIkek82FzsMKpwGMdclKsInTImdsZTeDoeIcckcBSRxrkFIEL8ADVvDQF1wuXZdFx1SDHRXh8T49egxy8O5yvcKRBThHZwCMEVmjixh8nFGkq++PgZX9iXyIiGNr9wMZqfxyRa0DCY6v+OOgXeMns9sdBhRCs2CP9cYrYhuuPs2Kx+3BEXQ93QnucogABFoYd7IojWEjdHmcYQd2WdxhGTrflHYYx0m15h2F0c1viYRiZ3JZ4GAYdt8FChsHEbbCQUZBwGypkGODbhgoZxua2oUKGsbhtqJBh0G0bKmQULtsGChlGuraBQkYxqo2gkFH0aSMoZBQ32ggKGcWDtqFChqGcbaiQYRBmGypkGELZhgpBt18zRjK0YVt7nEEQZRu2BN1BwQhTeaFu6o4ziqNsg6ggVcpwkQ+82dYcB0MpWP2kk1bb1BwHhoFFxJMgbG2OMwz8bIPe+PgHWNdpuG3NcYahn20QnlHQZhuEZxhy2QbhGUZLtmF4hlGQbSCeYXRjG4hnGLXY1h1nGJbY1h3nPuzwSXecYYBjo6mPu5/g+bi2peY4MNrBMP0Ix0aPYRSb2O4xdKMKGz2GUXxgo8cwcvU3egwjL32jx+AwfJZn73upO4681AcC0nXiN3oeagcWpSjQrWvdcdTlwT5BQdnZvJuu9cdRl/Zgv+mEAzb6Qbh5qdzZbbU/jj4k6pVVxY8eA0e+H/1xOJ7MwjNesYF04GXmTr7uQjp4gksdgXSIW0IypEPSecsLHBbUZOEaVRl6vByOauhhOpDmsr9EH9OBi+2kc49gWAs2z+FB2YkoHc7Z6IE6uEj1kUdAHRisyxkrIaZxa45q0XckrxzmQJMIZXKJBivsIaaOpMo1BpNt55yQMI9MF75hheqAyzy0mOuhOrhKVS5HUB3YcCYRRRWdy4xGJJYuGtvVMoP9AdyogQpM/ZIDqQBCU9JbaDHvV87BgwQ7ppCKYNeFx4KbImnuF4CsKtKYcDfSnBLQeHgytvqrA9ckIfKssqCgpzRZBI/YIu4hTQGggIeCP5ixoWQn/NmFgSYbw+kZr+AO/awD1yR3z7FgMk1zUTAsCkXaiGlsShCIsqmMNKZ9dNHtAS5X9cMYw5cH2EUw/RKIghg+j6bDsEbxXHHVALNomrwQT1eUtaX30hCbkRtojK5wwp+YEvd+B8agmRPaCUHUuAG/lhgBEmCKtIIw+oAmSy7z7Fg8BXJBZHxyL9JkrFNPiSami20AdB0tknIoUbTQuGinHh76eElSXhz74877JsCwsGAraD71/QCiHKNaLxIwVdsLuByOokzgDg/Mr6F9JGXNNZh1Cwte72S5uEABM5M1ro6luJEmYV1njhD2JClZTnxu/fSnSatSTbJ7XNESQaAZ2VT6y2uSUHtawaKYbyoGNQCh2ZIPJ6kkvhOhbcF31eg0FYpxA02hZLNG7ZGUeLe4Zc2JsrVRCe4BdZtMVmo+OxqJCkH3vGx8S70IquG+8LPG9NGM6QMraEXRBuR2ShxwFxBJq0YV7Sxk3WyE40mJLB+FqJxBXOP5aCqbB4bShUwpbqZFSEYBU4qeVypVDgdkM1huosVgUZpQ/xxYtKQ7Ki7AjqhVblBWvGcoRQjZlcQGVaSxTSy9riF7NJkodEmCbR2qt+lU2kgS96iBBC6iSiTgA8hS0/yPKdpmsRWnIpsKhCzYaiYU4EWapMfkRfmNR3UH3EvIq6SFHpOFgaSAF68hezRZL8AktrAVgYDI4iD5BosDT2VKqQR4gq+HEuAatUdTZh1844XMOhqQnuHpsaxAW3DszVhAB60DNOXdRqZcQgJ/HbYOwhaRyRYAF2duoIhajBs4FDyVqtJMQl17ULWBGLWkbH1gav5YEg5P7D5WxD0wOTda64M+V4amrjcgmAuo+dbFamc++1C9so3CAxuVbShLUwM/2HboHI/WuqJN2Ubha/bKNgpPdVi2oS5panqDZRtzfCmOymVm09GyDXVF96eVbbTDr5RtqD29Ll9iUAM1hK3dNvaFZkIVVrlRHiCbzJnQ3SgYo8CzwhjF9IQ/XSICiZVEUe67/3gML9dzhCD6ZiDxtEjLeTM8ESVDi4lgpQufR01EcdeIM8ckyGEbztL911zOm8Ogf1lm9VGt8FxwB5dpiVfFtnyu81vSnA1sDXR5y6nS/deEmXlPJhg2toStA8xJkQYEX6KCujPh+/4/cRbyXFHKNq1elR7iZV2cG4aXZVbdpmxhS2JDpr7vD+6wNGx+LCsMG/smxbA9FcV2nyDUiaLg3ESiFHMtLpPAyIODJ8vIAOz1K9s9wie1MjnFEdJbiSj4jRdSXFXn4d3l6cMMtoHDI6uL0AD2sF3wwmWds2MpixrWtyLFyX+8GzkrXH/0Auf1kO6hhTWGe4uruUqciD5ORLHxovTF8dGXz8dmR9gLqT1ojphi6TA5V73N9Ih0fk/wHwijaDk3Tj4G5gRZcFfUDkwaTdvRsyFFJWmbXBduO7awn5ca89xWLWY3JOUJ4ItBL29MJA+ZlVumSsii5LbrA9xk4bZjF6l5aytUwN65SrGEsjkwasoa1hoKQ3JgLjTBCNOt3PFbI69dSSUXQgm6jj5hCa4qGKXrUAKPFmZ2s30MLK0LH2qsK/Kycw9elpyXQGBwkBTBW5bs2rAYta/BS2hOfRjyKpx7MOD4QO6HxgAl7cYrbXb8nceKUpqtgXBQW3BoYW8R2S7PNSTBx2b+tJtRMoAb0NpzZwE2LVscECSB+T4EEmVci6LtNle9yqJyv+fgGdkV9R3eLj3WG8R5lyu74smylh03HGVkquCEi9rteqPdHpSDWVhYjcqSTYgbdpSyPSCeSOa6QI52e3g9ubaPldpbRkx31t5BPQdGCHcAU7GNFcFkYKoxuo0MFhs+RhkXVk6zjYE6DaecBbOc+gZLqTWwOOygnDZ0ghoGZOhURoC4E9eEr7+NKbTFCh3SbGOgJLnb30cbOs6lWMnFVDKhY4lSDLZIvxhS5RbpnBybN3RwNwRfeajyrx4jPty6vg6FaeOjCsFTiwHuZG+VqTAT0xOjDR0D00s0UV42TzOy2PpMNAHzChVF8C2Vl/VD+9j5GzzRuZOAti/Ls2HiGYOJMSYcOh3jTrowCYgpDsmGa0boVmcUFgKYSHx+6Ad6CL5/e6LIlH6+igWSiQp5PHQPfphYMn9s2ULJYOuG6rERthMZ4c3QvJNwpyYiL0KCd2gEEEsWQi2wvZWNGE0qqEnRrjJ2D3Ip86ESzkRwnElN0H3XtJENACTLeYW887ALAJOuT3dAu8XoTBFxJ4Eliows+gQkG2ZkIBgES6wYJbbwpVR1lAOadsUB2Cp2turH9il29VKnVpiYEksyxCfMsCSkCzsbIgtmeDHSxYsNMQEzvBjp4sVG2fwZXIx04WLDNP0MLka6cLFhgn0GFyNduNgwcT4DeJEuXGyY854BqkgX5+XyRQrPNCtjHHN4FjHtMP2k9wxRRboALZdpgRksmiGCspg3CNXEHozTTXvPCl5IF1eMw8EaNRk35vr0TIGEBjazllvdxPiscIZ08cmY5YHdNh9kJzEoO2WWhb2ulaxuanxWf0O6MOdhUntWgEO6MOdROnpWf0O6KOdhunlWgEO6KOdhInlWgEO6KOdhCnhWgEP7e4F1Jwvl0QQe9jofrLMmezngWRkP7SOQsa+mECmiqzAJi6ciTodjB+N0M8GzciDaRzI3ZIGcWCwHmQ/Hj3Ir5YpnZUW0v8VZjP1rZtJwCkw2Ni3bwEM7DnaPXr54Vk9E+1ulwbib5Dm5BuqVTAtPMXPXjtPLGM/qiWh/wx3lemeVN7S/4Y5yuLOKGdrfcEfZ11nhDO3vlKOs6qxyhvZ3uFG2dFY5Q/s70yjTOaucof0tZZSknFXO0P6WMkpKzipnaH9PuQcL/rA2BbV+tW/105gbvYRRAnKjlzBKHW70EkZJv81uQj+dt9FNGOXiNroJoyzaRjdhlP/a6CaMMlsb7ftRTmqjXT7IQW00p0e5po128ChLtNkO7id4NhvCGsZT2aWxVJKpYQHD3bTj9FM8Gw3qe9BzHV3KW+XXTQJt1KV4jLBgLA9HffpgOtzBOP000EadPErvbNTJo9TMZp3cz7ls1sn9dMl2ndxNhGzXyd0Uxmad3E9ObNbJ/bzCRp08yhBsVsr98P5GpTwK229Wyv2A+3al3I2Vb1am3Uj3xuAEiq0sz1Gigis9jSfcUHLAs1dVvw/Fk99Z8SQrcyXMwN4m8+7eFE/iZSFyuq8pnsTLGKMpcGez4kmxcE4jw2QaN6NCOLxsyjM2q9pJZrGFN0mws5XaSTFvrAnDwrrnxVE0Ve0kXKaa5YqSpnYSLofTYe61dhKGtUaI4iygsnYSroY+vSHbRmKmdAinWKvYJCn73WMFRxCmyEnI9K6JiqoOjvR6cpZ4irX54dQplK7AcCw7rM7MDSIRKKL14dCkm6st0JNrUozD+gNnu0sLL3v0fWpdqYtTWfEyK05lZd3zLRLYIvS/XyKqPHkrw7UDaizAtRtYxTIavBk+g81DsrVT85FxEuEkgjlQouFsC7PPrAsZX4+jz4wNfA9Z8ADCH5VEukzQSeLXViJk+QqVCCXQKstmKgU5hHGUsErgL59Dzpo12tZkpEWYqAhrdgic9GmtExXS4WMrrEbWUENYxOpjK+XcPDZr3/TYoKxHyIc1Jrf7VDPvxU7Uq0DJ29ioACUjHxalsN3Nm4VRbNe9+pNisx/Wn2RkxOqxIThqfbDZsWNDUv3iqsZph1+qP0lViUePDRnBO+pgw9CC2hZsGNo+24IEQ7NlW5BgZHBsjBGMDImNMYKuCbAxQDDavDcGCEbb7sYAwWib3RggGO2nGwME3b1wY3RgtI9tiw4M96dt0YHhvrMtOjDcT7ZFB4a7wbbwwFCRb8MuDBX3NtTBfajhH3vQ4Vq9saDDZbVn05hR6wcd8MArd7BqN+ZAI3rpWMzhRlUxBz1FGeOwvAgwtzEHzFMYauUg6IAdjn3rpHHQQdyqMugwP4SLsR0XStN2ewwksWjb9EMObAdbMy0KFXshB7A5S+d/3pcAhq2iv03IIR27GojgO/jloIE7VUXIQYoFS5vXAfaWFTw2AOqGHBgW3HFWnMLVCznA6+fZMfPTyBj2wyrC6q3E4FHIsqSpCjqw1GHmWNCBqxODDjisb8vSX1oIKjG6KNmsgg54OaT5jwQdhCqCDtws2OgiwgWyqs/ru4k5SFXGHBZOY2lHlzENmwDe/njMumBEpT5LIL5sfsKNYw3NoEcNw2qeCkYcETLFJFUqQs98VfkcEuz8a9pjxiRs9an3BbjiKwJISpSLadxPLAAtOh6Z+sxOJmJhTR34UKnnAfBezOtxGdYeE1JQIYOcn4fLoYw8UhEqlQMVmGRwHVxSJY1PYtbhD5VOVFREaj0nSsfKvUiU8GsxEKVCSWYqk2DF8VV4MyyDok7CV1HUoRGVYhQwWULMF4He0bIRMpbzsEKAdOx2nvhUHlTHmsrE1O+lDpyoFMHgAnbJecAAhy12YgQRUmJytYblrgFq6iLDDs70kXt1kx8KumYutw0n7A6UsaYlJ8qDvMDGLitrCkbFPjJeZdWRE5WaMzHqlM2JEtPGcrJMBKJCOjqJsQ1wqxjFY87UrmMnOjdnQhT9nCgVD7FMRJVtClGMSwsAL9tsk0h4iuNrounwjDx5q1ODJlgBZk6SSOV53VCbhMn0p+1ELdMpoQW3Nndo8lCtuQEASoLaQWARd3gYND+2fzgf1cnuCL0s5taO1CY7Ke1j8aQ4nTvqoMHmrcS695NOlgUe1jcvikfTLpyf2p13tkNjJx0wlWY2G6Ph6MSLUizq3k861Y66wydPNpDbBYKHciieyqzSCshWe7Cfh+12wNaoop1zldr4EW24M3sK3XBncjPG3XZgr6minXP7i6YDyebRTgUm34nRzmb4pWin1vZVop1XlZs9ct0mbjb6Yz2vfeR1zbx21Q8CDBymWexU9YOdA1dnFjpV3WDn0IWZxU5VN9g59D5msVPVjXcO/YZZ+FR1450ji38WPVXdcOfQwp9FT1U33Dk05WfRU9UNdw7N8Fn0VHUjnkN7ehZAVf2I58gSngVQVT/iObJiZwFU1Y94juzPWQBV9SOeI8tyFkBV/YjnyCacBVB1X9mNrLlZAFX3ld3IEpsFUHVf240srFl9lO6ru5HlNKtr0n11N7KIZvVIuq/uRsbMrDBJ99XdyBCZFSbpvr4bGRGzwiTd13cjo2FWmKT7+u4eTICHSPt3FWnH3gPZXqTYBrhG25fhQLxcNrZtQu14OZxntB5qn8coKXavq855qwKn+NTgt/ZC7ZTGPnK5+b60pMUcquTWMq7o3K+loGCYY002z4o+hDSdAJIizIQWnMJgu+t4nmLt7gX7sXakSZq500vxNNTKxitj7fBMKxRLbcdoiu32Y+0wPQz0yNTHoHhsDa1y/GWsneKZPQWIpIm1w92xvmMl1k5h7mFPnHqfsAZCK6i+zGDrmepAgCrYjneHrviBKOZp7AfbsUUMlXSalcBhKTcFuCIcYJxOJWCkhBWatj12DqVj7MwunHiOj2RaFguaUI5tZhIfcDkXawfWa2696/igy0O6iXdJalCh0jm0yfm8q1c7OXgKt4dbJaJ8z4iYdAjylYiCjZikEDDtdolLAXvsEwlaZi4xEruzZSufxjM7AlEyVvKnTIhvmZnEmChfGxyJOgxj5Yg98JlzJqaBHVg8wfyORNHyHGi4jBEKm2nyMce0wP36jyTRznHZKX6P4ibmEWDQMWCWKZLz5vGok/Nw2YQjseLcSZKTCBSNRpIXFjY3pwcwwhS+x8wa7DDzhcVRGTvkXCSKFYEduMyYyZ1GKXb55Dn6SsGaUwdndqeIPUUq1LwVFg4bWio+9bujalhDtCg3z+qQGLxcShCPl/sReyQK3nFlTwgNjD1RSSZCLi1UriYalFI2dUMVeBzWQT+9FMBHvgk8b3AuxcqafDAhhiJYPtWCijo8GU95TysrnkEdW3Z2MMEpfo/HpAjClnRx2KADTeEY3rTcVai9CzRhtDgThaV57hTyQBPsb6SdqyJ8DwQvnHSOoypZntwmPPwy6UWEthcnbfDyWAHqDljjNDNKeFutH7/HFowgXtMEvhuW8qIINjbADkSAZZKP8wGFJFy1Zz98T3wLsZVnapoDOGJnieufmhlRmhQitVtNjCgzPgJPfedtt/wits/BLJovpEZg5I4JXRh8cJkUJ3TJuFVmKQ57fegK6ZdhP+7P8YzehRNC2sWNZzkW6QbcAPw5AfGhwrNxFNk3sLKW1FzRokMV6q2sT8D9kuUe5e6uqo8a88e49EP63uRfkE6eAAqemuQqpPi5b/YcYvahFrkftAebXUi9YMelLtHdRHoxK7GHnV8iWcn6lHZ9ekOO7UsjpZi7RSI1P60Df3nyQ+ugXiIdBJIRX3Q3TqTnVMBqIh2XgSG8iPdViXSam1D2MunOMKS5jWkvkw5r6jKbmyuZdJqPX6tjkHnliqIJcZNJd+u+OEKmm0lXVl9lbWLsvAuiG7bwtDdk0tWl3ueHajPvY99yosmkF6/ay6QXjBpn0tWVTpiCtUx6KzJNorCQiV4mHb0Bf3zOkUy62uuEOVjLpKM3IIuS6iaj6rxW12eik0inogb3dRPp6lpni2UlkY6WdZGrajLL6CiYotsrmryeqdVDb0xuRb2UR6csHb7WfSzbGVbaRRgVOdRttyYZHWt5dIqmpW+H2n0sBV6UuysFQbatBa/BeDotj05pm16oZx1dTZoPl2ry6HAZdGS5aA/z6JqaZHas5dHb6Fe7PLAeTGW8VJNHL4Jjozy6BtfopKqhNkjYpNGLKGAvjV7EEId5dM2NPK3ED3kfaqfqEHgvj66xX81JefR2+JU8upOEebHlKI+OiePzIc9fMY8+DKluy6MPg6HbEumjOOa2RPowPrktkT6MLG5LpA9jgtsS6cN437ZM+jBSty2TPoyxbcukD6Nj2zLpw9DWtkz6MCi1LZM+jC5ty6SP4kLbEunDCM+2RPowOLMtkT6Mq2xLpA8jItsS6cNgx7ZE+jBOsS2RPgwxbEukHwQPtiXQh27/tgT60KHflkAfeubbEuhDn3rW2VP31dzIHZ519tR9NTdyZGedPXVfzY1c1FlnT91XcyPnctbZU/f13MgtnAyHzl5f7ro+3WQ09OL6VljfV5sMh95Zb7iRD3Z8OOd19Yfr+1aT4dBhWrBgFyfWOTv94fo+zWQ4dFT6L9t3RybDoWOyMNwiIsd5IAsv+4DI+V4hcnTpeRKZmtOEuYoxh/N02eaj5RJOzTvb7jIpi1+D/d1H5JCdMGbhKF0CNop1ZZvZtC3AL/hUf+hSykv7HSIQJXbGNxceV7tinHGBihBZSFT4M5QDFSK2kEyp6DIyApdjMCemoju5zrLeVQrURTOieDrvMxIFlnEKNsNT45EiKT+uaIqfEZ76TEaiDD9IAhflsDDSwsluMGwF/s4Tch4u83CsTsIRFKkbwmK75YRtOMzxleWwSoM0zKePpfO/k2/pziIKRLEYh8+lp0wkJAHerXhGyyBIxDkgI4gOBwtPTSOAOKw//Cd4475BYiIpHAaeT7wt4uNwWRKdJw93KHpQtVlCeMAjWJg8hutBFoUAxflIpD63Hc+AOQC3lQCd5UfWXOCu8VDiQnzNCFvy6dU8MYFJETt1CAIs4TnrE1NKSwPoKsQhosw8sDsRFeq9joAAS3iOkWDsTKOOuHBIfXpRGaYmPJ2j0kOZ4WKHuUlRRIS+dU5kywAd2KTVPN2FKkbbjPNu8HiooMDVT0Ls9/mkE7kogDFwjXdOZMvwHKM4TMrKdiFY1bcnQACTouZlf8YKFwObCfM9vxJNHlE0AutQMJfmWAuSDs3sYSWJrMPoBDfwERBn8YE64Vi6TMDDE7ktwIAVcIroeOR3RoweooOK0loDojVfVAbPjCDEDkQFG7x65+m8EodAk0mnx11kSRqV1YIxyuZYXxhTe1xAf0VhRtgf8HVeLZlAkY2BomO9PAtcjiGEL+zpti3FqnWP3XHqeuCnZe6VSyJK6uog9KCaRrgcVIh6rnuwSV0RAmmUNFzFRE+kqGrbgBdDBdJFpcFHoB23a8ylyYaTmLr7VNiY4hPDtjWE5Cw/seZBtV3n1zyv9uPMBceiBG09EJWyEnd9VurDG2qjJstCgrY6qyWRFPuSJGirs3lGgB3Qm2JQn1kvKqvzqQit9Wcjei0ZWqI4CRpXpG/RkmjyxuEIuKMsUfPGoqg8Qo+Vrp0MC536DTsyyhvCiagQRozGn7ei+7geoEkg8nJBRQcgaN+hwDYcsLVmkkrsJGroErKR3I0+ymcV2orbhvet+q6WjuiIREW09BPo1/VG6MN6QBdZyec9U3BYX78QqeAeBJOooOWp65jXKU1CDYvLhbkCTQEDPIT1WD6vnHaDClU4WsExjiQEqNcBPkd7RPuJw8dK4QZ5w8EFdcjiE4c7aDojO9onQWlcApnMYROtsDSZeTdNhZ+nm20Bz6C1WYK7nW4zlGYRLYASSkRVdljiF/ChAXIc8AtFs1vkmih6P9tes9uMpFntw0qwnYvNOY0GXeJMMVlYfr6WuA+kWW0529qbh88MtZ7J6jXchdFHQJrFx+IZf/rgTLDCyi0O7PamdquzShjNIn/B3mfMlk0YqymXERDZ7XOLd8sCmdiDrCQUzaoQYkRKZIrahYGILYee6kJWXBTN7cMZsnLg0mYYjVutKxSFdmuNQqiBqw0eZlnfNMOnRgcX/jfia22rF0ioGK8jeR8cNsSrVIcYD8OW2/Aqw4DjNrzKMHK4Da8yjPltA6wMo3XbACvDONs2wMogQrYNrjKIbW0DqwyiVtugKsN40zaoyjBStA2qMozxbIOqDAM026Aqo9jKNqTKMHCyDaoyjHlsg6oMAxbboCrDUMM2qMooSLANqdJ38LfBVEau+zaUytDt3oZSGTnM28AqQ1d3G1hl6KVuA6sMHcxtYJWhp7gNrDL08raBVUZe3TasytCp24ZVGXpv27AqQ8drG1Zl6DRtA6sM/aFtYJWBn7MNqjL0X7ZBVYbOxzaoytBz2AZVGXkK25Aq92H3/9ihJfv9G2urftOkVG3IKXXddLbTzDtJMTJjbYHigMu6cIq7sRlxvc9xEiBwISWFLTEddLgfsgCHwVeZJiooJg/r8Iy42WcsiSULYXsKL+PBIN2n0p1VGP0PD6U76Xtx1wCWfY6TWGrmNegwTjgZdvTUUKQVHgs2ks+s1xCVPS8eq+blqwSTMcaUp1BU8w7uv3G9abrRGQJ+EeEpHWv7CJV9KikSSvJ5zjpZ4RGT6gwukUliePZRLtEEilREzVBrU+PFEJ/Rh2kTyfapNzo48pjVPE4UDqtKolQqMz8Pl8HCzGehwXZrnUGbiOLctQCNIV7sr9G2+OX7ouCZWD7LRVKLcF1fXBiJ8ieCJqIIVznBhJcxTxJoMjB53s8LNIH4tbFNKfYpbwJSAkp2ShMmRmzGE+KwuZcCPpWCFMTjtPDripg23yjlPqVGNGOKzzIAOE5VYNGyQoMm0WUNWHjZQAV83UhdFKR7TtUwlb3NNIEtNZ8etYPVwexAZFQ6Kf68kolEEqPF2W5JomqUyj53XKeUTWvj4PHwpgWQt15c+FQiHGOiHOsCaIV3a+zZkAvFw9qrUSr71HFdSKWnug+HFdIQ0ldCeFkigjBroTL/h5fLeGZ375F2n8ujmZkWIuOgvvFITxvj1dALKZEQ2uXXQJR9bqnOwIecz44AwfOIwO5jhTuHnSRdJ2JjkhqOss9N1flC42EcR+iiTOTwsWWZNf6O7G9VxX6fUi8cnNIpFAjHoaQ+AamadpHQ/53Nx10ODTbDvHPrFEsNOrlORc7EymlywL2rLGbARP860cTLo1zKDBVejOo4rA5YkLbdem6uc9N0TWHwFVFU0qb2lRgCc75XFgrh2s/EFetr/vLi8EdiR82mfCOIGnBynbrLGY2Tt6RGfGun4HeEBZzWR4BMRd0WQTJRt9EQtQhNWYyg7dmyilzzlEMBN4zNzEWvUVU23HhUG0m3cY/5iJ1igoJNRFniK7lCXgSTLg0GWNHrnNghmC2b70vh/PXoA2nGVey55ratsjEHGLw8w4Xc7ijcOSYpg+97uNTAlOt80Au84bS0HTdhooscBYkntySimvOKpCDWyGw4xAq6CKxiBxkwxa+TMcNgD5hCFXHY8O6JKIfqSHZDRP5FXFVxKqczZqiLoyWalOWkbRJ/nZvTgX7i810Alj8ezVIwSpdbuIno10SFcp2gaujJtclPhdmcb4cG+C+yWXfACXxk0aYvvGqiAXsiluhWz6gaenJtM02GTdO4aEtiawcyEpnG1EwykezfcLJDQkP7BEiNRLm+jGtLE4E6eO4pEFN04mXpqNZIlBY8yzGtG5yh91LKDAd7+GDyzPVVpAnW1kKDUvTjymbDMjQHy/6UKqBM2LZLF+h6sJh8W86orYlyYMK6v8z1PtKklDDz7kDoGBN3jlHcQZT3k5NvWUE70RhGZ7MAcfuGGgkK4jsC1/1nrhM+hYKwykGDg1E0Qh7TT/Ce4NNZVeiC0Av73E9cQCokpRngEnFeO0CGHIxAb99wteLYcEvyuZkwddxVZySlqUo8DQcPwxpS+Dmxu3jc8lzypR+p8BGIKXAO9yytipSpjId3pB0vnixzHnZpfuCf51AFLh9YHnO7zSIAMifh8lPjYqdEZtB/emoTokC4hljwWEDfkaKwv+W7iSXSqf+bITkagBpapvWUJmUUoIDFyQaO3QjrQG+bVHE/jjaJeaI49jPP/QjYLIS670fGR6GtGXRi34+Nj2JWM+jEvh8bH8WiZtCJfT82PoojzaAT+15sfBwBmkEn9r3g+Dh2MwNP7HuJwHHYZQaf2PcSgeNwygxAse8lAoeRkBl+Yt/LA45jGDP8xL6XBxxHH2b4iX0vETiMHMzgE/teHnAcEZjhJ/a9PODY05/hJ/a9PODYg5/hJ6572m7sfM/wE9c9bTd2nGf4ieuethv7vDMAxXVP24291RmG4rqn7caO5gxEcd3XdiMXcQaiuB5pu65zNwNRXPeV3cgtm4EorvvKbuBvzTAU131dN/KUZhiK6z7oYeTjzDAU133Qw8A9mUEorvugh5FjMcNQXPdBD/dgPN0dGGjqmFwn12KTfTZ2CjbZZ2N7fpN9NjbUN9lnY0t8k312L1PxAA94LZ0nqG20UN15wl9WtqjPLztPuMtak6Icqtd5ooAHCIPG7NQzxNhWAbesy6Hc5dBEv9N5AkwBcBxd568hWoACHVP/1GBlYY3oKwrF8LLmRTlB3XkCL3NWFIR2O0+UaAIlJV0gCrY0XWxCdUUdPjU2A+90nsC7sUiuPJmhk9cvsAYaR5vGDYyJVDRQykAUxnBpWQ9Zdp6gRtfdS/udJ5Ivj50nKJsCIHBYSVhuV1kXaeLl9qiPMiGKd7O6cUin80RCG7jKUTFPiOKwskKIF7Ws7irXuWambj3hLivJiyL5XuuJAmzAiZ63enfD1hbhqa0nCizB+iNrNhRlzeV7dnpPlFw60nuiABqsT00pL01KoBCITu8JvGyoFkVbkF7viQJpYKQrNJmvrHAMZQM8TysLlpUkRfKkEhhY7r5D47HeEwlqgL0nMNO6oBhjli8SVTQU8CrKI1zb3hN4a3U0TL/3RMIZYO8JJsR0w0CVD/rH9ntP4GWgVpJcI142n8D9JFpTR5pPJKDBYi8IavGLxZmdVfMJfKiqwA60e6D8vmpAMZ8by0B74lf7nLA09TTuNKDAu2PnhSMNKAoYgkGS59FsHs/J6AqMxRRMAQOpO1Dg3VyqjE3pdKAoEApawjqcZ704LkBR9jKugBG8rjOuO1D46Ih3U490oEgIBZcUEwsIKzxETeY2hm1SUtRQp7oDhbu7zL33O1AkkMJirwM3bKj67qhqvBpkvNODwsV9rAMAHOlBkUEKfvsYZJgaLAfYkYVWPLUJRYIgnPDIhg3lxl28Z6cJRcmlI20oEgLhlKkp5aWxcAqB6LShcBFDVcBs+m0oEgTBtaGQ01pkHDb2quvZggjuUVXLh7IPBS68gN871oeigCAs9aFwKsQ3degZzXA1HIvSa0OBl9tuC50+FAUEAUxsbuaMQrdY5AxQ416gUgxhv04jCrwsbNWwo9eIokAoLHXbw2GrxE/rebEdB97YTES0+4/0oSggCaDMxFysWTr4KdBQtqHwD+UZJly3ofB3i3xUSL8PRUIk+D4UCxLE6nbQxxtRJHDBYiOKg+HrRhQJF7BYGH4w3FIjiiLR7xpRrNga1B/C2pS8FBNVuH262Rvgsg8LHWtEcXV9UiMKZ/8E/VJHGhNNsY9xB+aXj5M+0ohif101opgCR9Dm0j6N1QdhoklGM3ob7MAONOT65rRWFAfW5+FTuWQFnJDE1FvdAeOmaEUh7YJhRary7PapJHbrLCxv0xqY6vaGncZitP+1zeHqdtbRotSqAHfWgFOM5CuVQjW9XhTk5qReFD5G5Q9K666NhN7q9aLwYbfiwL1+Lwp6I6oFO/Um3bBFHv54Owp2c1o7ioPhV9pR8Ju6HUVfwEYQjaodxTiWuTEFMIpCbksBDMOJ21IAw0DgthTAMIS3LQUwDL5tg2iMwmbbEBqDgNc2fMYolLUNnjEMQm2DZwzDR9vwGcPAzzZ8xjBqsxGfMYi3bMRnjAIpG/EZoxDIRnzGKH6xGZ/RjzxsxGcMYgYb4Rl9b38jOGPgx2/EZow88I3YjJHvvBGbMfB6N2IzRv7qRmzGyNPcCM4YOY2bwBljd28TOGPo3m0CZ4y9u03gjLEbN2twcd3XdCMPbNbg4rqv6Ube06zBxU1f043colmDi5u+phu4O7P+Fjd9m27kxsw6XNz0dd3IB5l1uLjpK7uR9zDrcHHTV3YDb2HW4OKmr+vuwfb/0WNO2PcDc2L4zjJSnoYILnX21o2IKz7kDHlYYzWohJGcGbMLZR6GxQNw8v5VxAjgKaF+PYXwfXllIILFcvaMdDkIl4gblsIl1qjpsa84qijP6GHxIMdU16SL+hwW82A1hISlYIml2Gdv4aE69FkIDzXSQf0CI1jdvZqlQtnIiIA1i5UXAetVQ0gYz4yYN2VG7ktvcUbMbOjLlyaHyeKsGY7FbTIVLsJlE8B6gSaF/bXbdhUsVYOA5WLn+TiTszqBKCs9biXKaXWQNo+ZpkAUdjgVGQCEpyU6LGqNIGGpxJNiiGfOKZkE8akfFtyAAtYid2hBJuyEADvINWAKRElYeu4Yw0iUNqo90xa8JpWJonZ6bDU1WIHrvKOEoPaAn0CU2sH/i3TsgQSZ4TkTBZdVAJuGuiLd5HcRvhFPtAZPwMwXltrpcPC9Iwh+BYFIAAAVzxCN4TXqz3asESTMpIfCrj6v54aHClFYyBpkPx9B717Ti2WMh4dudokLQahjPDxke2sECbORKHANzLS1uJOX0mw3WDmmMtZGgcrxTw2BSNB5PBW+wt2gj3Lm0sJT2SGChKVmFRxMgvnsiDoUZuPBzWlhBcbFcK2AQVM2FS4TI8rWwSHHUmNIWOpVIZnW88YQoESqplbY+MWBQpIKkv7Iw6QHZaczhGUJJcIlZuymj6URB5JsPoEN6LM2jgjLwAuMEycdgw5nAc+ysaC7BpGw66yMscvmlCZsDqQzHtimJO15uAzeOKPF/IC9n/AacNloX08VBNkyetB/5oolEAloJDZvBAPvCruKSJUGJh7SmIkKDaWjIGfUEU2mZqAogFprEAlLiR3wkvWCksGMuu+SFNa78NZ7oCilbFMDB1/cGkIxPGV0mBJ6Xi9paH0Qcn5cfElRH7muOtjOG54TOmBq2PmyoPGs6sj2smbd0PIEEnQwXG4qUaRVkVcxsbdKjf7gGQILXJ/X7huWTlcLFElfoZ5IMrYw5Ewsn0nrFiTXIZoDUUrLg4p1wpP9oqSZt81A85BlFWv8weZpCQtStIIwofNWoscIrYp+/KFJb40N4QkbohHSN5dNDoq7qPMzuPQL4CCGI01GqKBJflhBrBiXWbFrNi1IR91cWScmIjmTZo9HTwVWACdypw64bLRrVZ8ExquhGv3Bk3VCLKj+uR2HrRmlyeumQpfq2kzT8aT2Gt3BE7rDcoI9GxcYATqwqAINFRZ5i/N1k8EesawEk4oYVQjpeuG3wxrbwRO2A3Z0bOY7FwmfaI4UUSoRQJKt2bIpDx6p61dVFJB8jI4MjWlqmAe32SGDkef6jMW3jkajqgjiaW8LRqPWurBMsEegP7I6FqNL3tr8SvNkmVCYxAUBpslADkQFoyCtZcaLwwHxLAWVmwGgsqSKpZkTsVi3bj3Bk2lCwdaa978xDnLEk8YT8SzxpPFAAWbQP1hXsDDK/Tj4LdE7MtyZT3XvCZ4NF/BI54g43ObLwmRWH20GHlzddIf7g3xryAlP8FZOyYKFTdMRNMGHl+7ImWwCcN9DPLjPVilti+2IeQlK2DKm2gNK1RW/yRLDzPR4KrfL+UlO6Ql/1EneIYkTkRhXsNRfjmIcTtJOCEl/ucac8NssMTB1K/tRZcGRmH3KW1I4girCNsveUhgLCRAr/F3a6DPUkBSRIjCM/P/tfduuJTty3HyKv2CD98ujMCMfCzqCGtOwjHnc3b3WB/hBgCHMvzuDlySrijxZXTOSbGEkS+Ot6sViVZHJzMjIyNKX4IYBioFVozGsGoRoONg+DdodjGC8fp+X0+NIylHs61Yj4oMUfIsehiWu0mvlVZRnNWm4C2SVWqlxLzZQVzPzdiyzRfvM34AWQjccfVJdiK1H8TlNxlj1KIxDxRawDo5r8SyPlBU3+TA+3nBioBGoRlk1vmuNuziKb6LfvTpFTeosZc6ThOCSeBfJI2ZHJt/AhfwHeQtuEhpvTv54T7NGiO4iaA15dkxeJft3Qy+vgCtTEe24HUfD6tCQrPLbjowWFzorhw6CnYe9Y7SQQZwTAjukVEK1zTL5kUpCUE35++ShnCQPdxpnB6VKzBizZsaYI/hHFpMmJaYCaDhzHmeNpkoMG7POxpRiiBzHcC5RHCQxAGg4ex5njbdKTB2zZursoFKJqWPWTJ0dyCkxdcyaqbODJyWqjllTdWCSaI48GgVH1ouvjoKV8zBrfFLi/Jg15yeADB8sjwYWyw0GkUnnYdYgpcQdMmvuEHQnBqsp0plB3pHMRKIT+DTMGsWUKEhmTUEK+KfjIdHykZwwuWOP+bwsrCWOKVGZzJrKBAkRZEcZ4rKWnBFxRUTz7bJ9llCmRIkya0oU+jZniCr24aL3Xi7sT+b7eZw1mClRq8yScbAFKSVulVkyDrb4osStMkvGwRYZlLhVZsk42MJ6ErfKrg/dHWwncavs+rDc4HESt8ruzrg1liaxq+z6bFrCYBK3yq4Pph2CJXGr7PpgQs2eGRsV9NnorMhyMeQ3n8ZZI1wSR8uuDzgAQQHaoX04jWhRnBaY0id7tsS4JK6XXR9w6I1CJ1Hk4RpgLg6XLi9riYJJnDG7PuE2CJZEGbPrk2mHP0mUMbs+UXbIkUQZs+uTALiBHooxKOZLXlYHst8vxmwJHUnUM7s+CJCtASmJvUXohWvpIKDhfpzHWYNHEoXN7g6UDDai4+E0ncKyrfi0r8vbWuFLEhPO7s4lp8LcgJJ2URJPTRrufR5njTBJjDq7Pt8oMKUIIkzt4mw0UXz33526xjUrjEli5rldcLpEhyRinlsfk7RfoGwYxmgA0cVP+XLmbFfX6JHE8HPr83aH+0gMP7c+b3eIjcTwc+sjd4e2SAw/t48FV2iKRPFz66PS00LVo/8X7S7r3Q3GoIuXw43mNXVepTggiHF9RPbgNI6jx0ljaSQbnUyvtC5fFv5fCvL8jbr470ZdTDNAGGnD2qymHdKAsIpH4rKnmD4xd65B2BU/xGV0jphL7i9lfTOzkRxBLyf2aFhXOxqcqjd4UrSlI+efUYNZ6N48KTp7/SQSs1CuGcxGlFsHK/fIibq3MBkFL1MlOV02yetJOKJhy21SBn3I1KwT4y7po0F9xKTIrIqwezy5fEdJlmhKr50+BQuGxInpxLxG+jaGXpv8bRxF8MHspE8iOITknbnxGppcS50DnT4ph0lef8UhnIiNKpJpk18D+s47r+xmwXiE92kSiTmoCtHlmMlbGyIxrUplTWwsDcu8nOTEsMBJp8azLc7tIlDNSHbtq4sKDNMWFViCSS7qL09ivB6k8QYY83uIraVrT92ZqXgZb7FqJw9Vj+L/rKmL6G5mrRPpLeePA4rX1PsAlyksSCPlATILN7yiyweNMJgYf9EyYmojWM5eyZoMEWTW4lnwpCpZgCdlYjVsXZNhTotHBC/aTPonrcHPmtqINC6FyyK1kYZVtGrnpraV1cl7yyLtM9LBPZ3V93ekf58nWY+63tbURiw4B1BJmpSl21RduT6ppjX1pV12jl7NLNA3CTDBQNHem3LU2uqLrj1zG6uUoZyrj6jdKqtkFFtN1eh0mQIMN1a2AeupLPw2i0YB31EdaRZBy68GVHJvOY6hPw+vBpezZtqnOap0lctqUvxfSVMx1RFzMjdIdRh1FvV17UToJIa5sUj5tnOXNLfSdBzMRrw2d+eohCZO8fh4DlW1jZdMjHQiD0p3lSHnvRUd9ibPSVUAes1t1IW16u8cETH5gY87bsvDG572BnOZ0ake4sjTEeHjWMZulTWfGZA04xvaQhjWkp8zwAxXhT6HvW7K+537Tg7IbK+jqRLpbVKNL7kjSIIdIjOGMCzYEkM8N7TcfCfjzEoO+FpXccuJA4kFdvNNkBs3lm3Lg483MbsVjjsUjs+jFWtkgW99keWaOZAUkd3gd5zXjAesP7l8dDnEic+lZvo71rFJQ3zFt424pkHS7vcoLPnZ7e2POm/w8WKwg0JWX+KaAwlasL1p5hrPv8KUk32jt8huFb2OWQYVl7UPfB6FD+Sez0RQJj9iNug6dWc2Tb2qgaapErFOmh+d/dh0jNbsR9Rielrtd24alE4D1T7osUxfpdFAm9oJm1ld5RrXhEddFN7kbmiwq86HKWXYnnXYVZrKXPpgCgY5FmS0iUWTUhcJ27Ee6UY3hGHgv7mpnXzq2SHeJFZNEWRCxHgICJIpTYl5UhfRyEF6hMup7I0AEp6s1Vx3ig4mU+FKcTnN9JpATnVzNFDByTajVAuv15RH2JKUZW27YkumQDszTa5NItupgCf3Sqw1pRE3pa300+8Bzc1qpPzl9Kit7sG6Y1xUX1MvxajdAdaERwWa8Q3G43m5nJSNpvXQpnRo6IloICNuGopWC5U4pjwiwPFaFv5CNKAnsRjoKZWwdDgHaeoZh8t54A2jF0ifk7r0HJ0Zj7T65Qo0+NVNY7pP6WDoyUGpKi1sbJODnu+W0mgp9JNF/IBToAPsuqU4LtvafrjdFnn0lM+rgjmNZNQpwpTXqe7+1PquurM7GeHJlwLawVlUYE3d4JRGtEfOSrnNVwf+6UeNHX9XnkSoANAQV8t6T1k08U6D2zP0dd4egOumloq8/nlOHRlrc7oKfzFhsQl/yV7QCSI8KX9NGGCzZAflrwlB7OUIMZ3coMFrLNn7e6/JN8X85gal6hkPJ6DEDCcGIypprLv3yPPwlkWGe6i24Ek6Fyf1sp203I4nicTQl+07Z1j2GU9yC6g+4zduodBnvMQdiPmMTrgFKJ/RCbfQ4jM64RYUfEYn3AJ+z3iAW6juGYFvC7I9Y95t4bFnjLktsPWM6baFpJ4x1LbY0jOG2g4WekZQ2wI8zwhqW2zmGUFti6o8I6ht8ZBnDLUt0vGMobbFKJ6R1Lb4wjOS2hU6eMYq2wb9z+hg23D+GY1rG5c/43FtI+pnPK5tMPyMx7UNZJ8RsLYh6jPi1Da8fMZ42gaGz5hK26DuGcNoG6w9oxhto7Bn1KBtePWMGrSNjJ5Rg7ZRzTNq0DYgeUYN2gYgwnCIQW487JNw4m+MnH83Ro6bY08w+6JTs3BxLdCu4TYu0/GcJ0mtMJXf4rKPjrOKy0rKg9aY91nGvzGsDS5vCBaFjYgqgMFtUJkVIRCCZZ/mdkRX0G6WGgMdR0bDwTUMyIAvuS9lDm6o8+NNaNDStmJjoQg1SDdF0BHnmx5eRKFU1FD2y+FR2yTA463J8p4NXzRhY04OGpr4G7lN+N9p0Mjth00TZgS4Ik8fx3xYZYY2A1y82uSCs4jRXpqwMSWnKjlkEUgsuhMxsfUHU36qvS2KVcpwxoQ2SRVTP5FtwKxQWWYpnG/nezeRE5MGKkZgR/7seMhRZz9JDoTkzz0NjqpecoO2cg81Wg2b3iqmvSJc9lYNObamNtO+W0T4OvLkphcJ7TS/kBqWcWdoh+WYZsZ4/TBjUjXJx5IELo+UdPk1HfqDg4IE9ZlQMBNjaKXJmj1F0Ey5STCZ1vtY4GiXTWfOoDWlNAn84bIPUQ2mla1M/R0vhrbcjUQGhjVV22VpCegyfL0xqbbLeFI2GTNxzhY2cebF3LSJ8YOMv5/o2AebCIU26CfzHFCqo8994cz3+aay4hfq05pSxvJNJJD8QvIbm0i/RnZlNBpsHveaB2MgByhnFCC1M/cnpt0RJi0WXKbbzKdoY1r1ObW9xpqQLuwVv3QpLpKb4uBNFDEGNipN2nBMSjvLjYBgZEoXeJ4UWSSdBzGmyULtiDExJWC0NyYVzKh6CD2eG18vBM8nmu8kkzEpHyNnS8MHdtpZeZCJMRr0PPKh70xq1iGPXfmEO+/kBAjmRHHR/e4/OfzIsvDGmDuJ5VXfnJnjQnFJlGWbsP2St1w8dspyYe/SIyY/m4hCMtyxWLyzsioRat1cFdA8Pesw6CoysyYfW8nAO7A2sj8ZKYAtwMmaxoKEE7r03fDdcpiOV9M1S4bLAoG7yIuu9zfrvtzBybWrrr8HnotKcjMZjDrXiVsKX82QmCmXc+R0oO36TGNOtmRC+5yapOCW7UKx9h0f9+B3Q33gIIbajNyF1tIq/35y+MCa820z07pIZ4bIRFshRxBW8c6LrU5B28xHl6K8udHMNHayzHixbmqrFfvKWdNWIAkJBvCtFWicGqhYC7jHpFA5PDTuTPPNeFJRa6bzJ+RN8qUp2+CthFD22I1Jpck+ND2nMaVUYe22U5X3k9FCUjx63hT5w+ZS0r7jrbgyfzneoaN6nKNn66F7lW5na9hSAzGmVEXh9mb0QGqx9PM7e4JCqJF8OJvRIsQzIuISJuazSuNMXLEaS+bGbSksSlON//m2btZZKpUP8dJ+cqKm0GqzsiYnhdbR1JW2+gAlMJ9835P5xq9tDlMHOB/shYjG3BS8OnLIb00qK5cHft5AV55Uq/jqk2rHNU8qlaaLrAucSmi1Y66Q++FlZiRGLU1ZupGpITHPKLkiD8nCnnZqNYu3qIc+GPgDpgirrVktBiR2J7PUi/ZWdehaUKp8qa+YUBM1n3Kt4/aYVJqcUNdJSGvWi0E4iLr7G5OamxQV4lDkmhDL3Z9aVGlqgfua1lIOGlpgP0d1CDM2ucW7nlEdtkjVM6rDDmR6xnTYokfPqA473OcZ02GL2DxjOmwRmWdMhy0g84zpsMVenjEdtqjJM6bDDu94RnTYIhXPiA47jOEZz2ELHjzjOWzj/mdEh23E/ozosI21nxEdtlHyM6LDNip+RnTYhrvPiA7bOPYZ0aHUFRmk3/qnoNOVvo08nD8fEOtI9hlhYhuEPuNNbOPHZ7yJbbz4jDexDQyf8Sa2Id0z3sQmGHvGmtjGUc9YE9sY6BlrYhvbPGNNbGOWZ6yJbbTxjDWxCRSecSa2Lv4zzsTWOX/Gmfhr+Nb/1fP+39J/Vt4fRNgpLkORCdoonCgaLVZEGVWtzV8JceDHFCVzOmktxPE9HYU4xNwAhm3ZvlVmB5ftQdX5IMSBOftSMcFCHJUWd+QiJM77086R29r4Qscc+q4nAQq6fKiQYIUJnlNuvStYh6PoUxy5CGliBQQnFyX6gIxv2uhweAi7qSmyp1US3RkJc+809K0N+csiJEXj5FAr/pevgiK4VOlhKy0Oj7yoTWpQRVZaHCq58XmSkoFVGtbV4tv1momlpdJOiwO/dtXh/npYUkc2QvLzQg4yEhNZvX+5u5DWSKMQjrcPT8omM6q/zUrInSJD1sku9R93JnUIfUaVSUNiWpVJi4sTg/v3iljOw48amY5xLerqXUqHShwxvXR+s6fqoOnV9cxdKf8ZX7u99wYFttqhI4chcUlqqVj62RV4hkzHEus4+uisNC3P30j9hTTIAuQ8yZj1eaeewOOxFdlAtJ175Cikb5OBwKf6SbN0vi3bIb5ts1NHFkL6PllDJRfzn030+bZsg9kmN5N95CGkH+Ml+3Dju59Oq/N3H8fREiofh9muds5/ptdhJcrf/XionzfHOLVXpXPTmb8tnfPf0vuwYe98HDtr4v1m6Zz/ntVPWp3T8HdK5/yPrA+m8+dK51Db9UX0owSXF77RyoPeeUCSB53W4cLOeZHQ6bQOFzZuh4ROp3W0sHMnJHQ6LRGWrSMgwdNpiYxsj3AJnk5LZGR7+ErwdFoiI9vDVoKn0xIZ2Z6qEjydlsjI9kSU4Om0REa2p5mET6clNrI9pSR8Oi2xke3pIwHUaYmNbE8VCaBOa2xkcyJI+HRaQyM7Yy7h03ln7dbGW8Kn887a/aWm+G/ow78b+vA6HNvo0xDSDCgefCf74V0R72GfORcObfNU7EWW4+o1D/gBxFLrb3jNlom9Sz8SCU9rWRzEG/TmTice2AFgyOoG48LABdr76tz9hu+6INrMEILP2tyIBk1vP7W77UHtzyP0LTT+HYaALjhWdpr1pSTt8OGLDFBm9/DsNGsuBG4ffsHEGxiCRkGDzHrzo8FfA3yLHqcbc9Iqp8ltphkF1mrzpebFTRJQMZozEWeGEDy9Z7mZmEf9mQ6MpQaWIPvSLgdTW0gdKao8KU07KA2ebNKl2eMaQlCl/7vMKHYg9Og5IdMUPOuk6HLytbfDl3659Lr92q72XGmn++Ury5lxB9Dqc5DJQQ4daPUoIQ5dZKjNKXXnoc2Cop56yKyBCFQR2hudWl2EInrcvIhEC7NwqfuLiDOdj34b1UQo7e9pDUOUGeGdyzMyxg+5/NOKocsu1LryL4clwXNSbmqFzQtqjUToIvUrhmduNI5fbS26TDspTnBN2zttTgFSR4OCzjtvDVOgUUxIXn5RAXhbTJvDhy47RZ9r2KBmZHhSdHK59JuHzwxiWJO0zPdzHgzQrSYR3ZXsYuDDx6HwGApAWxDDmtL2XL5tA1nWt/W9OTzf1te84hqoAKkS5S43bmtmIZHrbcFW5AOf/tZJmzNSxGAE8olWy0U0zjE8sPzy/kMF5dIGssFlV6s4mPK6qIgYEIbKXoaRaFQbpy+Qulgsz6l3U7rCh/gcQSs1AE1II50XBcMdoAlp9HS4sRbJd56KlZs1G4uCnpuRLdq1c/dTbK86C67RqE0ljzqhmbXHU6SvJ08KBLFKkW6xB61DaDeNXeuY2xg4C9CnlD0apoxaFld69h0rLLJlWMgoOTVULGpKehDiaGMklv1z3Aqb2fOVUTYOAWNHd3eDIoNz7VqxlX1O5IQY+TWlLg7do6B2F55UT9H26syZmYrTMdQiwF4xqktn5GP9RR75EBQh3JlUQp+biYhYxf34uCSrnqckmq9dOXhSOVUJk57YM5dsYwBln4VnY5JrLskf6eUHfVJFC5J9GTqiR/2FYgFfdmZKp+ExpwXr2+YhXh7A778xJ2dM1hd6Gk8KAcjYalBJLDvxqDea07gtGj7euG1IRxbr8VWgbDJPr6I+K0+CbGiecmjtTR3LOHIec0pWLld1+ajmdF4zJ1+TFwU7wMZN5Qkoyik842MZR/7su4tCG38jfCklBoO5YlAUNZxNr1g9vtf5zfrXCF+cGTkxaJlf+sDH/K3PiR4v3ghbUQ/oE28uHBgYlaMXWuQujRqe5hhwOEmfw0+BQjsBj2Uc+XufUwgu3YheoLEWYhqAYqgNsTm6pBXlZ180laovju/JN3CTdKxz+iJxmTPXaOoABZw1ir8DJPxvGSiIa5UiIF5sWofA3xXzm1o3w35RMMVWky/v6BCR7JO7E9kYbYYaDH06Wu+cb4etbt+9TSrmPJoGwNLng7B5pSGtwQrMCWXLN848X1vZ9cVGdmFoVONQy7WhUi/ftJcAfYAV2D5FLkLedk3H/3zXboG6DMLXw11PIAXSaM7ccDXIrNKumDSzji8efDNyuzxvqfpmeTK0wwLTUPiz7DCKiBKY9S7fpqDeB9xzB6Y9zEHtYLCHOagdvvUwB7XDrR4moXZ41MMk1A5KepiE2oFAz5JQW/jmWRJqi7w8S0JtEJVnKagtGPIsBbXFMZ6loLYIxLMU1BY7eJaC2mICz1JQ21j/WQ5qG8M/y0Ftw+9nOaht6CzVSOSltdsGvVKNRF5au23EKtVI5KW128aaUlFDXlq7bZQo1TbknbVbxndSaUNeG7tdZCaVNuS1sdtEXFJlQ15bu12sJFU25HXCfRflSJUNeZ1w3wQoUmlDXufbd6GFVNqQ1/n2v4Lz9OeLgxZ+a11zcPHMP9uGBc/8s61H/9A/27nqz/yzrSv+zD/7a3yKv3EE/mN6hVoIKZfebt2F81WOu0ZhuBxdmPohuVSFC7+2y3bu9EKrvOZP1jE5xTwU0smhoUUD8Ek8/pRBoMst9Of2M7noAPCkVNPZ/A3iwsQguCdRYcmGOZt22RS6nFuPnK/t7ybJu6MQWDLQsuYejYNmaDsKAV1ubiTf1lXVgx2FAOKyWsy8WggMVoWWzW2hXcZlIfS3KipkuzqDe/k5ixbraogunz88yCC1td0qdYQ5V93Mjmi1TNKaJIB+Yzc6ZeEN17OvG8cD3xcv3JasWUfZ3GkZkC30rJNpyU2/AhXMEUDOxKEDuLxDmuDjEsLGBqKvMZpK0luZ3hP2/MRbWNbwzBwBA0dFflGuO7rLyhVcXtfvWKiv+zQ3kL3W78zkAXpdyovInsWXOpTIz/U7Fp2zSosTnkT2pXPAjiBggjdy3ttCXAst/DZvAenNSmRZ1e9YENarHtBv1O9MpQoG6lXyviK7XbTxNsvFd7x6Wb9Dl8nrDGmILYZFv8+JIYDiHjmJZgOk8RI7+0BHLThXPKlcAenRQ7boqrZJ0UZLE7XfoGfXReKUGQIaivz+xqTih6pyRz1469J4X9pdY9BhKtmjq4NzQr+2aEztGA5WV2mewR+gN0ULX275RcOmqgPKvn2TTvvSLreGWh0qbU2M2qTSh27y/w24bVTabRmE80HLawo91nTgcCj01ohtUumDDj892UWKWg1zp2xmcY02qaaLuOYewAabGywzp/q5xJ+vdqptk8ofcfYc6E3NDb3p1/Sex+4zOLYuHUGZe4ATPlFkLk4KComTt37ON+oPW2uXV+vcGTIB1s7GcSEqyuwDhZxPvJFiQL1b6Ua3Mo501epBgEDbkmLS1uQCRcsvG1mV0tm+HdbvAbm4aRmfNEUd2mkWZVNONlbrvqMXoNrSyBQz8mSCiVN1dmi9jr+0y8b76ePE2luX5+RCHhxZu5Qlm+gFEeZc/jiWD8S2360r9Ts8J0++JeekICldNjRPipznUQ5LO692lF3TC0rho5IFqWnY7nw1SKAle3lSCci0Z76Kqur0bVJkCpMd5JDUQfI1vYB2DB0oshqXQyiQ467zoEMgEQbBWdcmL2NKcSqeXMYJM7vAQ0JDNkH08WZ5mTPryh6VjPExVbgogk7sAggKyWWB2B62EKd3t7VFn423dHbF/O74A7SQo1wZRuP4eUuf72p6i2W+La1jfW4tyAwBVdRl5LvSaR6PXSgOX930D71mmOljX07wYvSlPWknCFiQc7KRjRuZBj+CaIsSCbbvyYcRtUQ6N+PEvwR/waocR171qpU8yAH0HWmXyD4DDXuAUm23AjypOkcmLNSGqKesPwgfMd+goNIZRqcJL/pxNz5YIcSj2S+yi/6rn/nVn9FDiV28Kx3nyUY3uSCItMY6KC1VNa8DMqO1wRC7IIccMnlRKl6UUb9ldkG8oT0jBwDQvtalH8Ayhk0UdhoztVaEp807hC6b6C3z+vKyGer3T666oMDFykRqO7jSfVJzW0zc1Z4C69EMFT+uK/a3mqH++NRjTkbLct40rPLxIJ9zgBjorso6Jqjhn+szt+j1aaab3jjuyVeGWzB1Ojq+iJMoNT8q+/eNQ7PvDxren/YnPw74HHs1Z9y0wrHL/qA2dv0yPlnzJRCK6pObkjt/Z0cjOsvJTrJmR2AwcEFGM2p+Zk5bdIAyemqU3nDDY9vST897CwTIOyF9D7+ambGhanD0kBGa7WrQsFxlrNTbmc8wWbUb6tG4nbVpCgb77Tpk0MXQvh5ud3hI+xn5JIkhbBhJOxLKsYXoFq19luTY4qzPkhxbhPRZkmOLfD5LcmwRzWdJji1U+YyEskUZn5FQtvjgMxLKFtp7RkLZIXPPWChbxO0ZC2WLlT1joWxRrmcslC0+9YyFskWWnrFQtpjQQxbKDs15yELZ4TAPWSgbCOUhCWUHjjwkoexgjYcklB0i8ZCEssMSHpJQdijAQxbKLoJ/yELZReYPaSi7kPsZDWUbSz+joazC4GcUlG0A+4yCso1QJXXNvLZ0u9BTUtfMS0u3DRoldc3PtWO3C/ckdc3PtWO3i9Qkfc3PtWO3i8Ekfc3PtWO3C58kfc3PtWO3C3yE4RDMrH2ddcgiDIdgZTPcMiQRhkMUsh7uLw4omKrT//OXP37513/75Y+F+PL3v/4TRTW/zeFRikzd6/8/Ds/n6z9N5+NzClON61y/8g016p8Ut0UzhRlc6uL/VFGxDx8L/lSCWFxWzbXH32gfV+icB/rIt1evqgGFUhkjERQobiPXrxKHyqRY6OJLu5ptaXKAP2lGtRyKZ4R8RAc0dI9kjpyiF6uLpZTlrkvGxZ7raxOaE4MGRfDBsZYAzgrF1ejGMV+5zag13j0Sil6GEZaco8iXMF53wZU2Ix/D9Ipy1wKpcyiSJIVIcuQTvex0V5FhYzy97BxDtx+n1wDNl6k2mx+0TYE+jB2SmfySjkyjlxsfJmUxX2KgYxW3KwVyhlkzIKcPfU7x21ki13Vx8CML6eXH4iWvSly7NGprgNT3Uwk924QihEqYlkD7RY8WkJhubvb0a9tsC2qNfvU0F9QUHJTUpSmFj+TGWjEopcyq47U6fThdWhA0UOAV+Ylp6l7M45zHtxblvaHrVJQY9qoJYV8tR5U+vNNKrLUrdxkq3QjHKlmCP3WatBxt7jS+5aslE+L9xS5492oZLLTqtEbM25Rhp+WHMmh/XH+zpcJfQ6bCQIvb2IuAh3999heTvNFiZtwUjS/D2BRNYm6sayAZ3vCSL/UyuMQNazVQ7IjadyoFXfXWnk24D69vfU45JLH1komOHXkynSkUCkKdTgRFJM7TMbAT/UPRL4ML83wW5Yk+vpiZ40NSIhESw0JLmj9U/gA7qHdSK5dDaUDV5jT3sMXVZujqnMi4xnSRxUkvJuZkeiAx11OGtcPP9uhEXM8YTAKFymbkcjzSkoVGdWQDvV4/fdP5RaCON+XDi+iP+qXetcnH8Zto7+lr/XGs3+5IBnpxw1GdvEwXnVcLnTBu3kHTcvhSL5Ozz1k4Ey2/s6/t11cHxH97NwcEABXtE9HUoCvahFjSsNZHpnVgCQNtzTwnG0dKxSCb4UZKBZerfsORB/TWfUc5VOjIu1yXGuo0XlQjT7ddDtd+UKSMT1CjAKpxpPq8TbdwjZUnWThyDVIZd3lbOtXdvFVQy14dxCPb580NzEPlI0kOVzqAvJfbqg5kNh8r9iPtyOd5sztBLliSd4djotnyw0MMqYo78JefpDmK71lXJ3/5eE2/qvfQGdPOi9IcZ2/4vEXgwNsUeye7sQfapNhb/lqNjKnW98jneTefAo34ghF5zaeowfEu5Sn1sOBLPQLIpeVk7BxUfK1Hub1KnwXzjsPPsRQ3iEYehYInP6RV4RSXACn6Qt9r+N07DT+nipn83PjkR/Xi2q/Vj2rC5kcuzjtPj2H1RsJtm8KbpYy3wZoQcCMCu8bvZWnU/rUlfAd5ONsbg11GWQZrEgjwWqFF20hLSiq+VmDRNkqScoqvFVa0DX+klOJrBRVtQxcpo/haIUUlmFGKfLPxMbED5dHCeZhV9CKlJV8ruKl67En3OenwgSZXTszAaIpAzuMs4xcpvflawVb7cEVKb75WCP02LpGym68VQL+PKKT05msF0MNraFqkfTgKq3WQa/bJ4T+Ms4sxpDTpawX0U+RF77z0Ju3D2YDuM+Jo34/DrMIMKdP6WiUM9gGClGl9rRIGe99eyrS+VgmDvdcuZVpfq4TB2uGWsqzv5RmydZWlLOt7af63Xq6UZX2v7f/Oe5XSrO/lAbD1SqU063t5Amy9TSnN+l4eAVs/UUqzvpfW++gdoMo3o1xWHu1ovHeeopSsfS9tN1wwraxur8xm2gj0gcUGgYacvfM4S1dRSvq+l2fA1jOUkr7v5SFwekqg+/Tuo9yk8f35G+/+kbt4t5T6b2mYny6ljnNsYVA2p7lHAQVQM55vHKudlQhKL+PdkWkJFJgaL2cRtGOoFn/HbnzrXTVURCPXb3susatzMHwVf6cOFq8zLb7Q8cTqbYyqppMOf7qhVkahWlP6rSGX7d7ROplCy9+oLMOVNE5smYC231qP1fYeUA6U+T1oKOxqLsLAS5wibPo0mZzccw01p1rox8plUcjb6MQVS+VvCIZoFp3FUmsZnTqn/EH2QneJM4rge2qhTIp+nSvTa51uwXrJVgywjWX8o5m51PCPukrZ9/1TneMR7zae/e7yd6mAsydS9ki4hOJYBDH7YHKP6+ukQu+o3CaF5tTF6tVJoUi6xHB1UhZ69TZ2EQKDoKxAFeucSwBUgB7dwqRK5bYZ5wsa0arxpqyBPh1jvQZKpqVWsE0KTUNHJSjYou7amY0TNRGYvY0iqGYHPlUmhVbW3nasF/xnz3KcTtFu92cFgpG1iaijdlHcWmAJh+JI1/Pf9wqF9iJoi7oanxSkCGwnF9nOgXY7FQ9DHEkXA7VO26ALDZSnbiyZHAatEv0BwqCnY03E2u2vTip3zKytY+xMNSPzjUK/TuNgzjqJEhHYXC4aRhc861S0dQzZquosfqkhgKuCYm1SqosT10lhBV3UVOc8jvc6O/mAoHFs5B0PuHfGHmGkGvDXz4Tm0a7TNaWfsxNFdo2KPQ3V34X3o1yQbHoHu+u78P2D1Fko3zV4e5qipXPW+RocTQbFCNKkzDEIM70OqU3KfoQmZtU+EE2EtRxwub/Jr3XNFVvoNvkcXzqve3EpK9uFsnsYbOmMZiRW2W7POPnXLtdJuT7Jur98v7xO6NBBR1ZK5m8oxxuoTMo0Fd02pxHMfqkhAU1TdS3Qka3RvexDuls4EDjH3b62q63AtT6i7eXu63QMBDnIcss3jSB6MzML0H+YEooK6egSy/VnDD6M47nX/FIEGOI1BcxZGnCW6bCSXzhYcJojSeApU80v3a5TqTse7+fkuMZadL2+DqJsOD/dJoUDfmuy8iIgW9C9gWZkIRzQO6warQ9skaLYOuUIyKmqcmt9twQVL6cR53ccxBpvMCHIOVOVotbnlOa0Elk7147pblRbamWdwYGzQJMUD14y7bmWZfbPA3PFloP8qA4Wtcyv8hNPxXim2bU1s5Kh5xQO+T/kX4oqMAaO0uQNoKi3LegvdUGrhnU3d4CunV2QkaOhY12DrCDe1LEicndBSiaVz7hWz9hJHHaiKhigXppr+G3oLtax5LqndVCJEZOcfS4f2bH5sNx5YDi1bjj/5LDMjWJMYc8MRxt+X7quGE4CQVX0xmvSR7zPogumOzj/TZW5zgmNCbKaT2E3qZuQO6Ov7R2Cf3+yT0vfRZ4UWZE80T3JDWpBU5sU7VG6T3e0reI5f20Gcw7diqN9aZkcwvtbn5RzcjE3zpJWY1nn5Fr6otk93wkK1c32/ePwkTzzOmgbanMRhQjxPZwXgxK1G37C7Psjmpx6ulJk1tlXjeSl0uXIDen9o9/U6iT3B8CLaAd/uWk+JmTpSe3EASLb27Ry2WEy2U00zsURGfL7xeuFjpobUxrxRTEw5DrmyTMJB90Z+jR+1OviQKsNl+oK7mSuY8X3+z3Wisk30A7wVYajQJFfqhyCfiCFGjjWxUIraYgP4GjoBzr+LsIKp2/2XTH6gttsBMOPlse11vO/ljEP5EWyLGrm2hrbX+exclppPoxoBcipewTEE+pMb6GCxmyC6U3zalWdy9LmkFllpZI4aW/p86HwUoZPIuNVEN8DorxGDa0L5WDs7IFtY7o1bgEi2h3UfEHxEzqZ7FhTrYbrEm+cjFazWH1FxehkG3vJGkYMSp3wkW5Bv+2U04qKhXq2HOupFfstDuq8IvBCxjS4kcbD/p1jQ1j4FmQ3lEzV46EVFyhmnOCfKfmUznSAOLaq0+2+thWUqrRRMxcLjnWkDd5uaqBQZDfQ3473kGZ91i06+oz3UJga0SXTR6O5ij1Iz7QHjSxyCqGHqCicT1GqzKRhzHEYDx8S4E3P2/vCBhOHscdhNkDuMxKGhqdljW0bABRNJ+fbabTTs1HAnAZcmGtp7A1miD0PA5XoPhv4GVnLKSQax53HWUPLz7glmBa9874lLeyAkhfAj+vTOe/QeKiOgwSZUyJJgsZx52+m4Pu0YcjzcegYKQ/jz8OsofBnlBk8TsYiaMNF8hEVeYHycO68TShO9rwGUnlp8ij+smezyvyuMxY2ODPiOOFsQNbY/DMmkEFzTx+7PTLg9dPg4jt/nx5vC88/oxQZCDsq30kaNLqnGFVcChdOkYEDbLgdAPnotrZcEsc5ZpIL7hpcX5oGMaeDWp04zjH3u00YPGM5WaDH0cR2EBgQsYwTBasvLKfidajQqQ8GGE6+05jk9HiIBoPh4lKDekuNHnfiOPk4zi6F8Yx1BZ1WHylO5ZDWkWUxN0hcp8fDcU0Hr+dwXSctL0pzfjoPhBktnuowgcIwOndlyYzX53mcdU7lGZkM0/LkoXUgT2FaSuQ30HCXxzMgg3TECZ46neByH5nz47mPRAY7tL2C4naTbkg82BN/bJsGesaSg4K0i9z+ALxs2tZO7mtzfjzyTSPkEBmYw4EgmyZ3fjxQK+iU6xB0Bo6l4435fD+bpnVi6hn7z6CaJznb3WZAWWQYbgz37WzBAfz3k6A0PEfvPnmc7+cTxWRam53wVKTa1B024o/zQbdOlT1jIxqUKioyTjxcjBThiQfCmY5I/oQrSVNOlpGbqr1om8Lp8TRAH6uj5nEsqsDlYV5nn2mdu3vGkCRHNWdDgd+YVXbJipYunp9Of6jWEbeNQ+uCgnp5nOPjqdLfk/4ff7Xs6L9uzOd9HGeXa3zG/FTI0yoXxmJSSGyIj5fOjwch5pDDtFfoaYO4xtP58U57BVjxnded3uo4zi77+YzRus1bPmO0Av6conFwFxPNVfyIn+en3GQun5Fjd5nJZ9xYhU5TZJkcP6NWdIqK5uX725wX/Dp1+YxjqxI6gVs1iNgqayUvsB9ve97P6xzmM64uzAwYc4mPZJuM9+JTvt4X1GCdxnzG+UV8HS27r6V9YNE2FYc7hbK0UDN9/MjjhKCTTKF/v8P5rFlnRJ9xkBFSK0DGY1pJa9Exo+HC+UhWyRk/xjEOconyOKeYEdJVAI+GY0aOgmhFaZx09jhA9e6rAK2n0WRX2ns0Tj6Ps84EP+Nog82WNXcpREtF1Iz/LEcbedcUXD9K0SHPFeq3OM7pLVEUhbpMNlA0ShQtAQ2Tz8OsM9PPOOOYlfWsyQPxYhNuiDedOeMGvQ/okOrjKBh3coPlcfJ5HDpI+xJALwMT5cIVGubz/O2XqfRnDHagO5rivD4rNOdMKYmzsueHM4VL0n1XiqstxUVe3HD2/HT6g7YX0J06Dlao8+bGfE6hyy67/4yZT+bS0dI0fVoWRyk5VD/LzN8m+IVxkLRfnyoFc2pmjsJR6zTYY+Jw386HpqfDu7sYFgogXt9oevg+RUK0N+hnvqflMzTxnPya/PvH2bdYUw6EcUAjWLkq6ESIRuQM1UVnkphtoeGOj6cKDdikDvmFj4DTSnxN4fx4oB7S7u+P5yG7KB9O4X0NFVYkCGEYEBs2njmdmLGPVjd0EHdePD8cjkwoBDNIHhM8Onmc09Mh7sy5q9tp1GDZGx8tvt/ncda0DGEcUDFWrwntxAy4eT1vQ6bYePE1pfPjlVb0XO9sevmnOMwlzItIss6Vu+aGxiZtr0sgteKRSMO811EeHXUahrsnEskoKBGKptHe5/1GTuqQX0TjaScP83l+NvJ1XXCxh9QfPkRvxS/2qS4Bz5LXIg3zXkeuGQoa3neTCwjJiLmf8O30bGRxYyZT3XftBznxSYwNaZgLyGOszv0A0MiXya7JN2XOx9GSaCMMAwLN6nAjs+hdN9oKgHS2oq39fn6yQGYEHZf6MI5e8505nR4NHdWDM4Y5O7TJZB/wu7Jnt2RJ/RGGAdln5byBQKqTcWNS3ohgP412fDZk5qzq2wORabR35nR6NNqstFW7oibqSKJ2NyZzjLt3NCVhGJCPVm8Iqd5CcmyjgRQvdyR+nZ4NPBzo2/QzreA58pH2Oj0bUn1+iDWA2JWziFzSMEcMYMebEoYBHWqVU9mwnn57tMJlWmdF14wlYThwldbfb81IEoYDC2mdGIkZpURMKSFTEMU0W9GJPy3SHHzoixTVFRrYjjjMJW7G6dadAPJS6VnF2IuGuQSWaJ3sujRu7cUn2SYa5hJYBjQu6KKzdPbeyGjSMKfIC7oamcNlT26kDXe+2ClnBL24wqZsw0CDXfRGaZgfZ4P7lzLI/suXQrv/N7pKF6X9ZDo/A00LUh5tGNEGrHWH+dJi3UnVsyh/R1p1vVrC9F4Yx0pp14uMKKBXPsqdmRwMGsqAOa8zV8LhtioopqlC9LXVA/UeVgjQe5kppB7Cta30d6en3p5Obg5pEzKxUa9F4aAz7pRNo2lVccD9ua30D2e4eyc5arear+YcWSboclvUF/mUuK10QALTnRq3uZez/LTG3ei+BNzMMo53uWupVldTd3H6rEGde1k7N24KKvGNDs6Fh6PX3x2duyMtxyFQ2D4stzIic+D6d3e+KwUfa55db6dIoU304UaTc/KOIgA6RjLyqLCr7W1rI+CyRcKhtkoXcdTyfSqLOxd+5UVn1gWeVE7K3upiZ503fTUexXh1wUuj4ToIQPpOT43sMs1b9bKIFafYA2xtHy8grrzRYDBbz9pMR73i0oLDmdyJ3EfZ5tKdk3ZW4gktZJtRscBaftkHuc01hGcpYkgcGc2yzaWzBe2c0b4VEiw6nEuLKV7kCsmYxOpA+pC0CDVHUOfXgPZaVRT+KtuM33pdYsC9bDMFr5/8XUBflnuURohBczrlvFLI4gej9PgwBwNPq5dWPtesLldKcL2fNIUxxsnCqNoXdrAaHmEr5q1TQp6OYsd+6MRjn/aSnK/9zJosRQr6WgXtvvOcaPkimJHmVIVfuntJPgz51a6XUGoUeddGm/U9xUPdIO0P8mdgrFhvwWmlT71CfXI/xptS9C/EjweNplh3RgN3uyZ8nRUwo8zbyqC8bMiG6AD1Nud7vRyAimuxaXavrkdJnp9V4k4PMKw29yWOloRTgYQOoJ951yv64ZFoy4VgGl080Utb86TaDjmWQbtWb1SC9yCXbejo0HzP9t0OH3Te7pBC9hlP19+UU6NImN4xNDx4VgBV3LVi/JtXPCs0nrDiSk+2t/NZbb6kuKnTYqUn1w6aZg3cVX7Ff/dcS00BvBc1IihiogOm1isujCJdrZXAbQYQeru4Tv6H55JpOuqCKIZBNq2rOizfAnT3PBeD8YPWOWTFJPladdRA0mPBtO/uDbTgZJuYNUu21M3fVUnrjOiynVp/FrtWsn9tSqaL0nTBl7A409++ez8o781O3uzZdkeWM0J26EXjMv2RuqeB6rGpzl1nRxbLcNVc6Y6mL/VZyvf6JFriqRQdS7MCJa6YjZ5pPvSnpdu2llC9jjgnw/oQ+HWGul/Xn00dwT0WVPvAhpHOedn9yaHruS89xRz6baqnqGcddsyp1ab+RoCA3cTtICk8kJvcZnvgM5195ux6d1BeRbjpuSkpGJt8W3Pj4KIN0nteLG+ruz5a29O5i74eq6Z95tvW0mHJkMQuirK8bUpH34Ysy+ole//JpiSIOgcwiZPI2vmrJzCdh5bMOT4gW9zUoob2wkVaPgT/jaNV4I1R/ACJPF89bdujshdu29oVd9md46xM6/ddd63qbW2PddG+uzN4rVGO35LugXxP5MXaF6LNiYuSWahp7iqdPHeV1v6GRDUOsiY/db4dn67N7f16uN2x6Nl3fX2yIdEmudN9RAYlcxkHYq/5YImQxq5tX1uVfNKjfQ35+mgzzb6t6cWkx8Jn/+ZJhWCt2JREB5iBlNRmkaJzU6wNxBp44at2fJuUPcQAa5X9AASsfaBIcZXcuZiGVeRxzrZpElvHZdNC3L5zJpl9+JGJooRevL+W2Q/fA/eVjhaVaOKkgC45buB5NiEB/fNKaMKzUNXzPxZlBzNum2RHMeiOmKxfBW2N1lXsy+FZ2yTINbDaT99npTv/Cnb+PqIwBgUoH6m1OF8uGn1YySfdeUQfylZoqh2yzY84lmYHx0uZ3rORg1lvOFxdoYOgk/sa6375/Qz/cfAYKczu9tYucYaImvU+Kx/pRJGhD7LjqCDoLmxuijotoIUakFeTl+Rs9D3jEcIwbM7Ii8UhuzqF83yv+oRgy1WU7Ot0r2Ntdoh8noBivmkD8edNbbadNen3cK0Erbt1n9UdzioMB+x03X1wjZAKwwETXff3WyOfUgWpW3cf3EGaUuWnW3cf3GGVUoWkW3cf9EV1tHMKHHRkSm9jcbhwHGcDVkoFiW7dxBAtGoG2MfEmIAUvMqi1i38+rdslWikVALp129cN1CjVybl119cNTCiVk7l109cN/idVXbl1z9cNdidVJ7lly9cd7CYV8bhl29ctYCYVu7hl29ct0iXVvLhl29ctSCUVqbhl21eI6MN35MmRDx/kAodPr47D7EAqqebFL+13zJC6170cpGCdCjklcbjjODuUSip28ctjIKH4jfwGXrQU0DuRrEejmeMwG6RKKnXxy8OE4lEXTBqPeG9SP/yBlLJFsqRCF788krYwlFRY4pdH0hY/kgon/PJI2gI/UomBX54lOYD4ofr3JO+wNFwUuXwo6jyNs4Z+JE6/Xx4mW9RGIr/75WmyRWMk0rpfHidblEUid/vlebLDTyQStF+eJzAbFLl2PR06+sgF1KLEBw33/TjODkCRWMd+eTBtsQ+J5uuXB9MW25CItX55MG0xC4nS6pcH0xZtkGikYXmibHECiXMZlkfBNsKXCIphacS3obtE5gtL87sNuiVSX1ia3220LLH6wtL87sJcidQXltZ3F8hK1K6w88DppPFd9iTRd1BerNBDafR5GLLknjuMmI9ITrq9MU4+jvNXCIsvzdHpv/7lH/77v/7bv/zD1/oPfv27P1HY/o+/gMn1P//4K/6PvzYC2f/63et3337333736+8+f/d/6P//v//8T1/LP/in3/+Kf/6HOsbvfwVN7e/pf/36+3/E/700Xb/c6M+//PEP//pvv1R+2C+VH/YLiGE20H/+qf5n5b+Ru0f/Tb/4w1f6xR/KzX75wz9Wahz+h/76H3SLX/7wL7jRP38tfLZ//vp3haX2fwHg2C7uCmXfKQAAAL5ta0JTeJxdjs0OgjAQhHvzNXwEwPDjUcpfw1YN1AjewNiEqyZNzGbf3RbQg3v5Jjs7m5F1arBo+IQ+dcA1etQvuIpMYxBGVAml0Y8DavJWo2N7mexBWtqUXoegB4Nw6A2mdTla+9KAAxzlC9mGARvYmz3Yk22ZT7KdTQ42xHOX5LVb5CANClka7E7FXGbBX7VzZ/t6HlVODHdS7W3CxCMl7CslsgljvQ8Sn1YdxuPw1UOwi346TEKiTB0M0jofHJFc9RI6oW0AAAq1bWtCVPrOyv4Af1e6AAAAAAAAAAAAAAAAAAAAAAAAAAAAAAAAAAAAAAAAAAAAAAAAAAAAAAAAAAAAAAAAAAAAAAAAAAAAAAAAAAAAAAAAAAB4nO2djZHbOAxGU0gaSSEpJI2kkBSSRlJIbpCbd/PuC0jJWa8d23gzntXqh6QIEqIAkPr5cxiGYRiGYRiGYRiGYXhJvn///tvvx48f/x27J1WOe5fh2fnw4cNvv69fv/6q99q+Z/1XOaoMw/uBvM/i9vCW/rm7to7Vbyd/rkdXDXs+fvzY1tVK/u7/bH/69OnX32/fvv388uXLf/qi9he1r/IpKi/O5RjnkU79XK7az7Hab/mTdp1baVpf1bFhz0rOnf4vOvl//vz51zb1T/8tuZQMkDkyYj/nVP7IFJnX/mwX9GvOJT+3E9oC5Rv27ORfMvL4r+jkzzHkQn+1DJFztRX3WeTHNeA+vjqGPgDKYz0x7NnJ/6z+T/l37wzoeeRef6stINfatiz9zFjJ33oA6PuVnnXD0HNN+SPXklVd6z5IX/eYwHn4WZLHdroh24n1jOVfbcRpDP9SdeL+c7QfXc1YnG0fp19n+ylZWd4pD/pt5l3XeSyXsqxt2iB6hjHJ6pphGIZhGIZheEUYx9+TR7DXp//zby/vWfLd+h5c6mu6NvWueITL6O1qB8/mZ0id8Jb2vruW9/Od/M/Y8Y98hnme93W+xC69lfz/hv7zFlz+9LNhz8Omjk0m/Xfp28MX5GvpI53PkPokP85d+QNN52+kjFyP/ci+LNsv7d/apZfytx/iUdtAyt9+Nh9zPyl9ic4suSAbbL7s55z0C9hnWCAj7HYF51HntA+T9me3HdoM90KemRby7uzZmV7K33X0qOOBrv8DdWi94L5tP459e12M0C5+yH3Qdl/3/0o763jnb8xnSvbr9Fldkt6z639AtukDLuyrKZnhb3F/Q5b8v5M/fd8+QMf7WJ/Azt+Y8ict/ADk08n/KL1XkT/P9vqbsrG8i/TF2xfn+t7pBvSJ2wm6xboYdv7GlL/P6+RPnMqZ9FL+nNf5w/527FtLP1tBfaU/Lf139u3ltdRt0dWR/X08R8hj5UuElb8xfYi8p3Xl8XjmTHreph4eVf7DMAzDMAzDUGNb7Jv8PD6/Z1w99oAZY78ftn3xs02+iwu9FX/D/MNnZ2fT6vzg1gnoDseE59zA9C1CXuvza19nP8zyoK9GP5yjs6sg/5Xd13YwfHzYjtAb2H89x6dIv1DG7ttn53Pst+Mvx2gf2JHxSQ3HdP3cfhfXe5Hy5/puXqd9gbbvWub4D7p5RJ7rl/PP7LfzNeiI6f/nWMl/pf9XdvD0padPHRsp7SL7sWMwzhzLdlngk9jFCwz/51ry73x+4LlfJS/PBSzO9H9wXIDLybl5zrDnWvIv0MnpOy94hhfW4c5z9fxf6Qa3OT//HatQzNyvNd27XO1bveN5fN7ZAhjD5/XEjTid1M/d+J9nAOT7v8vKsUx75D8MwzAMwzAM5xhf4GszvsDnhj60kuP4Ap8b29zGF/h65BqryfgCX4Od/McX+PxcU/7jC3w8rin/YnyBj8XK5ze+wGEYhmEYhmF4bi61lXTrhhxhfxI/bMT3XkPjld8RdmutrNi9I67g/dx+ZfuQ7in/tDM8M17XB9sbtrnCa/CsZGz5Y3/BJrdqSyubnOVvfyJl8vo8LuPKnmCbwepeKDN6zPLP9uh1Cp/BpmzbKza7+t92tO6bPJmG1xDDr4cNvms3Xf8vbNNjG1tg/U/a9vnQbn291+fymoSr7wuRR8rf646xBprXxHp0kBG4Xnbf5DIpfz87V23GcvU1nfwdb+Rj9h+zn/5Jeuw/+r6Yj5FP7vd6ePeMe7km2Mch+4VluXou/qn8u/2d/NMX1MUi0a/R7aR/9A253TH8FNbz5MHxR2fX/+17K9KPA7eSf9cebPt3PAH9PX1H3b3s2kbGqJBe+ikf9Z2Btux6SR1w5Ee/lfwLr+NL7ACs1pzOe8172cnfZcjvC/uaR5V/kTEy6cfbra/Pca+nmWl1bWYXl5M+vy6/1f7dfayuzevynK5+nmHsPwzDMAzDMAywmlt1tL+bK/A3+FN2cazD7+zm1q32ec6F5wodvT/egpF/j30YtqHlnBpY+ed37cW2kdp2zD/f5bDfqfD3RPD/gY/5WtuT8C1xL5Y/37PxPb/qPBHLzH62jJuHI/3f2eat/9nmuz6209lGa/+M2yJx/vh6sAFyrb9R6G8JOcbEcqYs+IjuraduzVlbOxztp2/mOgEpf0APuC1g16ct2DeL/Ch7zhux36+bU9Ltp936u0CvwrXl3/WfS+TvOR/o7vzWoL/JuJN/Pg86n27BM+kV5wpfW/9fKn/rbXSwY23sw0M+5HGk/1P+tI1Mk/gQxwg8sj/nEjxuoo/Rr24h/8I+Pffn3TzyvDbHfzv548er9HP89+j+3GEYhmEYhmEYhnvgeMuMmVzFf96K3fvqcB1457Y/MNeLvBcj/zWe3+D4eubH0Y+Zg2O/XaazsqF4Dl766myH8ryglQ/QxygT12b5sf86fh+fpsvT2aNeAWygaQ/Fbuc1Gjmvs6kXnlfHz363XDsU2z92/m6Ol+279ueSNmXMcqXf0f2/81ViU352+af+o16591UMTzdPKOl8Oyv5U8/pR/T8NHw/2GbtH7T/0Pe2Kj/Hco6X91d+zzLPb8VO/pbZn8p/pf9T/jn/135kjmGr55jn8u7Wh9zJ320USIs29uxtwFj/W//dSv6F/ZB+znMu4xLaA3mc0f+QbYM02bZP3O3vFXxCHv+tZPye8vf4L+f42QeY/sFiNf7byb/Ief7d+O9V5D8MwzAMwzAMwzAMwzAMwzAMwzAMwzC8LsRQFpd+DwQf/irWzjFAR1zin7/k3EvK8N4Q33JLWP+YtXMyf+KxKN+l8ue6jkrr7LcWujiUjownPuKSWEDilrwOzlGs+1H9GmKj4Npx9I6d8nd4iQvsYvcpk7/r7rhfykt8lY+Rds4XIN7cMeeO1U28NhBrCGWfZS0yx5vv+jX5nzmX8x0/S16ORbqkfok58s+xUe+xrlmu10a5OJbrfxEPTj/lfjs6PUo8l+/b3/6hLex0APG6xJJ5TkHeG8fpZ7v+Q/6OCVzh+0794ljKS+qXcykn6V5L/2dcfuLnMn2bNu191LO/t+HvKbke3G5dT7v7ct4dXhvM97Nqh36GIrfuex9w5rni+TI5d4A2lBzVL9AuHJ96LXbtOvsr/cf/o/OyTXveV5ce/Y/7Slm5r1r3rcrqtaJgJbeMDe3SpGw5j4W8EueV7Z62mRzVr88jT89VeivowVX/Pzvu/RP5c47n3GSafh528eBOt5uHRJ3nNyouWeerGyt2OtN5ZTv0+DjLfaZ+6f/dfIW3sivDkd6FTv45f6Pg3cB9lXtCxp4jdAav6ZjXeO6Q49Wtc49Yyb9rr4xTrB9W7Zv8L9Xnu3VKPW/qDEf9v/A8i9W7TCf/o7LzTKzyOg/kRF2yNtxqrGadmfJnTJjrBHqdL68r2L1be46Z3x26cvDdQ/RNrlnXcaZ+4ehbuxx7j3mLvKOu8s15GgljBch6Qb+n3vS79JHeO9Pud++Eq7GAxzmXrBN6yXN6V7+U+0iunPPs81aHYXgz/wCggvog4L8lowAADtdta0JU+s7K/gB/koEAAAAAAAAAAAAAAAAAAAAAAAAAAAAAAAAAAAAAAAAAAAAAAAAAAAAAAAAAAAAAAAAAAAAAAAAAAAAAAAAAAAAAAAAAAHic7Z2NkRwpDIUdiBNxIA7EiTgQB+JEHMhe6eo+17tnSUDPz/5Yr2pqZ7tpEBII0IOel5fBYDAYDAaDwWAwGAwGg8HgP/z69evl58+ff3ziOveq5+JzpawAZfj3wf9R6fmK/jN8//795dOnT3984jr3Mnz58uXfzy6+ffv2O++wN2UE9PtHRtT7tJ6Vnk/1vwI20f6u9l/1Ufp2laaT1+3f+Z1dVPKs5ARdGr1epcuuZ+28ez5wauereuvsH+Vr33W5tG97HpoPeQWq/q95ZfWO+58/f/73e+gt0v348eP3vXiGuqgvC0Q6vR7pM0T+nibyiLy5F2WrXkgX1/V56qBpIy9PRx30evyNz6r/x9+vX7/+fu4KOvtzTWXR8iNNlM8zWZ8jPfcy+7sMUZ7bCJvH39CZponvjFtccz1FGp3zOLR9RT6kRxfIqelU7vigC9qyyh3XVB+qZy2f8X3X/vrMFaz8f1Zm1v/pf528gcz+6m+oU1Z37Bx6Vn3RLuKDL9A+qH6BPFZydrpAPsohP/cVVZ39+ZDPy98Z/+8xF7jF/ug8+iP17uSl/pX9fR3iwLbYPf5GWyB//vd+hqz0UdqLQvOhTpku8LcuK+2RuV5lf2TU5738TG8rW1zFLfanHWu77+QNZPZXf4fvzfoofd39j+o27nHd/SS+I7M/etA2lulC06nNaRfI7/bHP/JM/OUZzTeuIeMz7E9fUX3QnwF19e/qbxnfHJoemelb+j2epQ90a6XIi/v4TcD/kcbvISd9LwP1xodkutByMvnJX8dD+of/77Ko/DqXqfTpuh0MBoPBYDAYDDo495fdf83yb8E9uIQrOC3zNH3F257CY+XEpVjPZHGBe2JV/urZFZ/WcZiPwqnOrui44m3vIavGtqtnKs6q8h9VXHq3/Fv5tEdB5dY9E16nK3J18fx7tetMVuXV/P4J51WlPyn/Vj6t0pPzhs4p+h4F53iQhXycA1nprNKBxhW7Zx5pf/TjnFzFeWncXmPmVfrT8m/h0yo9EaMLwLPC8yHzyv7E7VQWlbPTWaUDtT9yZvJn/v/KHpoT+1ecl3PWyr1WHNlu+dT1Kp9W2R/uWPkj5RQ9/8xGyNz9f6oDz6uSf5crW6Eaq+BG9H7FeQVIq1xMl363/Fv5tM5P0oejjGgP9DWe3bW/jhme9lQHp/a/Fepv4BqUd698U2YXrvvcwdOflH8rn9bpKbO3zjsZF7TszEYB5RaztDs6eA3769jJx/fiKS+IT1POC3my61X6k/Jv4dMy3s5lA8opVmUzJ3eulOeRZ0dnmY4970r+rl6DwWAwGAwGg8EKxL6I+ZyCdSBrmFUsqksTc9sd/uce2JE1gG4eWeauLPcG52JYd3sMfwXiH6y/d9Ym3fr1mfsZM65R15SB+E6s8FFldtcfCY9dB6ivxre69q9nY0iv+sue5xnuab2d94p77pf0zEGmM57p9El/8ziGx2iz8nfyymTM0nXXd8vI9LiDVRxJ9+RX53GUg/A4re7V1+dJoz4HnSuXo/FA5eyUD3CZ9BxRxZ/h88hHY/5al6r8nfJcxqrM6vqOvMQbVcYTrOzfnbcEXczS+S/4Ou3/6MrPM2TnO8mrOmdCOchSnY3I9O98R1d+lZfu13cZqzKr6zvyZno8QcePkd+KZ+zsX+l/52wR+fqnyxd50P2Oz9L+nsXis/I9r52zhFWZ1fUdeTM9niAb/5Vb9DZf7fu52v8zXVX9X8vu7O8c9Kr/a95d/6/mf13/17KrMqvrO/Leav+Aji0+huGfdHzp+CuXaTX+q9xu/4Ce4avOn2e6Ws1ZfDz1MU55xax8RTf+a/qqzOr6jrz3sD/1rtb/ei9rm9zXPuQ8ms//PY3OkX1On83luxiBzoX5ngEZ/D7ldeVXea1krMqsrq/SZHocDAaDwWAwGAwq6NxcP1c4wEejksvXHx8Bz+ICWbv7HszVOoL90s9EFWer9mO+ZzyLC8z2MiuyuIDu2dX9/yfrV7UVsTa9nnFu2J97ngdy6HXnIne4PNJUa/TOLpke9FygcqSVvm7lG0/g++/VPlXsj5gTfmOHI1Q/o/Erruueefbve7xR+cIsjyxenXFGHS9Yxft2OLou1qlnE+HXM33tyLjiAk9Q+X/sjwx+biXjaFUH3kc0Dqfn+Chf+4VzbnxXfVRnJnheY+v0kyxG7f2Ftsf5FbDD0a24DvKr9LUr44oLPMHK/yMrfS/jVXc4Qs5SaF/Pyu/k0Xy7MzMhD22Wclw3VTmMberfKHvF0Z1wnZm+dmXc5QJ30Olb+6z6eK/rDkeo77XM+r+O313/37E/Zzv1LOdu39K9A9pvdzi6Xa6z0teV/q/P32J/9//I7uM/+sdPVum8Pfm4Wtlf887G/x37oyO/dmX8P+HodrnOTl9Xxv+ds44VqvW/ct5ZTIDr2m87jhD5sJ/OMbNnsjlwVl6VR7V+PplbX+HodrhOT7dT9x0ZnxUzGAwGg8FgMBi8f8Dn6NrvUbiSt75b4x7vvtfYwAl2ZX9PXBRrXjgA1pSPqAN2PAHrWmJ6uq+y2wdcAY7hFBpP7HCljq8FYha+biR+FvB9rL4Ox2/oepUzGPHRmA1tS+ML6KvjdlXGzv5dXrtptE66D97luFcdQfa7I7T3eI7rlKvpApHmat/KdMT17BwLcQuNszoHo7/PRT3QDXol1oXfcfkpQ2Px1VkBtUXF0e2kcZm0rsp5Ukf9LaErdQwoD0tcD/torFDTESel3Cpe2KGyv16v7K/xcdo9bRI9eXxL8/L4dsWrZfyJ21z9mHLIip00AbWfxx89jpvxe1fquPrdMdL7+wSdOz3dt+XyeBza6xNw+ztvQD76m5TImOkGVFzUjv0rHkOxkwY9Ku+Zyat8mL9H8EodT7hDyuUDV135lhV4jjEus5nvtaAPOV9Fn9CxqeINvf1W/XHH/gH1f8rjKXbSKOeo46DKkX3P7L9bR+UE8fkdd6icn+7HugId2/Tjey3ig2/0vRzcUx1k15Vfy57vzteDyv74MuXUHTtpVCafdyrfznf6h7eZkzoG1Aa6p8fHZ9ettpNT/k+h4wdzzOzeao/d6rrvJVqNW35fy69k6daut6TxsiudnNbx9LnMd13Z/zcYDAaDwWAw+Lug6xhdz9xrHtntSYx1kL4rZadMXasS787Wgu8Bb0Fej+ew7js9R1Khsz+cAOl27K+xFtY7PPcW9HmCtyBvFo8kTu4xG+e0iD0636VQ7lbjFQGedZ+jPLTHIDwmq/y/6jNLq3kTQ6m4GC8X+TSWoxxyxylpPbX+Ki98zo5ekF3LUblO0J0xcY5HuQiNpXc+w7l75ZXhCzxGqvXz843OwVb+n3KyMr1u2d5sb//Yjdinx3yxbbZvm7YCJ+JxYuyt7aLTi8vucp1gZX/s6mVmsf8Vj+g2CjAHqGx6kp9zQd5fsryrGLDuD9J4N7HW7LejKu5VfY3urVKuJfMZK724v0OuE6z8v9tf5wm32p9+SVz9UfbXfrFrf/wGeanPI1+3/2pvB35EeVXlD8CuXqr6nmA1/6OecIy6B+UW+2u57odvtT86pBzVy679yUPHDrW57nfZyQd/rvyfy+s+P9NLds/lOkG2/vN9RTq3yM5fq24cK3vR/nX/wz3sr/O/6txyoLOb93HNk77Ms10+Pv/LZNF9GCu9+PzP5Rp8TLyF9eLg9TD2/7sx/P5gMBgM7oVs/beKZYC39K75jmc6ha7XuvG2ip2eYFfX9ywzy0/jP6u9kQFdl74FXDn7UIH41+5+zVuwo2tP/wj7V/lp7EdjFX7GKeMIHcQtPJ4Od6a8Lv2PM3HMfZUP455/J3aqdfB3JFaxkqxuGpPRduHyKLJysrrC/7iuNY7vMqm9iFM7V7iLyv9rjF/PS9HPlPOtOEIvB93BnWj56EXP1aAflyeLOep3P39LO9J4OvJ4G/C6BTyW7HxAtg/bY7PEz72uFYen+Vb64HnixhUHu2N/9/9A25aOUx53zThCBxyV8nGuw+7/XfujFz2P6TIH9GyPQtNlNlZ9Zfb3uYieravyUv0ot9jpw8vh3glW/t9lyvZaVByh64Q03fsf72F/ZKKtZTIH3pL9K27xWfbP5n/4QvWXuo8Cn1RxhK5T/H/X/wO7/g7flOk8m8Pv+H+tWybPPfx/Zv+OW3yG//cP9fdzsHruUOcpGUfo5ejZwap9e1rXhc4zq7OZbjfFav4XcPtX87/Od2bldPbvuEW/d8/531vHvdc7g/eFsf9gbD8YDAaDwWAwGAwGg8FgMBgMBoPBYPD34RF70dn79JHBfhP/rPa9s8fS32kRYG9M9nmEPnVvqcPfaVxxiexL83x9/wjvANIP+zeeyVN2dTnNR/ft8ansr79jwr4j9tnpPrcsz2pv8K3yd3v11Yb6HhCH1hvdsodM+wT5PattV+jq8sgydV+k9o2s/zjYr5bl6Z9qb54/u9obsmt/3stE+vjf37Gh9n9tvIb9/XcH1D70ww7sI66gfanbyxbX9bdFOqzsT9uhTzs8/6z/c538eZeb7qHUfZsB2pu+a4l9fvqM7rHVfLVNkobvJzgZQ1QX/q6hrG8rqFtXnvqCzPaMvfiGVZnkqe/vUZn1/XIn9ve97lznf60n55J0nFRZuM939IrMei5E86U9qNxXfNPJfnE9X6G+AHmqvk273PHn2dkBzcf3lq/kx49r/gF0p+9iUz0y5vt8pdKxz3m0TtpffU+v7mXX+ZTmkb3bj/bg/fB0TOCcUzafcWBD/+3Mahxm/bQzliPL6dywsz961TEL/+ntSO2v/l33mpPnif31XCLtV8vM3l3l86zK/vxPO74yJ0C+7ONAfnRHG878Orqr/Krne+XddYHK/uo3AW0xixXomVFd31BXnR9W5xsy+1OujuV6Xc+lep/Scx+d/ZHJ29cz0MVdducWke6q3N14d9Ke9N062pc+2nmKwWDwofEPiCRqout3vRYAAAR5bWtCVPrOyv4Af6I2AAAAAAAAAAAAAAAAAAAAAAAAAAAAAAAAAAAAAAAAAAAAAAAAAAAAAAAAAAAAAAAAAAAAAAAAAAAAAAAAAAAAAAAAAAB4nO2aiW3rMBAFXUgaSSEpJI2kkBSSRlKIPzb4YzxsSNmxZPiaBwx0kOKxy0Mitd8rpZRSSimllFJK/df39/f+6+trSoXfg7Iel0z7EulfU1Wf3W435fPzc//6+vpzfst1px5V1i1Vvn95eTnYY+v0r630//v7+y9Kdax6P6P/afvP4P+ZPj4+ftoAcwFto64rjHbBdYXVkfgVzr1ZmnXMOLO0+rN1ThnSP6RXUD7KMUpzpIpXaVb/5/yR/V91S/BFH/+Jz7iIL3KczPmjwohf4ppnS5VXXdexnpnNRVke8mNsyvMsW6afVJxZG0i7VL7P4P8Otpv5/+3t7fCOiH14pvfHTCN9QZsgvNLinPZH/J5WHcs3vJeRXvd9PpNp0p66si3nHPjo/p9p5v/sO32eTEr4sOxY7SbHVMpQ9zP9VN4jr/TfqB1n/67wSh8f1vlsDiAeZeT9J+89itb4P4XNmG/p5/lugO2xYfbr7Jv0vXw3GI0V+T6a/T/HkPRVliXLO6vvEo+irfyPL/Ft9rWeTn8v6ONJjrXZ92bzUdaD/Hp7yPE802TM6TbpZJlu+Tvor9rK/6WyUb4Dlm37e3v3Ne0k/cD7BGnRpnjmFP9nPMYk8iLNXr4lPer8r5RSSimlnlOX2ufNdO9lL/nWlOsgl7BhfRvNvmv699RftfZ5tT+sOdSayWzNeo3S/31tI7/zR9/8S2shrJv082soyznqR/zjMbu/lN7oepbXLK1RvybubM1pVua/iv2y3PsjX9Y88pz2wjO5zp5tJPdeOWcNl3s5JrB3sya82zrLmeuJdY/1Ztaa+rpShfc61r1MK21Xx/QZkFdeox6nxHol90mXve6lMp+j7pdsb6P+z1obtmY/vms09le83Mct6COs860JP1Yv7JdjXv+3IfchEHsZdcy1yrRVptnzGtm3/xNBnNH9kf9HZT5Hff4/xf8Zf/b+kHbinL0Zjvgz/8lYE35qvfqcl3sC+HpUp/RBt09ez/LKsNE+E/ezP3OdeY/KfK628H/fRymfUKY8LzHWMX4yltGe14afUi/CGDf4jwAb074Qc233fx9zco/ymP/5fyLzKPX73f+zMp+rY/7PuR079H6SdS318Sl9g7+Iyzy2Vfgxu2cYtuT9OudhxnDiYue0NXud+DP3KI+Vg39r8SFtJ23KntnI/6Myn/MuyH5b1il9R9/OumKP0VhF3Eyv59f92fvBmnDCluqVYdSDuaT7N+fy0TcYz/fnRnn1MNpA34tMGxM/856Vufe1S2hpvUA9vvS/UkoppZRSSimllFJKXU07EREREREREREREREREREREREREREREREREREREREREREREREREREREREREREREREREREREREREREREREREREREREREREREREREREREREREREREZE75B+Hl45q2TuOnAAAAVNta0JU+s7K/gB/pYUAAAAAAAAAAAAAAAAAAAAAAAAAAAAAAAAAAAAAAAAAAAAAAAAAAAAAAAAAAAAAAAAAAAAAAAAAAAAAAAAAAAAAAAAAAHic7dbhaYNgFIZRB3ERB3EQF3EQB3ERB7G8gQu3piH/ignngUObT/vrTWzOU5IkSZIkSZIkSZIkSZIkSZIkSR/RcRznvu9P5znLtXf3v7pP929d13Mcx3OapsfP7Bj9LPfUvXUWy7I8XscwDH++h3TvsmOVfbNhdq3N+z21f9U3v/6N7l+263tWOeuf5XqdffvG2b+6XtP9y3O+71//1+d5fto/1+z/fWXbeu7X79u2/frM9+e//b+v+h7X96v3QK7Vd/ucRdWfHddrkiRJkiRJkiRJ+vcGAAAAAAAAAAAAAAAAAAAAAAAAAAAAAAAAAAAAAAAAAAAAAAAAAAAAAAD4QD8K+ay4UtoqZgAAKhdta0JU+s7K/gB/1PAAAAABAAAAAAAAAAAAAAAAAAAAAAAAAAAAAAAAAAAAAAAAAAAAAAAAAAAAAAAAAAAAAAAAAAAAAAAAAAAAAAAAAAAAAHic7X0ruOwo1vaSSCwSicQikUgkFhmJxCIjkVgkEhmJjYyMjI0smX9R+5zunp7p+dT/1Ihac+k+VXvXCbAu77suVObnfTaeANqzkS3G10Zgh6PDAnBdxQVrAN+FfsPzYh3ggQoQAbYKG9CeJMF33ZPZsYTB8c18c/zxQ28AlZvdQSvVcTO2vmxPFRTgeJ1A4SjpMPBhua8rP/cJEqDcVCykX40DrzeBuHNcndvez5heQmwxKfxDEfOV0g8PK9Rr2yjuRnlOIjj1lmRQQ8xfORbI0j5PBjAmbKs0uI9JbSv+7utukHfu20cXj3LFsPiNmeABPFGqg3EJD9EUCSuvl7KFSJN9DPqhrsFlobcdf3GPua5+foJbKS6jNWODiTYs1vq4xcDBgm0Onh0EdU+g+O+oOXBc+NP9PC8bDy8/vPy3uE7EOhKek03CmwVwKbYVIBX2xJwtHNUeMnDAJw+HdUtxYAK+tM1ft+Da5sAf1S+4mfs2/DQdPH4AhQu0Hjc3U+obgcfhTt3VQlHX4dbt8+unqJR1TeD3e4+O+zXIJS5Cpk7JigsYazoYCWubTsC8bYE52A/85wIqp3WBVcV8MqiG2SU70e8RgZurHbhdRuFh15IpzwuqUkUlSFdjME1nA8Y+u/gpL3RpaJNmmPXVCdG4WIY+ysocqBLLRcvF8uMpFZbUPA8s6Tb2czTF4cB/1jWbeuBi8D+kokof8OD2XBs8GU8cTSVPIyg35DbgOqcWPQmdqur904sHWUGj98KDSA22qwiQTKBzNpvOA02DWOrI+UJjWJ0mx5hKvRN0BGW7Lsr2EvyozwkzLhhqZSiUzz/UPD+dLTHpJHCdTwE9AP1/eBQaEowL/9r9CR9dPEp0wqG3VmebmmB8SSw85LiVfeBG8w5Ral3QbyVbUGHR/QGINv0YWBJZv8084ReqPxCoWW9oAIBGnhf8MDY34YGtHzZKRvGXR1vwhQV3dimazzc/LBzkQHeOCo0Gbk3gx6bdE23MBcprPj/16MlM2mrvD7MVPYDdD9old4NaiGl6RlR4BoEQ9IQkEYGva1D2OJtFt5Bt8vgJakFPmfHU1/regKueHD5+/pKG5dzg2IaRugbpQjn6teIJhgvWpAI4Va2rSxwOQ8N2tGpi6w9MC+jl50O8Au+Aea8FoQvnHo07pG0XagtQLtQFIJf44+9Ea/EVwup3/qFV/0XCwoAz9NyowZSRlZI4eOtVwIVKyvy5cxKPoxKJnlyEswgO6Mmfjis7Bn0HBHOtGEYQ4x1RKB5LSa3u96ZY3ZuExqgKuTELy/r+K0uP+qjoZFiMH107SsSjju9jCIh4JJ2nRNHXt94PEJ6iE1hgadceIOyo69EQQGzMj/tybrBtJIGoxl7XOc6E73pCR8+eoFE9FcZuZhDka4RE6vasZTsKPKj9+BZh0/w+LLXiop6basbva4cwQp9bcCj14iS/HQC6h8egkdv2zHD9NAxuyxnLcWCUWMaT+Qn6ds+19ugY2S549UhujPuNb3KfSr6AzzWs8cHg/0jgHHWpifHq64eXjwtm4KcWDO3X12HsGJWGiVtaFxk6PjzHTUBKoznzAv0CrOIk03FdFQGhAH09SIUWDGsE0P4zxsoYuuOv+emyunS/UZM9f4IBLAk3xscGtd+7/ezq53MNxD6Q46Iz+Lbv3tw2W6bRZ5WolwxSTI3Yjaqo+RGtPxe3KAyNJnfdLjdDI35CewiCXa/TCtfil1XUVwKyDDeZ0jF/amt+gmWUY0e7v3IWy8f5H9DjRNguGxI99MtLtNzu6wjFQN1X3cexTRID+zDlgJAD4/vt6OS8MM5cBtryeH+Q8652z3HfTlqiCz4jBMYNg4SM4EJFlwmZpSmVgromedhBfXTlP0L76gtZ7G0owldJcOGBybHygPELuHy9Mpcr6P3gXDK39iDt3imQbNw4t9Z0bBgFHMFAWi5CvYCj7xgElWXxhYuNg1JT3/SBxoNtPmSYSYHp/mz+9PInTg1hhmTEokczuSWNhrwjqyk/6LzPJAUBcx8c3wkDXzU9E7LtWRzHQlIjLWsicUdQLdBlEv4i52atwQjC4SXWqS3PkzMeN+rQ5MzIONRNOZkZgc+KGYosG6zo5F8qbjtIgsH6xkUWQsaxhh3WY2y/fvjO7rHnDcudW4OOL3Nhn2e4SRUXRQgy5Sx6A9Ix2hd0gRs6kmtMxtPnzsEGoc3tHMiZCA/lo4tHKeYc1HsSN8pv8MvFbmSo+KTot/DhlXtAcvVQmD4QxmvCd4xr172+oQsjuA9rWBdmeZES1kXH95rIQanNQsI5wnVNELDb3jRQPblfBNNskpDGZ1ePrtiH3U6VFNUjll9umYdH76RwA3ALLFqFHhL/VXWbNsiT98NWppvTsLjlMEVLkTcqfLf9GF2ve538NzVGXOnUtrv6elHYFaB6IeGCxwcJdRVIgD7u//OmdXCastr29VTZo7tvM1ApiPi0W+Be1Tbj1trz42AgLZpkJhLhKj22JcTAymZZkjy/XpKD2LdgXzadqN/IfGgduMzrBTPYoT6AhDIgGVC6EPpx/9c3BxXPjrML/dUO/CxOc75qu0aZPUK1ivxgC6jtgbOVQ6fy9gRpjlWSKQFS6ZCPQEzF3wbSroSL/4kdArfHp21iPDITRkiTUnGwshzDuUa9HuXj+PdYHLppjeSOsvVPbaxHQf3dELf00n06tioavssTdQzEZgXYOh1AyqtSSJkuA/LZ74qwNsLxvLHDNo5qkOUBp2PmR09wTy0NEPqtNh1IF9L9+tzKf0udyUrm21XAzuwWOrpKx4O+nYr9yXY8Z3qO44zoBPEg8f8IMUYqcW2ZLTuTDUnyjRQANw0/A94e4k/sKFlyDdlkZccKz8lGBsoXDeWZCdL60aX/lnLF2EiWEB/LwWHsx8fboeilPhjGEAAsoZW4rzP/ixtE7FoIi7lF8crGrgHScXHw7Ng3cBuBP7iDyIzeS6wGkPfFJQ7IpySBOw/ivD8e/VGschiNNrNwUAM3YLxhmYa46V49hAeE/clS57ZfF4b1mbMpbaOExz7ARDMjHsKjDLxfJw3nSf7CHcmtdQ/Ni0PByi1SjW4QZeOvhLOyz/Mfc3OVwO5Mz8w8yK0vE7XgG1IpfEx0XzG76fLBPHX1fUUKRMh6bMLxJBRI0xEOK+9OCB1fFTLsv3MHYwHbry3yckiRVi6gGbOliPQa/87U1o8ngJHvjJmFKH0L4G8Jsu06Xeisp9s2p0ZobHexhrxAjNJ6xns2ulBfmT8MAbYNResb0t0Y0GizovbfuaODw3ai5kurDC/7QukiTdL+smg7wNfx8foX5wTQsaFvv+spZ1ICbSDDJKw1vywglEWDePwoP6o6E7ZnwFXrtYUXRrw0npnqwCAJ6OAWCPO137nDRTSMgQYhlrNxPxBs5JgHkPVBrvUOiJ8WWXa07nM6bVIeqihHB/+wWt952kdxhCt3MBEpTnr79ufhdYhZ9C3FJpWnj+jAIqJZEAk9J0mG/c4dgzjwt+gYe7uZbYgbTC9+hLmPGYPCIf6Px/v/LuNC767g2NHMQT2onvjnvLFZmcsMfHoE9PA6ZokbI8Ksf29ouTJYaoH4x7xJfDHW2GkzE0EofPmndhBmMcUDE6XWDU5LgIiaTMDNqxraLp/r0+s/0nLZXcNxQlOgXiNvFvL+LmyAJQR6AuLigYsNr8T3WdLjfmmI5JSDUK4AiHEQHut1JjcohAUc+VU7QgKhkmwgekbreNeOBrOBootNm/fL8gssfFBmDFb11qD2a4KRJ5tOuvRizJQvoSRFTpW5qgpIA0HXad77UQs9gnUtHy9U5lFBRDmTo6jSZ9XsV+3w4CVZWu+uXICf2mHUpaTjNZBPrWpyqA/L0fGp+HUiOePWQth6cIPMrNZ2bKWtbD0LgxCPHhXJuFns6Md5nxXcvjV0A/2FptIRC9dtRYOBep4r/Kod700bsb6LPqhMv2vHPYtycgw0jQP57Oqn/BQvZ/0PmkXAchL+wH5QhhimbkLfW6CuXGdbFXuhq4eSZxqj41nbA3ZSn1cnG4aHCntGZbBtMe/eAYx7CwLdd74HA0z/1TuQHTeoJiSR5/54+mPa+MPQMJ8LgY6ebt32ifPtJhH62nXFQDVzQ+gUQ9WxbZzxHzhIGIPjZWbx77nGdAySzjxQSlr/9I6wQIOP75D5yNz/6B2huxY0nUt8ro8jYA4XfRdhn2sRUk7i/6Anl35JVSHCa/JXAYCBTIybWtf1RJgETkuVwaUF98yhVeMGDKOcz8T3/d07tJpnzBLvTH5hKF3lr94hQmp26CjRZvLH9R+jv7n0XLfzQuUFfZJBdUj3UqGkoBEGzgIA1Wfr95juGk0f7guoPDeHDE+LtzrI7cpb9202de129o7dxzszjua1Pcj87ncd6ad3jG4e6Puv//j6j5cEpKQzcEv+zk2ipLalg6ire/MuAHQLriKhA/NudJoaPxPg641kafGwYsxDNrPzPbDKRQmzGaAerR7VDoUsgKUb0a5PyAqynPUwuWj+dofLRxePkjsePbrv9U1WJaUT9vebyqqIcvynAMDkwjSdSBgNHThy5NnUBkvsjYDJeLrtQRz0OsoyDdoRZcAuqawB192fME48Z53r5IP4mSeIpsruzTaj6YclwcNHzDHW1rdtfe6hXmqubu3SvdNT/TAMQ3oBi8ftTFiGM/2cyFWD9oRNO14F4v5eFX5YY7C9joABYQEa6HYDR0gFdSLh5w0xivNrTtdL/VSCPyyI2edygz3u3I6GWH02Q0IQVzbbuwCQRt8XqFzuM5ZtezQhXTn/4but19xKNG7pFNgTNUrTc4R3gtxeDKpEn/doqA+CjfSMevaCu7aj3/04/5XgHFDrlF2Xep0X8PO6MbYbeKXifhcA/LVKOCNjviWBz74TrrdjRntk85cb3d8DHbq9bx33iEB3xTCJUXNQr+O5EppfFcyBziA/CDN5QjLEkHt8vv8FNbOnuId9yz54e3EoYb+y29GCYaE/BYCO0P5RkyXyp8xswaz2NPSCpM+CeG1XSdeGgEftr6ZD6BrS9OwxEuoSkgjbEmvXUdb9jDNpSmgb3CzH/4D64/qJGku6mlKI98XE8KIVxMLI9shPAWD6yOeFyrK7ho88IfONWxCeuE532fS2YcTc+LaiWoCOwHiJXFJ0dpoB0l5aSu3dYVwoAcoeyFqZUEWWj+v/7iAxipreowWhaI7g953seQYw91MAkEwhyHkOzVEDUA/MnhDtI1JA07EmNK9hnzkQAicyyQGexIvgtkkVrEXHOFjJ+Ely1cQKNKgTlip5nv1iH89/i8u80xovI4kNeLDd0dw7xjJSfhcAqosB9eIZ1uFPN8/tomjvk9WYVY7zXginawT0DbuapeOnKOS+oCyliJ8yGIf81ynPQwf3OijZkDuXHFEzPr3+NOEp+iWI+dRiNu4XQjgB/VygFB+zAHC19ZrJ7KtlPOq67VPpuRCQgtjs2ivTanPwxHCMhLgI3yU8Jhl0ezM/jKMIrHxOBilwNxFimdQCf+7j6T/UYaRp5EQTtVdsCH+SFgGhvfCIWJefAsBa2j47dfidKaRrbwMpI1fhyM1Tmm6uY1K9ePSUe1vAc1h2MaSsOTWJEV+sGqwwS+kY9cEYihG21Zk32j6eAFRwoTWHi7jZtKRsGjOlU/wi2J3qTO69iFiQ6oXnnatb4TVt9qH4Dgy6v1EAPSJ1ffaRxnDPmCp4jWL21Ym67uOX4yNpTSuz+UC7WiGQCf63z65+auDSWZTdrBUYkaG00iQePzWKlaBtBnTqdYhdIIcljkCO992FOg40aDjbg7iYobt0dewXM8A7+grOkU+kMUEvcou/BL6ZBQobxhHPUio1wMf7/8vsadwmaiMEWR4yOrokWggoYa1k5kDfPid6Cp4UBoTXTBCsr7Os2wIX64e2qb02WpDRwDh8YBvGNt0iAuWMWAEx31+AD3oFJxAN7kYtqfe70Y/7P7D6WF4C8gtBOj8xCKIHO9jMaC9LGJ5WQif1Bwz8dk9uEh8ZzwRGU/KCvMkM9QbGpOqw78zeUXs9a2g3mcAXTeWvwHdYUflw/Fx2782Tzk8v/7Yuxfba8bkK9I1OM7fNSEtS8MlsikuWIptxHQ/ylB6JXlfcBLNogbwxd3T5HuOgC2hABwKnrNEz8GUSHzb+TnyWkhe2wamLSTt57o/zPx8DOHRbBoNb6SGRC/qltSQsH86uTK23ZZYijwV6puUlSd6GQepr3MwXEVLkbCEzdfo44NqBeRPf6z8TX55Xxem9KYNBYkPS9en1T/khcnq/hGGipDVTsc1u1pejs4gRI8IUPP00M3mP3DYiqhWg0lL96tH034NDgYJRBOW/Jj64W4+8IwpCAEjNx73fe3ahZeAF12tPw9dUyWxxKI9VSAPwzbVojw8Mu92UOBC6LEB0sLX2yMPVgkzbe3AItBmV/B+JL9gqy0wijRRkX3kMH+9/n2ssNO4LR8yW/dFiRD4swc8ub2sSIv1EO4Z8N5ZbLhUctUTWQ+0XQZyfEeQjiWnH5uls//yvic+foUnWrNAW8gji894fRL9xvV0r3hhlRQmV8pZfqy0toJmDpgvasGOpHJuz6OeAXvi/pUz0EphxsTF+EesQQ5DfQ5P/lPieQ5M5oY4IZ06NEeTz/f/7GpP1SMgEOEIWa2jq56tKwY4jWqQtYPpWgW+nmU3LYSA5chgRFyQAE+7VuhQDWi28aPNraPIfCh8/Q5Mktwn7XpbxdMSP9785ZCiROBZQ3YVd2raao9d3WxKiAXdsGOnPO7WMZJXUbpfXhvRvzkur6I1k+QxIGqbehChE+q+Fr5+hSW78ScwgTe/j/F8oAPmBvA4Z8Bqckhju8DUpNhJIL/b1zFnNMYe4ILFRUuaMax8sbsvW+1hIva0GyonwDpGDyss/FD7/GJpkZpMEAecmNrN//Py9XkV/FUqWbYsSFKrpdN7Ie6VDl7WbvcxDrAJjYL3u2TDKhXYeNR3Dwng85IPzXDlZArfd/2Ph+9fQ5H0x2jA2Ite0IdaP85/rOepkbDonlgz7MUgiwTxITrYCJl0LxDXP9o82tjnHIRZJ7TE7IpDJHvjuWXhBz9dLLZd59X9tfGh/H5oMZBwNoiJd8M/X/9vruQhVuS5ha6tnYmJ3MjSsjab9mIPAai25IFEOqszCAE9kli3WBNbBOk6KFAlkR6eXy6VN2f6l8eX496FJCVb4Rz2zV/h/IQFyNumbd9FIM/OxGLsW+9JwIvEd19uLFwwBuaGCoyNnNip4pTkf8K6E72t7SJCuPFeQqPYI7dxCFlHfjU/nvw9NVgQR+YV7S2j1n148zEZ/FYlXDR085LVMwIbH/Tp3JHywb1mAnC1RXTwTyqvN2iHhIeWeufvwRs8ecUAQfTNmoVL4JR27mI1vFcS/D02Oo9AGcq9E9fLx/g8ry0587FnNWfyZjjb9ahuXcgMx0TEVazT4+mknWMkZ/GaDXDrcZa7evPcg3H65UDma5dIx7d+Nj7MK9h+GJjeOOFGhYXBl9cfx74bo9og1IDlvc6ZN2nmXCfVLBC3R23WKpHUWOebcB0JkeDdIh1aZvtbYJqZfD6ivnSFD8qNsARhnTA4g/zA0ibF/t3lT9wKlfXz+cdmz3mvQ8OwB2frMYq5zOgFmuicv0PyCwA4d47yzQCH+XSW5g9x6I9c9xEqkc8dgM5d/VyBlejyNUElH8g9Dk4Ku+zCoQOg07cf7vwsD1d4e+zW4AjVntZV4/2OO7VS/R/Tc+1UZ9COvUtQbQ0PGP3RkeMcc9Ib4TGCMxoE4p/Xr6WRnc1TiPw9NNn0sDAJfnZqTIB+WXIJr2awE3viebHTOhGyvc6CLOm0iMtfjNbdiAWVcXQhc8gzLm9zke3hh30xvuYtR039sUHdLN43s6T8PTe6liQBeYSzVH1/+bGIo1MAxhz/xv+uDBu3zDs8zkx2E3YxeN6Lb9jrwEIXL3oPDw166dXOsz5pxQrk4KsGN6GiAR3iMH7BZ/g9Dk201AoNNfu17Ux9nwDlu6JFSWJYdQ31b+auLF59oB0/OdEOblzEjVzPoByqa+zo7vSZfGIdHFNvbgrQmnEh8id3Q4MHoNYJMkYn/PDTJg+/yXGIFpvvH+7+GEZdEP11mTXtWNiqCU+Q8h5vZ22WZjTAsoCGr2A1BtMvYvrzn9oXkofaMS7gIn22knG2dwcbfjcNyi529T/dvQ5OtpJr8vDKJCggf93/W4SODw3AnJLRGkMu/QCHSezCeF1aEEaZZV6nYwm9lrSypiieqi0gnur/3YOdy/THO4troFYMjms2/D01SU5Ya3RATWbqP33+SWkId0GjEfJZ4srdI80ANNttZemlXH2yEd1ETwQwRHOF9gnlxDxdz4K3ssyFgq7Mffnkjoi1PGN0L1ZGq9rehSaJYlfeQbdbLERR/vP4H8ajMec/xgdH1n3zv/Cowb0CigRtd25OJXihgUA8RynHtq8KDdratZWa3AenPdu4nmk9BPUKA+x6Mg92CcOTvQ5NKIwq8qBAM1p6ej6f/cZXmNbENUtHD7he6gOuBd1Ym7YUpDNSpg9luQHBv743nsl3dzHszrHa2Ogv6DhjH+rWG3sNZkejNZiphV+/SX4cmJwpKazBupYmir0S4eOiP+38LlFwvSJPczMlEDOF1A85xD1qWXNqMRyvllbVYC3/sWqVUPnonETf5UYeBcRGbhLmOvrnJjO0CI0viUi7yL0OTuwdW1txnx1HXyKyo5enj8x9cC+IQ7GC4tz9k3NsXMXmzlOV1Tds2xrU4WlhdOMP4XnCFqndR6xZFvucNJgjvjIetMRZmchNSmgPBS2n78efQJBBHpBbOE9Pw1N2cnY/bxwHQlRgejK/waDMngcCuwviUt5MGx3u8HBQBsZoeHjs71n5GoPZL7jM30GuaFJbMdTwIcPa1ZMqO5eiIK0OofxmapAiZDI1S4Q+R9016ucaP5783GyluANKACKnmBPbUIGxFAw5HHRt5zWy9hzoSzJH/SY3e7ZJvH7FC7DxBXI6Mmlw2j2Tw6P1GpuBxH+DPocmFUYlb4rUxPGuo7t1Owz7e/5dTJXzrgs7Qle9zAVR1xmxlwfWSYppBfUG46+btFp7NtP4x4/0bMMBBex/JS/mTypgbFNO6vHRq0Qfyx9BkFkxJPXKeCREPolBSZ/P7x/NfTGK4UrOj6Q3FnusQbD+r4pCUnikhsNZbq4lGwuYIb9bnC3dpJgJrXpRDVih0QHD8VzLT97IO83to0niBSJdHUm6yBM2JjGURBENi+ngF1ImwgarpNkfBs6n3HZGsjVGF1mQyN1zM2KtknFORG8k9XLtGAqdmKrww6ZEdA9ujANwOT1ADkPrHNShyhFrfmRN4UZEQWhY+CKV+R6BBZR5OLfXj+f9qWfTcN5fSvm47+m4/07kiULeveNJ9Foe3lRoWEB0v4E7k9hgA3lc63YomtJfXvobZOngiDOqtpdGDEDuGxFLnFO2OlLkXDIGuY+SbhdGZ9bHx3BX9/P0XRWxtR8KnYT2PCxdoCPIWwqhCR1/mdYWz11luWuyrrUZZcyD0Vem1IhV6TRsmyzrL3UduuAHPde0u9URYiRqDyTVYbhQcmsGh9gKbO959ttSrJVhPP71+Mib53dgc7rgHRnJqaqIRGKIdhTiImwt5QcrG5BcqsVcQCRGhsxOJgKnSEEmQ0hGY9wSTOS+5p3WCYin1gVqzbBg66wxz4bwOuSA4sgg1wMBK9Zo+fv9ptIGcgZDQ85hJPJBrne0OwrYNiNmk416iU9d4mluL6Aey1nMOgK1HRBe44RbA4yiGACuJlyJFo7mzSG7WhkFfm+FcRrALWvm92Rkl0swbi5LE0j/e/zRgtQSsrHed1x5fe9k3oRwcErkQIvTdMKtZ7QbxrkCTZn2YpbbJ/+fFUEVqr23I2nY671HIHh2IvwTv0t5yTr6vW3fM9J164Cr2sYo1HAiLYz+iah+f/+UYlKyUZp03tbWXP0tf0RpQndEnLCBzWihvVA18kerDk1wtJerolJL7aISS7HmDwfjF88pcCWNLLxcJy6dZR9S72pD+ho0S0XomYyIMKscoLN/Rf9z/t3ntRZ9xKJp5B5hb9byyHHFg5WGgN1jEvN3gfhD/wf6kvlKupdAv5sl7aJJohfHMIqZn+MMaET13CJiO992g+9WXiIqEP/rT6f/MtpF1Ek4daHvcZxcP8/o/dHGqnoht7SzlonWiW/dZwvPab3T/BqEr9IAUIatoZtrnLjJd7N25P4cmlZx3QeFSiLS+RsPEvuu2vhFVZa2Cqwcl/Z1kz8tsAhuzafiBi9r+cf6XTXMm5zaZWJt3Fi0mzh4WWe2+hTMopa2ZRzmRrHtj14HM1qzHvw9N5t07o6Kt6Rx23vD6gG6BIpfOCAHtYrUduSkEvTyD177N3PGHZV/wMbYVHfyccOjo9+d996sxMfTdRiOR31lYg4FwFaRxFBpdl9xzjn8fmixbwiUqJhyhBrFAgx1EvGbzw9K5QYfZmWZzlAy9yyyog94+v/4zWc8c1JUXCDvnOiNoRUys151bAVJPZIvKEV5H6ZpBjcupZt9+WSH9y9DkReXqGPEIbhe3DvT8MK9+xeAvq0EO3fKBCpZL5W33ggGxED5e/91XWaJxhiK1ARITpeI8GAjRhkaKss7rKmMHub06Gnjbd4R8pM2ed62XJf1laFJnsOXY+gHm3OZkvznntPzMlarLw3aeM8B2DURnmY1o5z4+P//yM+mJaJ9ZRGuQZ0PjKAPKuRDCg6rUlY3011PJAbeGrNScfOgNETJRwfw5NKko8b0/T0cUlVEzNIUNZutjY7O2UG9wA1SAWWGDllcooz4fx/9ArXTjWDSIYPBMR6bZnnCVCIvJhONh7+OaxbBsHlykWzmCY/syNvPiVQ5/DE02Ziy6ivK8ywAnmxekEYUGnkPQ1vE0+Gk8RPduBLLvoSP4ePyX0LMNSHo1574PW6oKsl+pz8G36Bu0UXScwW2Jdk7LQ1/M8WCgh3jo0fzifg1NYggNcwAW1xRQRXi7hsfYhzviwPdjV8EXjCpuXAKY1j+Z/4/Xv3aDOk8I9bEzQGa+H4PC0lLPJsZl2/L18x0V78dtBZZbbdmcQweEh+o1Zhco/AxN1uTW2U5pA7+OWVjQeNCoE6Xm1T2nNAp5xEgYT5E85J4wfJqP538cEzP0pcwQCMxb//ZCCTp/ZDGRIlrZTyQrS3j3acySPe9zmOVKuP6A1GemiMgMBX7faVtSeieGGLyaB8ZHFZ4jr3aRl33aPqU/V35wH69zz6A/nv9rs95B99dLw3LFtcTFzmtAlknwfD5eePBzuD/9XNXwYCxEG+jk9cySAamMsI77Na8H6Z1XAxeP2/zJXqMT6PjndwuARNMZtU0HiOEW+FhmXzg8JXweABM4X+yZiXASUPMxhoXj7oRX/sBsbd+DmJOKZj80nv28uzq98syBD5Nfo9SUdiD7jx37TeA7a546cM3Wf7IfDuIcjV/W+eFzatiOcXddJEaHo30c/6IVu3mrDdfX+yxiGCfV6LBOh87+PdRvufbW9NQwLAr1qMf/urvifpbGTYseg8T7ClmVUrSJpTTiNishj5R9QH51h2qwY3SdQ9T64PVQLsVZKP14/9eOj6C913q1PzcSMMZXWEbco75vGwOMG723r4szeg6LgYqAMAh/sBauEMFjOKhSo+pHsaJnH5sw4PYTDAKmVJdV6xr48oS9uwSLnXetIi80s97Wj4/3v77uQ75RYFsFe0+zkwS6Y8hur12VA7YrlXvbe63nvN7VzgtOESGBM5WBPK7ex1btgux5eOksIUMK5plisi6g6ghsZtbX5cH4Jw6E0sFcINefzs/t4+tndSwQzry3uJp3LS8W9N8z26X5uvHtTrDt4lgom2MNg47T4m/1TRFE8JFzyhmiYbcj/CMwe2MNwcjA8CW1dURXQ0IBE6VagEHpzVo2uyzYj+f7eP0LKFolh7G12Od3gNHA4YpIYgZoVGIy+f48JPfGKmPAvOYIbmv3s5Rf99eQlfCr0Pe/I3tEK0IQPJkh4sf8Uy+8Z/8Dw49g+DmUrS5eB12fj8OfmcZD7cwrPpnsM++DK5UF/TXG612kBnGdh4TEcKZqJwpyrzm1vEZEyKwpfjoM4+gTup+XOUdt3OyTeDKSpfktP3MGlnJhRyJ5dlWzgXBhO1IPDwKr5+P498SDnBcgzEGfXCYX+rmTCv8/jSPEB+xuCdvtMNplZY29tJNkfm+SceW2ra8hACHHslBeSCk+vm+168iRLq7EvAiR1LY9SHm7GTe0U7QtTQK9CuE/3v/0OHmjY7bOEZnfp3EThHzcIwjeNSL5MtCRC4dstW0jl/1VidHKDrvs/WX8zqTOVobOyGIXTZAUg6TNmAX3akHMYzcGvlofCuRdPgs0vWdi9grEFf3x9XMJMldScxVLZwPtNt4I5ucNJ3M4cR8bevFUVFuUUptbd8QAzSlJi5c5+DV4pY7cV2r92g0jlCFuTit6UJLE2pQT4gnBSxBn4rLB3lRFjCwHwgHB+cfrP7Ole+leUn+oRN2lPbQEUqV1XnrDrmOvkqezzAelJkQOvASJJ2k3NPhTFctKvRzflI/tJkil5lWpG0fguxxbEfuC4WNyCMPNpoGKPPqSi6Ee179+Hv6JNH3ahRie7WiisM47r/zybHBBWvC0JZJY1FoWO3SuUT+EE7H39x0OnvN5me9rMSvGs3U2wh1bq6nM1uiGDOFE9ZljNL/GnNrz0N0qZISVQiMhfd7/ZT7Hc2FtaKG5/+pHM2Ne5x7mlzh1OfO8tZUb4riI34LPVel5h4dCO2YLIlmQaT3WRKcLPcriHILBNJHtiiahjpLe13y+Q/2T0jO7xPeaZ13Yfvz+m1dnagZoU0lYVQ6TkSIxQTVGHn9yNAbXEnv84dzrQeSX6Wxqn3e4VPDO4ZbddDY8He8vTsGgII1c+6T186tSpXTH+w6YYXwMxmmozM0+iVQumldvPj7/eIyVz6+8WbzmyHvnt7cAbSwHSrJ7Z2d9yXZ+KepdDxfR5nMhP3f46PdYm4mB5uiYHkeXRrClbCE3joZVnNZ8Q27hFmbvs4U6LkBtcSWuweiHlLF/3P/TUgYXdT8HLpaPOq/oYULrvNa6zMwPRSNHHINnJ3lYq0Tl/3WHU1e65JnHikQpjJgyMdfRtRmJVrWIYWdXrOBQjrOycY2956vPyJLPCwPNFnOUHz9/wraVQOVnIimq7arnqXNc1lTy4vR73gHqq2YzZ/eJbwLR/s8dXhB3Ol7rvCIAld17uRiqZCOzFRghz4Z04H2pLG7GeVdGS3YIj8KEWJQSNJaDfDz7jUIrBKDorsI4iGk9jy07tAizWAk1HGw9L3hs6vOOd5WW5fcdbrNd7CAKGeArU9vTvCx71Z4Ary/QlOJWAKH7uys8PA3YzAikrsBvIB6f4t7n6NSHZU5w+V5P//4WvNn5jk92C3FStiCjE3dIAUYz+92B3z1v/Y87/GB+a5JSzwN3Q9/P7bKUdcKm4xlroWpFmBN8+4lxz6mO1BQEgktWLM8L4M8qP97//nhr4dx9UZB4wVW56RMGnC9N2/zeA8TC4YE9nQuk1bBw/b7K5j3nipAIHs5eePpCFsuP9xfe2kt4q6fTQPBbkPLOSZm+1FlCXRZUqqbinpAHmY/n//rRS3EFyS4C4b2AUNbbdxv/vMPTQUdc9JpXws+LgdjiOfnjDs8yUx6zl+VBXOiTWVyc33k9x6jwR2r3vszpx/XVosJN7kAa4ox01IK2hHYDRH++/IMOes4rstnMQg7Euly3n6z8vMPVrIX32es2y9trmTZM/rjKptpS319y/W6dbHxVQc+vEDwRCqK5y3ymsiGCuDu6EsE4mV8x3Gfpc96N+cZDn4f/v+QgCz7qVkKJfuYstrmuGaDLmF//JmaZ5NVqcPEvV9nUjcp3YQD5TyC8mrBIDBIzydv7/r4BSWCYyPJ12PkVu/W4MerNpMn7twjIz/f/f+UrX/nKV77yla985Stf+cpXvvKVr3zlK1/5yle+8pWvfOUrX/nKV77yla985Stf+cpXvvKVr3zlK1/5yle+8pWvfOUrX/nKV77yla985Stf+cpXvvKVr3zlK1/5yle+8pWvfOUrX/nKV77yla985Stf+cpXvvKVr3zlK1/5yle+8pWvfOUrX/nKV77yla985Stf+cpXvvKVr3zlK1/5yle+8pWvfOUrX/nKV77yFYD/B92aGZl3Kab3AAAYGklEQVR4nO1dT4zbVn7+aASZ2rvwKPIq0MHjoWHDi7gFhk6DRVykGU4CdBMgzSgtkoM2iyEbVM36MrJza7MYzTbIrZqZU7s+lDIW0KHdxjPbQ33oejjbRRdYOLbmsDY2SNacSQ4ClMiawOtFfCh7eD9KFEVSfBRJSbE+QJgRyfdH5Hvf+36/93uPgmmamGCCCaKHkNckADIAEYDkcolBnxqAmllVjWRqFg+ECZn4QygXRLCGIIE1ChHANNwbhwUDwB5YIzEA1MxLl/XYKpkwhLy2DiAF9tssiABgVlUl+Rq5Q8hrRbDOXHOckgCUzKrqPB5FmRKAIoBFsHvEgxqALQCVsMRC5a+jQ1R+EOlTMatqJUx5djzmW7FyQTIvXY78ho8yhHJBBmuAMoA58DcIoPOQ5m35Aqyh6AAq5qXLrQGqOWzMgd2fHgh5rWJWVT3R2nhjBez5Lbqc20YvyYQGdeI1eNyXgLAGrRUhr10BIzyDM49psHY33+9CG7Y5y3DFoT7nrwrlQjGKgkYVQrkgCeVCUSgXdKFcMMFu7ArYwwhDJH5YBGtw94RyYZOIaxwh+5xbTqoSfhDy2hL8n19kz5aU2i0MRiROLAG4ReoqbuhRZOJp5pC8v0tfNwGoYz6aAgCEciEF9tBzYIQhDrM+YA9yw7x0eXPI9QgMIa/1s41PDtv+F/LaXfg/24pZVdUBy0iBDT5+Ju+gaJlV9QmeBAGejxOyWVV3ONP0wM/MscukHABJKBfUcbT9iRhlsN/hJnmHCRmALJQLOoCLo25WCnktiHxeATBQRx0EQl5bRP9Bot/5fmUEJRIdbDC2/GctSpMCa485+KuksRlk/Mgk5/guAtgWyoUNAKVRVylEIDkwuRjnyBEVZAC3xuX+9oEi5LXVIaqTIKaBOGAZV+HfrloAch4jvnVsi8yYIoCSRz5jQyZ+PhPZ4/gygLuj6Esh/8e6UC7cAjPR1jAeRGLHMhipjGq95YDXDcV3IuQ1GcHqKA5QxnKfMgwAYhDTwayqB2ZVXaX8nANIy6yqWyGrmThcyYQacj/n1ZpQLtwVygWF/BCJQygXUlR+RSgX7oE5wZYxfgTihAhGKCNH2AjuuFTIFEgagUksTP2EvCbCW0VYyJlV9YAnXyIe5/NOSpVEYlp7KZOg00oiAA1MqVSSGE2FckEWyoUS+RjuUfn9PPfjijWhXNCGXQkHgj7jFBJWJ9TRnea5H+ZCFGNNN3th3ayquyHyhVlVrwCo2A6FJRODs1wu4vOCl8+E54EA7OYuAVgSygUDnXgKfRDbn8jJ/uGZO/+6QKH7sDAifhQe0i4CWI2rIi5YiTNzUjL9+sagaqIIQKH/9ZB5GBjCLKUXmcgD5CmCjUjLACCUCy0Au+iOyGuBSasUukc6EcEiTB81SGDO71EgFJ7nkhLy2hKNuLGCVInCmUxGxxkaBH2jWgedYjWr6oGQ10oAUlEphqTQQyZCuRD16J8Cf0TeBL0YOqGE9IGUAMROJmDKOG7ICZQBcsiOHdx8JrwmzgTJwSKUYfmHwvgYRIpGjQ1EcmGc1TLn9X1VGSmkRxJuZCInXYkJuDBMQglbZinKSrhgGck44IOYeKMWFJkYusiEGujEVzH6kBDR4qwQ5YZBbOpkAFUCxNPWR3E6PxE4lckjy6pjCGkI08biAGnj6mSDqJI41Iwo5LVRm85PBE4ykYdRiQlCQxHKhSQHAHGAtBJFp0YNZZDEtHVA1FAeRUKZkMn4w0iwrEE7XqRxIGQ6iY7DvDNd09HUpgeKkNe2hxQFzIPIZgbbZEKBUWJUGU+QCFrmpcuhoi1DwtkxDM70csTqpORybB18wV4ix7UGx7UAG5zvCnlN4UyXJCJbpW5XJpM4kPFDYitKPbYe0NEd/h0EkagTD1UC8NfHLQ8vGJx5A4yANVIpcoj0YwM7mUziS8YPeoJlucl1A/zTvlGpE7dyK2ZV3QNfpxc5rh2EvGUA219nUjkEdO0+NsF4Icm9Ltz8JQZ13gpnXgOpEx9VUqK/Bkd2bvl4IYr7LaNDKkoE+Y0MLGUyMXHGDzXz0uUk1254KRMgeXXiVp6lSngR2EEakji9IIOZP6PuUwkMi0wmJs74IekduFyVCRC6k4XaniCAKgH4nIq8M1QlRDgDAtrGg5TKWAeMWmQiD7MSE4RC0mQiOg84lECJM79cyHUsbuU4VUlsCyGpnDgC8GSw3ejXY8g7ERyaTAmPH1JTR/B/F3+sJFys6Pje1WGT8J0EVCUAJ5kE3CS7DdpSIa5OvyzktVtjEJ/Sg0OY+EvGDvLxMwBQNE1TSaI8D/ntZkrwdjCFU52UXI5tOn0lYXc644FZVS8iOv+JExJYfMpYmT2HMDFxxg6Lp9ttTDNNMwl/l1uUaM/oT51Y58w7kDrxUSVRKAQ5TCJ6744SQfluSIHN+ogx5R85DiHCCLgJkgEpEwuaaZpi3EW6HPNqNyXOvIOqE7d8dZ+dzRJp12TySIhnWUMKwNVxMXkOmZcuryI+uTZBxJAyM5g9esx+KAW2sXacEINeSJ1b58zfV51w+Ers4PGbDGROmFV116yqJxH9TA9A7x6OOM9YcAgAzEuXVUwUylhAnjnjPFQTBCHueBPR5Zhfeylx5t9Pnbjl56dKAL5OHcnIT9stimCDc5SkUhwHc8ceTi+fnP5Wc2g1mSAQ5o9/23koiSli2eWYZ2eJUp2EVCVAvLEmnqCXaqlgdS4hOlIZeXXSJhPz0uWDG/l/uC9lZoZZnwn6YPFUzzassZLJAPZ6ifP6HnVCZbs5WPupEl5E7pOwvalPRDSkMvKBpR0yMU3piT86cmL79XcwIZTRhMPxCgAtQRDingb12kTad+SPSJ147aJWCpAXl9ke1zRshKSS4o2HSRr2V13MA8D01GFsv/4OFv79n1BrfDqkao0OpMwMxKPHMPfkDKTMDFJThyEePeZ0gnbh4Ks/oNb4FLXGp2h99QfsfPpb6J99NHBd5meGYuK4drKA73QpgY9Q2i8899nb1QioSkZlkyQA7fu1KuS1CpjaCqM0JPC95ydR2Mmk/eMsQrm482+o/OZ/h1Ct4SA1dQTy8TOYe3IG8vEzmO9VAoEwPXUY8/b0z74CANj57CNsfVJD5Te/QuurB9z55k719Gs9VAX5IIZNaFbVHSGv6eCL41gBoGIwVQLwk0kiHZUC7F4jX1CFM/lITxE/BgCmafZsQTA9dRj/+hdLmD16DKu/+s9h1C0RSJkZLJ6WkDslYS5zPNayLIIpz7+BrU92sXHzvwMrltTUEbf6DUuZ8JgQFfCRiSLktQ14q5JAL/Qyq+qukOfahjXRjmpW1StCXquBDQhByx5pMum7BcHKs6/g6qsXkJo6klCV4kVq6ghypyRo31Vw78I6br75LlaefSV2InFi8dQcrr/+Du6+9b6b4uiB019S22vi0PcqSSwKE12OBR71qfMbnGVex2CqJAwSD12niGGFI8lYkInsd9HiqTncfet9NwfgWEA8egzFp1/E1VcvoHlhDR+8+gMsnT2P6anDw64aZo8ewwev/gD9HN/zjvgS/U4dYKO4EmsFo1kEWuK8/gmXY4FViQ2Jx5rwwqyqWwhu7hjx1WRwBN7PZHrqMK6//g607ypjoVIsArn15g/xu7feR3n+Dbdp1ZHB/PEzuPnmu1iT33C9v071snVj3/pXE/JaLNOGPrMHXP6IkOrEiVKINEOJNQmByhDLjux3Ww7YwI1j6ex55E5JWL/185HzpcjHz7T9H36zLaOM5XMvIndKwms/++f2bJpz9qj14CF2mDKxoCEe/4nocTxMtHQJ4TtNC/H7h4ZmQpCjOsilcUSpR/a77WaOETTR9NRhrDz7Cu6+9T5Wzv/l0JRKauoIlD/+M1x99QLuXVjH9dffwfK5F8eWSCzMHj2Gm2++i+LTLwIAZMeUsH677kxixFQVMaqMBlQn6wGnop3gKi9IrImQ10Qhr5ViiEsJMqCP9JKXxwBAEIQDWsqug4OpZo8ew8qzr6B47kVsflLDxs2fxx6bIh8/g/mZbycy+zJslOffwFxmpoesHaoEiG+KWI44v3XwbxnQCpHGgsF5fZBYk0Ww6etpJNu5rc27RxbtOBNBEHZN05QPHjy8OX3kceeb/nwxPXUYS2fPY+nseex9+QX0zz7CzmcfQf/0tzC+/CJ05aTMDKQnZzCXOQ4pMxM67mOcsXT2fM+xzY6/pH0opuJFj+NhO1EFzNzhkdZhVUkYBIk1EelvDsDFCMvud09GfjtHe9AaDn2vcrD4pycOXb30QugMZ48eaxOLhZ3PPoLx5Rd9iUU8eqz9GXdTJS4YjfvY+/y+/VAr4nUqANrrYkSP06FCws2qekB7nJYCJhlElQD8yiQIyVnmjSjktaUQM0w9EPJav/dFtzAG24Q85vi+uPXhPtR/+SW0t5+LrJD542cme0NGBD05Eyeuqa91sIC0IB13c0BVYnBeLwNYDXCNhXUhr22ZVXXQRXz9NqjmVWdDmZlykokMAFf+52PU9prY/uFLSB15PPlajSD0O3W0fv8Qtb0mDh6wvxasYwAw/1S2fXz+qSxS33gc0mwasu34INjpdb7GZeL4NcjQnYdTnQS5Jkr4EpyL09XaWnEhLKHQtL7sc4kBfnU2lJkpJ5m04xV295tY+MdrjySh1PaaqO01sXO7jtpeE7v7wbd5sTtHnY7SuRNpLD5zArlnTkCaTYeq2+aHPf4SPVRG/SF6nYhgw+Yg6iTsS7UGQb8R3U1gSwhJKEROfnPCLQC5BH1GANomrhtx2o9JdGwWrK1sdhywLnbb7n4TJ5d/iu13Xwrd+McBRuM+9Dt1bN3Yh36n3lYZUWN3nxHTjz6oYfZb38Tyy2ehPH86MFnbFZB1KMYOF5tUDqhO/M4FBbejWMhrollVDY/TXsGBEthu8hfBTLO+pCLktSLYrJAfoRaT2GlfyGtmBNnU7MpEdrvi4MFDLLx3DWvf/w6U509HUOZooLbXxOaNfWzd2OdSHlFh7/P7uPSTX2P1P2pQnj+Nlb+W+pJKgv4SIP63FlTgTRiRqBIiLd5ks/D2tcg+6VJgKmNNyGtbYM/GmY9IeSzCn0RaABQKtR8b9CUTgBHK3/z4l9i6sQ/t7efG1uyxyGPzw/3Y1AcvDh48xMa126j84mMsv3QWxZfPet7frd4pYT2OOvXZbzSS2Aqzqu7R3h6Ky+lhToPKcJke5tiYKAVgiT5hUAMjklCKZJg72T9GFRARQNZufbiPk8s/hfZ3zyH3zIm46zYwWg8etglkq9fXMFI4ePAQP/qghiu/+Bja28+5OmydPpgYR65Zn3ODzlzYUUIvmehJSHsf9FMMcXXWFtisTb/ZpH4Y2gI0tjs9sxEDjTgHDx7ir9auY+G9a10zGqMCo3Ef69du47XydaT/tsoU1YgTiR17n9/HC+9dw8Wf/Botm3pyMXHiXKsix5h3Gx6vFC1FXAyvkvLaWW4Hna0XjYFq1A2D8hQjIJJhIuU0c2oIuB5j504dT//9z7D056ex/PLZoTpo287T2/Wh+D/iwMa129Bv16G9/Ryk2XRiJg6hBqYYDMdxMYaySuj4F8QYAvDWwepdQ39VJftdY229CLb94hzYPZLAT746fTZjUGEG+LfLDAMR3e3BEEyz48ilG6QjhJSbfyqLpedPI/fMidh9KknNvowCpo88jrXvfwcb/3XbSZTSkM2BCWwQ8po1Reo2rWoR2civrxkEXWQCDEYoAGv88lNZLD5zAvJTWYiZbw5cSf1OnakOiv9whJM/ijDoDXITTDAy6CETYHBCsWP6CIsAlWbT7f9T33BXLrW9Jlq/f9iOMHVZhzIBQ4Ve9DTBBCMDVzIBoiWURwQtMDlrRQbGCSWKBWYTTBAlPMkEmBCKDQZ9dNv/rX4+CyGvTYORi0h/wzjr3CB+nW3vCcYTvmQCtAllE/F48kcVNXQ87pGGrBPByGCh2TnwE3XNrKrnoqqPF7KZtAagVW80e/bsyGbSiwDWALxQbzQNl3ObAE66nLsKtln0dr3RXKVjvwOwU280e8w2qkOl3mjuZDPpFbD1PBaBT1P9FlzSSVS/FH0MsHfxLIHNdDhnjOaonIuUXgRwF0Cu3mhu0bEVn7Tr9UZzNZtJm2Bt58B2LldvNLvSZDPpeVBgXr3RPOc4NweaLrfOUdkL6KyDMage6/VGs0bX3KIsRPrNNQAb9Uaz4nJ/tgEYzntuq5d9+4kdAMV6o1mjdCkAm9bzo3RrAFrOhX49oPePSGANRO53/ZjCAE3VgQVNxbawivLeArBF6zNyoDiDgFnosVSsFzIAMZtJbzhJAaxTn4R76LlCf5fQu5w/BbZYbtt27CSAk9lMulZvNDcc14su6afRWbLvNY2rgXWWBYCRUr3RNLKZdAWd+2f9XQZbI2PPy4peVcCeFcA6uDOtZdIatrRO9dkT50Lk6BrPUm80dz3OzYORQzGbSZfQ2e3tNVu5qDeaQjaTToGRoUb3tV0HIkqZ/r9YbzSd91ACI2khm0nLYM9qG2wQqNDHahctyk8BIPYlE6DdARaEvLaG/nsvjAtqYOQRx1x/INB9vQLgCoVrr6N/JLIed70IIv1dhm1HMWpgMn3tUlX2hgrWwHiCsNazmfSB20jqQMs50rvUQYKtE1sjcL3R3AOwR9dZp3dd8lNAK3azmXSq3mi23NLWG03XduNXvwFhdXwdPosEqZPvghHQPLoJbRmdSN5FsPbnxC7lo9NvTWUz6fl6o3mFiEykfFapHuv1RvOAa3tGs6peBOfm0yOGTRCLmlX1nFlVV0clVsOsqjtkvijwD5yKffEXjYwGfVVopLOwgu6R2Y4lsMZZAxu9vHYQc/4+a4DSspm0EqLKbdhUlJLNpK8SuQQG1dlAR5GEXWMTJ2T6W/G5xnpmzkhpBZ3BwVcY2J67ncCtNEVqJzmQycZFJkA7rFjCGOxJic52dwqAlFlVXzOr6pVRdl7SLI0I9/urJ1SNaSqrAtYol4G2KvGrhwJWb8tc8Vqy3yX9ybyp0Nc1LxOAIGUz6VvZTNokG94N1r3LAbhLo2lQFMEIsWL7zoVsJq1nM+l7VMcoNxlUspl0DYzQlXqj2aMqspl0LptJb4I9wxwpKuvcEph/qgJGmJLHvU4Rqev0ka0T5EPSwdrFdTB/ygEQgkwAJs9JpYhIroEHhQF6y7xZVZ8wq6pKBJLoBjODwHZ/ZXSP4npCVZDB7mOFvhdplLKckDXbdQDaI3qLlIE1GjpVjSfIFKmAdi/zIZRNsA4uw6OjkyNVQUddrVBH8oVlItUbzUq90dQpvWgj0aBYAiMyGdHuYF+hfCsAKuT4dCt7EcxJ6lSxRXSeqXVu2SUPE+xZz4H5aZzq3SLrJ+yEFopM2iVW1T2zqi6A3bSK/9WxQge7UZJZVU+aVfXiuO0F4Qbb4jKrQTola1wQgbbtr6OzV0eKjrmZYUWgPVNwFZ2O7NaJZbdCiVA2qbxtuDuljXqjuUMfTxO13mheqTeaJ9Fpl4rXtTYsA2hlM+lt+h3W7+QydeqN5p6tjpEOYkTWlvJzI1OnGQKgbbqKAJbpt1mri3MuhN9Ct+npdr4HA5GJBbL3VapsEfH7VGog9QFmviyYVXVjVPwfUYJUyjmw5elJ/T4RHRVUor9t29gGGega0c/VG80FmkVpN2qvQjzUhwL2fO3Tk3b0c1B35Wub/jT6paOyZdtvsMy0wAorIXjWhcyaEn217wy1DOYoXbD9Pus+9/i2HObMSpBKBZrNCQryRWwA2KCFT5bUs1gxDGpgDaGGTtzH2JgsUYHMnqQgW//QNKYOQLRJWvtUo+VT6VJN9UZzK5tJt0COWBfJDbi89KreaB6QWVGDe5sRs5l0ETQl6zH7s53NpF+j2Ygi2Ehacv+p7d+xRPm1fQz1RnOPfBQSOrMX9jTzbjM35G+w6l5xibdJBb3WAZGI2yLoHr8aEek6XSNRjMoGaOLBcXmFri2he1ZHpr9FsOdQzGbSW2T6eSJSMrHDTizWMZr+TMF/dDEQMMJ0guhBDb2EbilrdV4A7Q6/TtdYsSa6S3YldALHAIrjQYeMXDs55Z9D98yWbrt2Gsyu79nEKZtJT4N1khXqSAaYanI63a36W/lbv9vtNzjbqzOt/VpQvUx04mKcmPW6loLWnPWooVtt6ACuOhyw1nmT7p9C9W4B+BMAJZd7sAlGMFa8iPU8UkA75sV69lY0PJzXWfh/dQRQwAPiCaUAAAAASUVORK5CYII="/>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How to Navigate Job &amp;amp; Employment - final&quot;/&gt;&lt;property id=&quot;20148&quot; value=&quot;5&quot;/&gt;&lt;property id=&quot;20184&quot; value=&quot;7&quot;/&gt;&lt;property id=&quot;20191&quot; value=&quot;The State of Maine&quot;/&gt;&lt;property id=&quot;20192&quot; value=&quot;https://stateofmaine.na4.acrobat.com&quot;/&gt;&lt;property id=&quot;20224&quot; value=&quot;C:\Users\Admin\Documents\My Adobe Presentations\How to Navigate Job &amp;amp; Employment - final&quot;/&gt;&lt;property id=&quot;20250&quot; value=&quot;6&quot;/&gt;&lt;property id=&quot;20251&quot; value=&quot;0&quot;/&gt;&lt;property id=&quot;20259&quot; value=&quot;0&quot;/&gt;&lt;property id=&quot;20262&quot; value=&quot;974223539&quot;/&gt;&lt;object type=&quot;8&quot; unique_id=&quot;10002&quot;&gt;&lt;/object&gt;&lt;object type=&quot;2&quot; unique_id=&quot;10003&quot;&gt;&lt;object type=&quot;3&quot; unique_id=&quot;10004&quot;&gt;&lt;property id=&quot;20148&quot; value=&quot;5&quot;/&gt;&lt;property id=&quot;20300&quot; value=&quot;Slide 1 - &amp;quot;&amp;#x0D;&amp;#x0A;Maine State Library&amp;quot;&quot;/&gt;&lt;property id=&quot;20303&quot; value=&quot;Patrick Therrien&quot;/&gt;&lt;property id=&quot;20307&quot; value=&quot;256&quot;/&gt;&lt;property id=&quot;20309&quot; value=&quot;10099&quot;/&gt;&lt;/object&gt;&lt;object type=&quot;3&quot; unique_id=&quot;10005&quot;&gt;&lt;property id=&quot;20148&quot; value=&quot;5&quot;/&gt;&lt;property id=&quot;20300&quot; value=&quot;Slide 2 - &amp;quot;First Place to Start&amp;quot;&quot;/&gt;&lt;property id=&quot;20303&quot; value=&quot;Patrick Therrien&quot;/&gt;&lt;property id=&quot;20307&quot; value=&quot;293&quot;/&gt;&lt;property id=&quot;20309&quot; value=&quot;10099&quot;/&gt;&lt;/object&gt;&lt;object type=&quot;3&quot; unique_id=&quot;10006&quot;&gt;&lt;property id=&quot;20148&quot; value=&quot;5&quot;/&gt;&lt;property id=&quot;20300&quot; value=&quot;Slide 3 - &amp;quot;Maine’s Job Bank&amp;quot;&quot;/&gt;&lt;property id=&quot;20303&quot; value=&quot;Patrick Therrien&quot;/&gt;&lt;property id=&quot;20307&quot; value=&quot;294&quot;/&gt;&lt;property id=&quot;20309&quot; value=&quot;10099&quot;/&gt;&lt;/object&gt;&lt;object type=&quot;3&quot; unique_id=&quot;10007&quot;&gt;&lt;property id=&quot;20148&quot; value=&quot;5&quot;/&gt;&lt;property id=&quot;20300&quot; value=&quot;Slide 4 - &amp;quot;Complete 3 Steps to Use Job Bank&amp;quot;&quot;/&gt;&lt;property id=&quot;20303&quot; value=&quot;Patrick Therrien&quot;/&gt;&lt;property id=&quot;20307&quot; value=&quot;295&quot;/&gt;&lt;property id=&quot;20309&quot; value=&quot;10099&quot;/&gt;&lt;/object&gt;&lt;object type=&quot;3&quot; unique_id=&quot;10008&quot;&gt;&lt;property id=&quot;20148&quot; value=&quot;5&quot;/&gt;&lt;property id=&quot;20300&quot; value=&quot;Slide 5 - &amp;quot;Create the Account&amp;quot;&quot;/&gt;&lt;property id=&quot;20303&quot; value=&quot;Patrick Therrien&quot;/&gt;&lt;property id=&quot;20307&quot; value=&quot;296&quot;/&gt;&lt;property id=&quot;20309&quot; value=&quot;10099&quot;/&gt;&lt;/object&gt;&lt;object type=&quot;3&quot; unique_id=&quot;10009&quot;&gt;&lt;property id=&quot;20148&quot; value=&quot;5&quot;/&gt;&lt;property id=&quot;20300&quot; value=&quot;Slide 6 - &amp;quot;Create the Account (Continued)&amp;quot;&quot;/&gt;&lt;property id=&quot;20303&quot; value=&quot;Patrick Therrien&quot;/&gt;&lt;property id=&quot;20307&quot; value=&quot;297&quot;/&gt;&lt;property id=&quot;20309&quot; value=&quot;10099&quot;/&gt;&lt;/object&gt;&lt;object type=&quot;3&quot; unique_id=&quot;10010&quot;&gt;&lt;property id=&quot;20148&quot; value=&quot;5&quot;/&gt;&lt;property id=&quot;20300&quot; value=&quot;Slide 7 - &amp;quot;Upload Your Resume&amp;quot;&quot;/&gt;&lt;property id=&quot;20303&quot; value=&quot;Patrick Therrien&quot;/&gt;&lt;property id=&quot;20307&quot; value=&quot;298&quot;/&gt;&lt;property id=&quot;20309&quot; value=&quot;10099&quot;/&gt;&lt;/object&gt;&lt;object type=&quot;3&quot; unique_id=&quot;10011&quot;&gt;&lt;property id=&quot;20148&quot; value=&quot;5&quot;/&gt;&lt;property id=&quot;20300&quot; value=&quot;Slide 8 - &amp;quot;Other Successful Websites to Check Out&amp;quot;&quot;/&gt;&lt;property id=&quot;20303&quot; value=&quot;Patrick Therrien&quot;/&gt;&lt;property id=&quot;20307&quot; value=&quot;299&quot;/&gt;&lt;property id=&quot;20309&quot; value=&quot;10099&quot;/&gt;&lt;/object&gt;&lt;object type=&quot;3&quot; unique_id=&quot;10012&quot;&gt;&lt;property id=&quot;20148&quot; value=&quot;5&quot;/&gt;&lt;property id=&quot;20300&quot; value=&quot;Slide 9 - &amp;quot;JobsInME.com&amp;quot;&quot;/&gt;&lt;property id=&quot;20303&quot; value=&quot;Patrick Therrien&quot;/&gt;&lt;property id=&quot;20307&quot; value=&quot;300&quot;/&gt;&lt;property id=&quot;20309&quot; value=&quot;10099&quot;/&gt;&lt;/object&gt;&lt;object type=&quot;3&quot; unique_id=&quot;10013&quot;&gt;&lt;property id=&quot;20148&quot; value=&quot;5&quot;/&gt;&lt;property id=&quot;20300&quot; value=&quot;Slide 10 - &amp;quot;Employment Website: Indeed&amp;quot;&quot;/&gt;&lt;property id=&quot;20303&quot; value=&quot;Patrick Therrien&quot;/&gt;&lt;property id=&quot;20307&quot; value=&quot;301&quot;/&gt;&lt;property id=&quot;20309&quot; value=&quot;10099&quot;/&gt;&lt;/object&gt;&lt;object type=&quot;3&quot; unique_id=&quot;10014&quot;&gt;&lt;property id=&quot;20148&quot; value=&quot;5&quot;/&gt;&lt;property id=&quot;20300&quot; value=&quot;Slide 11 - &amp;quot;Indeed.com: Query Information&amp;quot;&quot;/&gt;&lt;property id=&quot;20303&quot; value=&quot;Patrick Therrien&quot;/&gt;&lt;property id=&quot;20307&quot; value=&quot;306&quot;/&gt;&lt;property id=&quot;20309&quot; value=&quot;10099&quot;/&gt;&lt;/object&gt;&lt;object type=&quot;3&quot; unique_id=&quot;10015&quot;&gt;&lt;property id=&quot;20148&quot; value=&quot;5&quot;/&gt;&lt;property id=&quot;20300&quot; value=&quot;Slide 12 - &amp;quot;Monster.com&amp;quot;&quot;/&gt;&lt;property id=&quot;20303&quot; value=&quot;Patrick Therrien&quot;/&gt;&lt;property id=&quot;20307&quot; value=&quot;302&quot;/&gt;&lt;property id=&quot;20309&quot; value=&quot;10099&quot;/&gt;&lt;/object&gt;&lt;object type=&quot;3&quot; unique_id=&quot;10016&quot;&gt;&lt;property id=&quot;20148&quot; value=&quot;5&quot;/&gt;&lt;property id=&quot;20300&quot; value=&quot;Slide 13 - &amp;quot;Monster.com: Query Listing&amp;quot;&quot;/&gt;&lt;property id=&quot;20303&quot; value=&quot;Patrick Therrien&quot;/&gt;&lt;property id=&quot;20307&quot; value=&quot;304&quot;/&gt;&lt;property id=&quot;20309&quot; value=&quot;10099&quot;/&gt;&lt;/object&gt;&lt;object type=&quot;3&quot; unique_id=&quot;10017&quot;&gt;&lt;property id=&quot;20148&quot; value=&quot;5&quot;/&gt;&lt;property id=&quot;20300&quot; value=&quot;Slide 14 - &amp;quot;MyJobWave.com&amp;quot;&quot;/&gt;&lt;property id=&quot;20303&quot; value=&quot;Patrick Therrien&quot;/&gt;&lt;property id=&quot;20307&quot; value=&quot;303&quot;/&gt;&lt;property id=&quot;20309&quot; value=&quot;10099&quot;/&gt;&lt;/object&gt;&lt;object type=&quot;3&quot; unique_id=&quot;10018&quot;&gt;&lt;property id=&quot;20148&quot; value=&quot;5&quot;/&gt;&lt;property id=&quot;20300&quot; value=&quot;Slide 15 - &amp;quot;MyJobWave.com (Continued)&amp;quot;&quot;/&gt;&lt;property id=&quot;20303&quot; value=&quot;Patrick Therrien&quot;/&gt;&lt;property id=&quot;20307&quot; value=&quot;305&quot;/&gt;&lt;property id=&quot;20309&quot; value=&quot;10099&quot;/&gt;&lt;/object&gt;&lt;object type=&quot;3&quot; unique_id=&quot;10019&quot;&gt;&lt;property id=&quot;20148&quot; value=&quot;5&quot;/&gt;&lt;property id=&quot;20300&quot; value=&quot;Slide 16 - &amp;quot;Tips for your Job Search&amp;quot;&quot;/&gt;&lt;property id=&quot;20303&quot; value=&quot;Patrick Therrien&quot;/&gt;&lt;property id=&quot;20307&quot; value=&quot;307&quot;/&gt;&lt;property id=&quot;20309&quot; value=&quot;10099&quot;/&gt;&lt;/object&gt;&lt;object type=&quot;3&quot; unique_id=&quot;10020&quot;&gt;&lt;property id=&quot;20148&quot; value=&quot;5&quot;/&gt;&lt;property id=&quot;20300&quot; value=&quot;Slide 17 - &amp;quot;Temporary Agencies&amp;quot;&quot;/&gt;&lt;property id=&quot;20303&quot; value=&quot;Patrick Therrien&quot;/&gt;&lt;property id=&quot;20307&quot; value=&quot;308&quot;/&gt;&lt;property id=&quot;20309&quot; value=&quot;10099&quot;/&gt;&lt;/object&gt;&lt;object type=&quot;3&quot; unique_id=&quot;10021&quot;&gt;&lt;property id=&quot;20148&quot; value=&quot;5&quot;/&gt;&lt;property id=&quot;20300&quot; value=&quot;Slide 18 - &amp;quot;Pros of Temporary Jobs &amp;quot;&quot;/&gt;&lt;property id=&quot;20303&quot; value=&quot;Patrick Therrien&quot;/&gt;&lt;property id=&quot;20307&quot; value=&quot;309&quot;/&gt;&lt;property id=&quot;20309&quot; value=&quot;10099&quot;/&gt;&lt;/object&gt;&lt;object type=&quot;3&quot; unique_id=&quot;10022&quot;&gt;&lt;property id=&quot;20148&quot; value=&quot;5&quot;/&gt;&lt;property id=&quot;20300&quot; value=&quot;Slide 19 - &amp;quot;Cons of Employment Agencies&amp;quot;&quot;/&gt;&lt;property id=&quot;20303&quot; value=&quot;Patrick Therrien&quot;/&gt;&lt;property id=&quot;20307&quot; value=&quot;310&quot;/&gt;&lt;property id=&quot;20309&quot; value=&quot;10099&quot;/&gt;&lt;/object&gt;&lt;object type=&quot;3&quot; unique_id=&quot;10023&quot;&gt;&lt;property id=&quot;20148&quot; value=&quot;5&quot;/&gt;&lt;property id=&quot;20300&quot; value=&quot;Slide 20 - &amp;quot;Several Agencies in Maine&amp;#x0D;&amp;#x0A;&amp;quot;&quot;/&gt;&lt;property id=&quot;20303&quot; value=&quot;Patrick Therrien&quot;/&gt;&lt;property id=&quot;20307&quot; value=&quot;312&quot;/&gt;&lt;property id=&quot;20309&quot; value=&quot;10099&quot;/&gt;&lt;/object&gt;&lt;object type=&quot;3&quot; unique_id=&quot;10024&quot;&gt;&lt;property id=&quot;20148&quot; value=&quot;5&quot;/&gt;&lt;property id=&quot;20300&quot; value=&quot;Slide 21 - &amp;quot;Beware of Employment Scams&amp;quot;&quot;/&gt;&lt;property id=&quot;20303&quot; value=&quot;Patrick Therrien&quot;/&gt;&lt;property id=&quot;20307&quot; value=&quot;311&quot;/&gt;&lt;property id=&quot;20309&quot; value=&quot;10099&quot;/&gt;&lt;/object&gt;&lt;/object&gt;&lt;object type=&quot;10&quot; unique_id=&quot;10094&quot;&gt;&lt;object type=&quot;11&quot; unique_id=&quot;10095&quot;&gt;&lt;/object&gt;&lt;object type=&quot;12&quot; unique_id=&quot;10097&quot;&gt;&lt;/object&gt;&lt;object type=&quot;13&quot; unique_id=&quot;10098&quot;&gt;&lt;/object&gt;&lt;/object&gt;&lt;object type=&quot;4&quot; unique_id=&quot;10096&quot;&gt;&lt;object type=&quot;5&quot; unique_id=&quot;10099&quot;&gt;&lt;property id=&quot;20149&quot; value=&quot;Patrick Therrien&quot;/&gt;&lt;property id=&quot;20150&quot; value=&quot;Technology &amp;amp; Education Training Specialist&quot;/&gt;&lt;property id=&quot;20153&quot; value=&quot;patrick.therrien@mestate.lib.us.me&quot;/&gt;&lt;property id=&quot;20155&quot; value=&quot;Possesses a Master of Science in Organizational Leadership, a Bachelor in Information Technology and over 20 years’ experience in training and curriculum design.&amp;#x0D;&amp;#x0A;&amp;#x0D;&amp;#x0A;Demonstrated  ability to manage multiple priorities and work in a team environment. &amp;#x0D;&amp;#x0A;&amp;#x0D;&amp;#x0A;Extensive experience as an instructor and facilitator, in training adults and in training personnel in a team environment.&amp;#x0D;&amp;#x0A;&amp;#x0D;&amp;#x0A;Developed, evaluated and taught courses using multiple training formats and incorporating instructional design methodologies.&amp;#x0D;&amp;#x0A;&quot;/&gt;&lt;property id=&quot;20159&quot; value=&quot;msl-logo.pn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PSNARRATION" val="18,1186680703,C:\Users\Admin\Desktop\Training Modules\Modules sent to Ellen\How to Navigate Job &amp; Employment - final_pptx\Media.ppcx"/>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1&quot;/&gt;&lt;lineCharCount val=&quot;1&quot;/&gt;&lt;lineCharCount val=&quot;20&quot;/&gt;&lt;lineCharCount val=&quot;1&quot;/&gt;&lt;lineCharCount val=&quot;17&quot;/&gt;&lt;lineCharCount val=&quot;1&quot;/&gt;&lt;lineCharCount val=&quot;18&quot;/&gt;&lt;lineCharCount val=&quot;10&quot;/&gt;&lt;lineCharCount val=&quot;1&quot;/&gt;&lt;lineCharCount val=&quot;22&quot;/&gt;&lt;lineCharCount val=&quot;5&quot;/&gt;&lt;lineCharCount val=&quot;1&quot;/&gt;&lt;lineCharCount val=&quot;1&quot;/&gt;&lt;lineCharCount val=&quot;1&quot;/&gt;&lt;lineChar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PSNARRATION" val="19,1186680703,C:\Users\Admin\Desktop\Training Modules\Modules sent to Ellen\How to Navigate Job &amp; Employment - final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1&quot;/&gt;&lt;lineCharCount val=&quot;21&quot;/&gt;&lt;lineCharCount val=&quot;1&quot;/&gt;&lt;lineCharCount val=&quot;22&quot;/&gt;&lt;lineCharCount val=&quot;1&quot;/&gt;&lt;lineCharCount val=&quot;23&quot;/&gt;&lt;lineCharCount val=&quot;2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PSNARRATION" val="20,1186680703,C:\Users\Admin\Desktop\Training Modules\Modules sent to Ellen\How to Navigate Job &amp; Employment - final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19&quot;/&gt;&lt;lineCharCount val=&quot;23&quot;/&gt;&lt;lineCharCount val=&quot;21&quot;/&gt;&lt;lineCharCount val=&quot;8&quot;/&gt;&lt;lineCharCount val=&quot;2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PSNARRATION" val="21,1186680703,C:\Users\Admin\Desktop\Training Modules\Modules sent to Ellen\How to Navigate Job &amp; Employment - final_pptx\Media.ppcx"/>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1&quot;/&gt;&lt;lineCharCount val=&quot;1&quot;/&gt;&lt;lineCharCount val=&quot;14&quot;/&gt;&lt;lineCharCount val=&quot;1&quot;/&gt;&lt;lineCharCount val=&quot;9&quot;/&gt;&lt;lineCharCount val=&quot;1&quot;/&gt;&lt;lineCharCount val=&quot;3&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15&quot;/&gt;&lt;lineCharCount val=&quot;10&quot;/&gt;&lt;lineCharCount val=&quot;1&quot;/&gt;&lt;lineCharCount val=&quot;18&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PSNARRATION" val="1,1186680703,C:\Users\Admin\Desktop\Training Modules\Modules sent to Ellen\How to Navigate Job &amp; Employment - final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9&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PSNARRATION" val="2,1186680703,C:\Users\Admin\Desktop\Training Modules\Modules sent to Ellen\How to Navigate Job &amp; Employment - final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53&quot;/&gt;&lt;lineCharCount val=&quot;1&quot;/&gt;&lt;lineCharCount val=&quot;2&quot;/&gt;&lt;lineCharCount val=&quot;1&quot;/&gt;&lt;lineCharCount val=&quot;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PSNARRATION" val="3,1186680703,C:\Users\Admin\Desktop\Training Modules\Modules sent to Ellen\How to Navigate Job &amp; Employment - final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24&quot;/&gt;&lt;lineCharCount val=&quot;29&quot;/&gt;&lt;lineCharCount val=&quot;22&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PSNARRATION" val="4,1186680703,C:\Users\Admin\Desktop\Training Modules\Modules sent to Ellen\How to Navigate Job &amp; Employment - final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9&quot;/&gt;&lt;lineCharCount val=&quot;3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PSNARRATION" val="5,1186680703,C:\Users\Admin\Desktop\Training Modules\Modules sent to Ellen\How to Navigate Job &amp; Employment - final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 val="6,1186680703,C:\Users\Admin\Desktop\Training Modules\Modules sent to Ellen\How to Navigate Job &amp; Employment - final_pptx\Media.ppcx"/>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PSNARRATION" val="7,1186680703,C:\Users\Admin\Desktop\Training Modules\Modules sent to Ellen\How to Navigate Job &amp; Employment - final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6&quot;/&gt;&lt;lineCharCount val=&quot;20&quot;/&gt;&lt;lineCharCount val=&quot;9&quot;/&gt;&lt;lineCharCount val=&quot;25&quot;/&gt;&lt;lineCharCount val=&quot;21&quot;/&gt;&lt;lineCharCount val=&quot;18&quot;/&gt;&lt;lineCharCount val=&quot;21&quot;/&gt;&lt;lineCharCount val=&quot;22&quot;/&gt;&lt;lineCharCount val=&quot;16&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PSNARRATION" val="8,1186680703,C:\Users\Admin\Desktop\Training Modules\Modules sent to Ellen\How to Navigate Job &amp; Employment - final_pptx\Media.ppcx"/>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5&quot;/&gt;&lt;lineCharCount val=&quot;1&quot;/&gt;&lt;lineCharCount val=&quot;18&quot;/&gt;&lt;lineCharCount val=&quot;1&quot;/&gt;&lt;lineCharCount val=&quot;16&quot;/&gt;&lt;lineCharCount val=&quot;1&quot;/&gt;&lt;lineCharCount val=&quot;17&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PSNARRATION" val="9,1186680703,C:\Users\Admin\Desktop\Training Modules\Modules sent to Ellen\How to Navigate Job &amp; Employment - final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6&quot;/&gt;&lt;lineCharCount val=&quot;27&quot;/&gt;&lt;lineCharCount val=&quot;1&quot;/&gt;&lt;lineCharCount val=&quot;11&quot;/&gt;&lt;lineCharCount val=&quot;1&quot;/&gt;&lt;lineCharCount val=&quot;23&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PSNARRATION" val="10,1186680703,C:\Users\Admin\Desktop\Training Modules\Modules sent to Ellen\How to Navigate Job &amp; Employment - final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 val="11,1186680703,C:\Users\Admin\Desktop\Training Modules\Modules sent to Ellen\How to Navigate Job &amp; Employment - final_pptx\Media.ppcx"/>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PSNARRATION" val="12,1186680703,C:\Users\Admin\Desktop\Training Modules\Modules sent to Ellen\How to Navigate Job &amp; Employment - final_pptx\Media.ppcx"/>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1&quot;/&gt;&lt;lineCharCount val=&quot;11&quot;/&gt;&lt;lineCharCount val=&quot;9&quot;/&gt;&lt;lineCharCount val=&quot;13&quot;/&gt;&lt;lineCharCount val=&quot;1&quot;/&gt;&lt;lineCharCount val=&quot;18&quot;/&gt;&lt;lineCharCount val=&quot;1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PSNARRATION" val="13,1186680703,C:\Users\Admin\Desktop\Training Modules\Modules sent to Ellen\How to Navigate Job &amp; Employment - final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 val="14,1186680703,C:\Users\Admin\Desktop\Training Modules\Modules sent to Ellen\How to Navigate Job &amp; Employment - final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18&quot;/&gt;&lt;lineCharCount val=&quot;11&quot;/&gt;&lt;lineCharCount val=&quot;9&quot;/&gt;&lt;lineCharCount val=&quot;9&quot;/&gt;&lt;lineCharCount val=&quot;16&quot;/&gt;&lt;lineCharCount val=&quot;18&quot;/&gt;&lt;lineCharCount val=&quot;1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PSNARRATION" val="15,1186680703,C:\Users\Admin\Desktop\Training Modules\Modules sent to Ellen\How to Navigate Job &amp; Employment - final_pptx\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PSNARRATION" val="16,1186680703,C:\Users\Admin\Desktop\Training Modules\Modules sent to Ellen\How to Navigate Job &amp; Employment - final_pptx\Media.ppcx"/>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26&quot;/&gt;&lt;lineCharCount val=&quot;22&quot;/&gt;&lt;lineCharCount val=&quot;26&quot;/&gt;&lt;lineCharCount val=&quot;8&quot;/&gt;&lt;lineCharCount val=&quot;21&quot;/&gt;&lt;lineCharCount val=&quot;22&quot;/&gt;&lt;lineCharCount val=&quot;7&quot;/&gt;&lt;lineCharCount val=&quot;2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PSNARRATION" val="17,1186680703,C:\Users\Admin\Desktop\Training Modules\Modules sent to Ellen\How to Navigate Job &amp; Employment - final_pptx\Media.ppcx"/>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8&quot;/&gt;&lt;lineCharCount val=&quot;5&quot;/&gt;&lt;lineCharCount val=&quot;1&quot;/&gt;&lt;lineCharCount val=&quot;18&quot;/&gt;&lt;lineCharCount val=&quot;14&quot;/&gt;&lt;lineCharCount val=&quot;10&quot;/&gt;&lt;lineCharCount val=&quot;13&quot;/&gt;&lt;lineCharCount val=&quot;12&quot;/&gt;&lt;lineCharCount val=&quot;1&quot;/&gt;&lt;/TableIndex&gt;&lt;/ShapeTextInfo&gt;"/>
</p:tagLst>
</file>

<file path=ppt/theme/theme1.xml><?xml version="1.0" encoding="utf-8"?>
<a:theme xmlns:a="http://schemas.openxmlformats.org/drawingml/2006/main" name="MSL-logo-colors">
  <a:themeElements>
    <a:clrScheme name="MSL template1">
      <a:dk1>
        <a:srgbClr val="000000"/>
      </a:dk1>
      <a:lt1>
        <a:srgbClr val="FFFFFF"/>
      </a:lt1>
      <a:dk2>
        <a:srgbClr val="000000"/>
      </a:dk2>
      <a:lt2>
        <a:srgbClr val="00B085"/>
      </a:lt2>
      <a:accent1>
        <a:srgbClr val="BCFFEE"/>
      </a:accent1>
      <a:accent2>
        <a:srgbClr val="007FC4"/>
      </a:accent2>
      <a:accent3>
        <a:srgbClr val="FFFFFF"/>
      </a:accent3>
      <a:accent4>
        <a:srgbClr val="000000"/>
      </a:accent4>
      <a:accent5>
        <a:srgbClr val="ADE2E2"/>
      </a:accent5>
      <a:accent6>
        <a:srgbClr val="8EB0C3"/>
      </a:accent6>
      <a:hlink>
        <a:srgbClr val="006666"/>
      </a:hlink>
      <a:folHlink>
        <a:srgbClr val="007FC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MSL-logo-colors</Template>
  <TotalTime>2443</TotalTime>
  <Words>3573</Words>
  <Application>Microsoft Office PowerPoint</Application>
  <PresentationFormat>On-screen Show (4:3)</PresentationFormat>
  <Paragraphs>262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MSL-logo-colors</vt:lpstr>
      <vt:lpstr> Maine State Library</vt:lpstr>
      <vt:lpstr>First Place to Start</vt:lpstr>
      <vt:lpstr>Maine’s Job Bank</vt:lpstr>
      <vt:lpstr>Complete 3 Steps to Use Job Bank</vt:lpstr>
      <vt:lpstr>Create the Account</vt:lpstr>
      <vt:lpstr>Create the Account (Continued)</vt:lpstr>
      <vt:lpstr>Upload Your Resume</vt:lpstr>
      <vt:lpstr>Other Successful Websites to Check Out</vt:lpstr>
      <vt:lpstr>JobsInME.com</vt:lpstr>
      <vt:lpstr>Employment Website: Indeed</vt:lpstr>
      <vt:lpstr>Indeed.com: Query Information</vt:lpstr>
      <vt:lpstr>Monster.com</vt:lpstr>
      <vt:lpstr>Monster.com: Query Listing</vt:lpstr>
      <vt:lpstr>MyJobWave.com</vt:lpstr>
      <vt:lpstr>MyJobWave.com (Continued)</vt:lpstr>
      <vt:lpstr>Tips for your Job Search</vt:lpstr>
      <vt:lpstr>Temporary Agencies</vt:lpstr>
      <vt:lpstr>Pros of Temporary Jobs </vt:lpstr>
      <vt:lpstr>Cons of Employment Agencies</vt:lpstr>
      <vt:lpstr>Several Agencies in Maine </vt:lpstr>
      <vt:lpstr>Beware of Employment Scams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E-Books and Kindles and Nooks - Oh, My!</dc:title>
  <dc:creator>Pamela Goucher</dc:creator>
  <cp:lastModifiedBy>Admin</cp:lastModifiedBy>
  <cp:revision>292</cp:revision>
  <dcterms:created xsi:type="dcterms:W3CDTF">2011-04-04T12:47:04Z</dcterms:created>
  <dcterms:modified xsi:type="dcterms:W3CDTF">2011-09-21T13:41:02Z</dcterms:modified>
</cp:coreProperties>
</file>